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Lst>
  <p:notesMasterIdLst>
    <p:notesMasterId r:id="rId293"/>
  </p:notesMasterIdLst>
  <p:handoutMasterIdLst>
    <p:handoutMasterId r:id="rId294"/>
  </p:handoutMasterIdLst>
  <p:sldIdLst>
    <p:sldId id="258" r:id="rId14"/>
    <p:sldId id="3107" r:id="rId15"/>
    <p:sldId id="3108" r:id="rId16"/>
    <p:sldId id="1288" r:id="rId17"/>
    <p:sldId id="333" r:id="rId18"/>
    <p:sldId id="334" r:id="rId19"/>
    <p:sldId id="335" r:id="rId20"/>
    <p:sldId id="336" r:id="rId21"/>
    <p:sldId id="337" r:id="rId22"/>
    <p:sldId id="338" r:id="rId23"/>
    <p:sldId id="339" r:id="rId24"/>
    <p:sldId id="1462" r:id="rId25"/>
    <p:sldId id="340" r:id="rId26"/>
    <p:sldId id="1126" r:id="rId27"/>
    <p:sldId id="490" r:id="rId28"/>
    <p:sldId id="1464" r:id="rId29"/>
    <p:sldId id="1469" r:id="rId30"/>
    <p:sldId id="341" r:id="rId31"/>
    <p:sldId id="342" r:id="rId32"/>
    <p:sldId id="971" r:id="rId33"/>
    <p:sldId id="1466" r:id="rId34"/>
    <p:sldId id="343" r:id="rId35"/>
    <p:sldId id="1767" r:id="rId36"/>
    <p:sldId id="344" r:id="rId37"/>
    <p:sldId id="972" r:id="rId38"/>
    <p:sldId id="975" r:id="rId39"/>
    <p:sldId id="973" r:id="rId40"/>
    <p:sldId id="974" r:id="rId41"/>
    <p:sldId id="977" r:id="rId42"/>
    <p:sldId id="978" r:id="rId43"/>
    <p:sldId id="1471" r:id="rId44"/>
    <p:sldId id="345" r:id="rId45"/>
    <p:sldId id="346" r:id="rId46"/>
    <p:sldId id="347" r:id="rId47"/>
    <p:sldId id="348" r:id="rId48"/>
    <p:sldId id="1467" r:id="rId49"/>
    <p:sldId id="349" r:id="rId50"/>
    <p:sldId id="350" r:id="rId51"/>
    <p:sldId id="1291" r:id="rId52"/>
    <p:sldId id="1472" r:id="rId53"/>
    <p:sldId id="351" r:id="rId54"/>
    <p:sldId id="352" r:id="rId55"/>
    <p:sldId id="353" r:id="rId56"/>
    <p:sldId id="1768" r:id="rId57"/>
    <p:sldId id="354" r:id="rId58"/>
    <p:sldId id="355" r:id="rId59"/>
    <p:sldId id="356" r:id="rId60"/>
    <p:sldId id="357" r:id="rId61"/>
    <p:sldId id="1770" r:id="rId62"/>
    <p:sldId id="1769" r:id="rId63"/>
    <p:sldId id="359" r:id="rId64"/>
    <p:sldId id="1473" r:id="rId65"/>
    <p:sldId id="360" r:id="rId66"/>
    <p:sldId id="361" r:id="rId67"/>
    <p:sldId id="362" r:id="rId68"/>
    <p:sldId id="363" r:id="rId69"/>
    <p:sldId id="364" r:id="rId70"/>
    <p:sldId id="1475" r:id="rId71"/>
    <p:sldId id="366" r:id="rId72"/>
    <p:sldId id="367" r:id="rId73"/>
    <p:sldId id="1947" r:id="rId74"/>
    <p:sldId id="1948" r:id="rId75"/>
    <p:sldId id="368" r:id="rId76"/>
    <p:sldId id="369" r:id="rId77"/>
    <p:sldId id="371" r:id="rId78"/>
    <p:sldId id="372" r:id="rId79"/>
    <p:sldId id="373" r:id="rId80"/>
    <p:sldId id="374" r:id="rId81"/>
    <p:sldId id="375" r:id="rId82"/>
    <p:sldId id="1949" r:id="rId83"/>
    <p:sldId id="1950" r:id="rId84"/>
    <p:sldId id="1951" r:id="rId85"/>
    <p:sldId id="1952" r:id="rId86"/>
    <p:sldId id="376" r:id="rId87"/>
    <p:sldId id="1639" r:id="rId88"/>
    <p:sldId id="377" r:id="rId89"/>
    <p:sldId id="378" r:id="rId90"/>
    <p:sldId id="1641" r:id="rId91"/>
    <p:sldId id="379" r:id="rId92"/>
    <p:sldId id="380" r:id="rId93"/>
    <p:sldId id="1647" r:id="rId94"/>
    <p:sldId id="381" r:id="rId95"/>
    <p:sldId id="1642" r:id="rId96"/>
    <p:sldId id="1643" r:id="rId97"/>
    <p:sldId id="1645" r:id="rId98"/>
    <p:sldId id="1644" r:id="rId99"/>
    <p:sldId id="1648" r:id="rId100"/>
    <p:sldId id="382" r:id="rId101"/>
    <p:sldId id="383" r:id="rId102"/>
    <p:sldId id="1650" r:id="rId103"/>
    <p:sldId id="1651" r:id="rId104"/>
    <p:sldId id="1652" r:id="rId105"/>
    <p:sldId id="1656" r:id="rId106"/>
    <p:sldId id="384" r:id="rId107"/>
    <p:sldId id="385" r:id="rId108"/>
    <p:sldId id="2098" r:id="rId109"/>
    <p:sldId id="2101" r:id="rId110"/>
    <p:sldId id="2102" r:id="rId111"/>
    <p:sldId id="2103" r:id="rId112"/>
    <p:sldId id="2105" r:id="rId113"/>
    <p:sldId id="2099" r:id="rId114"/>
    <p:sldId id="2104" r:id="rId115"/>
    <p:sldId id="318" r:id="rId116"/>
    <p:sldId id="319" r:id="rId117"/>
    <p:sldId id="2090" r:id="rId118"/>
    <p:sldId id="2091" r:id="rId119"/>
    <p:sldId id="320" r:id="rId120"/>
    <p:sldId id="2092" r:id="rId121"/>
    <p:sldId id="2093" r:id="rId122"/>
    <p:sldId id="2094" r:id="rId123"/>
    <p:sldId id="321" r:id="rId124"/>
    <p:sldId id="2096" r:id="rId125"/>
    <p:sldId id="322" r:id="rId126"/>
    <p:sldId id="323" r:id="rId127"/>
    <p:sldId id="324" r:id="rId128"/>
    <p:sldId id="325" r:id="rId129"/>
    <p:sldId id="326" r:id="rId130"/>
    <p:sldId id="327" r:id="rId131"/>
    <p:sldId id="328" r:id="rId132"/>
    <p:sldId id="329" r:id="rId133"/>
    <p:sldId id="2097" r:id="rId134"/>
    <p:sldId id="2095" r:id="rId135"/>
    <p:sldId id="386" r:id="rId136"/>
    <p:sldId id="387" r:id="rId137"/>
    <p:sldId id="388" r:id="rId138"/>
    <p:sldId id="390" r:id="rId139"/>
    <p:sldId id="389" r:id="rId140"/>
    <p:sldId id="2434" r:id="rId141"/>
    <p:sldId id="391" r:id="rId142"/>
    <p:sldId id="392" r:id="rId143"/>
    <p:sldId id="394" r:id="rId144"/>
    <p:sldId id="2435" r:id="rId145"/>
    <p:sldId id="2436" r:id="rId146"/>
    <p:sldId id="2437" r:id="rId147"/>
    <p:sldId id="2440" r:id="rId148"/>
    <p:sldId id="2439" r:id="rId149"/>
    <p:sldId id="2443" r:id="rId150"/>
    <p:sldId id="393" r:id="rId151"/>
    <p:sldId id="395" r:id="rId152"/>
    <p:sldId id="397" r:id="rId153"/>
    <p:sldId id="396" r:id="rId154"/>
    <p:sldId id="398" r:id="rId155"/>
    <p:sldId id="399" r:id="rId156"/>
    <p:sldId id="400" r:id="rId157"/>
    <p:sldId id="401" r:id="rId158"/>
    <p:sldId id="2235" r:id="rId159"/>
    <p:sldId id="2236" r:id="rId160"/>
    <p:sldId id="402" r:id="rId161"/>
    <p:sldId id="2238" r:id="rId162"/>
    <p:sldId id="2241" r:id="rId163"/>
    <p:sldId id="2239" r:id="rId164"/>
    <p:sldId id="403" r:id="rId165"/>
    <p:sldId id="2240" r:id="rId166"/>
    <p:sldId id="2242" r:id="rId167"/>
    <p:sldId id="2243" r:id="rId168"/>
    <p:sldId id="404" r:id="rId169"/>
    <p:sldId id="2245" r:id="rId170"/>
    <p:sldId id="2244" r:id="rId171"/>
    <p:sldId id="2246" r:id="rId172"/>
    <p:sldId id="2247" r:id="rId173"/>
    <p:sldId id="405" r:id="rId174"/>
    <p:sldId id="2332" r:id="rId175"/>
    <p:sldId id="2334" r:id="rId176"/>
    <p:sldId id="2333" r:id="rId177"/>
    <p:sldId id="2340" r:id="rId178"/>
    <p:sldId id="406" r:id="rId179"/>
    <p:sldId id="2335" r:id="rId180"/>
    <p:sldId id="2341" r:id="rId181"/>
    <p:sldId id="2336" r:id="rId182"/>
    <p:sldId id="2337" r:id="rId183"/>
    <p:sldId id="407" r:id="rId184"/>
    <p:sldId id="408" r:id="rId185"/>
    <p:sldId id="2431" r:id="rId186"/>
    <p:sldId id="2342" r:id="rId187"/>
    <p:sldId id="2343" r:id="rId188"/>
    <p:sldId id="2338" r:id="rId189"/>
    <p:sldId id="2344" r:id="rId190"/>
    <p:sldId id="2429" r:id="rId191"/>
    <p:sldId id="2430" r:id="rId192"/>
    <p:sldId id="2433" r:id="rId193"/>
    <p:sldId id="2339" r:id="rId194"/>
    <p:sldId id="409" r:id="rId195"/>
    <p:sldId id="410" r:id="rId196"/>
    <p:sldId id="411" r:id="rId197"/>
    <p:sldId id="413" r:id="rId198"/>
    <p:sldId id="415" r:id="rId199"/>
    <p:sldId id="416" r:id="rId200"/>
    <p:sldId id="417" r:id="rId201"/>
    <p:sldId id="418" r:id="rId202"/>
    <p:sldId id="419" r:id="rId203"/>
    <p:sldId id="420" r:id="rId204"/>
    <p:sldId id="421" r:id="rId205"/>
    <p:sldId id="422" r:id="rId206"/>
    <p:sldId id="425" r:id="rId207"/>
    <p:sldId id="424" r:id="rId208"/>
    <p:sldId id="426" r:id="rId209"/>
    <p:sldId id="428" r:id="rId210"/>
    <p:sldId id="429" r:id="rId211"/>
    <p:sldId id="431" r:id="rId212"/>
    <p:sldId id="432" r:id="rId213"/>
    <p:sldId id="433" r:id="rId214"/>
    <p:sldId id="434" r:id="rId215"/>
    <p:sldId id="435" r:id="rId216"/>
    <p:sldId id="436" r:id="rId217"/>
    <p:sldId id="2444" r:id="rId218"/>
    <p:sldId id="437" r:id="rId219"/>
    <p:sldId id="2628" r:id="rId220"/>
    <p:sldId id="438" r:id="rId221"/>
    <p:sldId id="439" r:id="rId222"/>
    <p:sldId id="440" r:id="rId223"/>
    <p:sldId id="1638" r:id="rId224"/>
    <p:sldId id="2576" r:id="rId225"/>
    <p:sldId id="2577" r:id="rId226"/>
    <p:sldId id="442" r:id="rId227"/>
    <p:sldId id="2579" r:id="rId228"/>
    <p:sldId id="443" r:id="rId229"/>
    <p:sldId id="2630" r:id="rId230"/>
    <p:sldId id="444" r:id="rId231"/>
    <p:sldId id="447" r:id="rId232"/>
    <p:sldId id="448" r:id="rId233"/>
    <p:sldId id="446" r:id="rId234"/>
    <p:sldId id="2632" r:id="rId235"/>
    <p:sldId id="450" r:id="rId236"/>
    <p:sldId id="449" r:id="rId237"/>
    <p:sldId id="451" r:id="rId238"/>
    <p:sldId id="452" r:id="rId239"/>
    <p:sldId id="2581" r:id="rId240"/>
    <p:sldId id="2634" r:id="rId241"/>
    <p:sldId id="2635" r:id="rId242"/>
    <p:sldId id="453" r:id="rId243"/>
    <p:sldId id="2626" r:id="rId244"/>
    <p:sldId id="2627" r:id="rId245"/>
    <p:sldId id="2637" r:id="rId246"/>
    <p:sldId id="2639" r:id="rId247"/>
    <p:sldId id="454" r:id="rId248"/>
    <p:sldId id="2696" r:id="rId249"/>
    <p:sldId id="2107" r:id="rId250"/>
    <p:sldId id="2111" r:id="rId251"/>
    <p:sldId id="2729" r:id="rId252"/>
    <p:sldId id="2108" r:id="rId253"/>
    <p:sldId id="2109" r:id="rId254"/>
    <p:sldId id="2110" r:id="rId255"/>
    <p:sldId id="455" r:id="rId256"/>
    <p:sldId id="2728" r:id="rId257"/>
    <p:sldId id="2112" r:id="rId258"/>
    <p:sldId id="2115" r:id="rId259"/>
    <p:sldId id="2113" r:id="rId260"/>
    <p:sldId id="456" r:id="rId261"/>
    <p:sldId id="461" r:id="rId262"/>
    <p:sldId id="2738" r:id="rId263"/>
    <p:sldId id="2739" r:id="rId264"/>
    <p:sldId id="2735" r:id="rId265"/>
    <p:sldId id="2697" r:id="rId266"/>
    <p:sldId id="462" r:id="rId267"/>
    <p:sldId id="2734" r:id="rId268"/>
    <p:sldId id="2741" r:id="rId269"/>
    <p:sldId id="2743" r:id="rId270"/>
    <p:sldId id="463" r:id="rId271"/>
    <p:sldId id="464" r:id="rId272"/>
    <p:sldId id="465" r:id="rId273"/>
    <p:sldId id="468" r:id="rId274"/>
    <p:sldId id="467" r:id="rId275"/>
    <p:sldId id="2226" r:id="rId276"/>
    <p:sldId id="469" r:id="rId277"/>
    <p:sldId id="470" r:id="rId278"/>
    <p:sldId id="472" r:id="rId279"/>
    <p:sldId id="473" r:id="rId280"/>
    <p:sldId id="474" r:id="rId281"/>
    <p:sldId id="2227" r:id="rId282"/>
    <p:sldId id="2623" r:id="rId283"/>
    <p:sldId id="2624" r:id="rId284"/>
    <p:sldId id="2744" r:id="rId285"/>
    <p:sldId id="2745" r:id="rId286"/>
    <p:sldId id="2228" r:id="rId287"/>
    <p:sldId id="2771" r:id="rId288"/>
    <p:sldId id="2772" r:id="rId289"/>
    <p:sldId id="2773" r:id="rId290"/>
    <p:sldId id="2774" r:id="rId291"/>
    <p:sldId id="2775" r:id="rId292"/>
  </p:sldIdLst>
  <p:sldSz cx="9144000" cy="6858000" type="screen4x3"/>
  <p:notesSz cx="7104063" cy="10234613"/>
  <p:custDataLst>
    <p:tags r:id="rId295"/>
  </p:custDataLst>
  <p:defaultTextStyle>
    <a:defPPr>
      <a:defRPr lang="zh-CN"/>
    </a:defPPr>
    <a:lvl1pPr marL="0" lvl="0" indent="0" algn="l" defTabSz="914333"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1pPr>
    <a:lvl2pPr marL="457167" lvl="1" indent="0" algn="l" defTabSz="914333"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33" lvl="2" indent="0" algn="l" defTabSz="914333"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01" lvl="3" indent="0" algn="l" defTabSz="914333"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667" lvl="4" indent="0" algn="l" defTabSz="914333"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834" lvl="5" indent="0" algn="l" defTabSz="914333"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000" lvl="6" indent="0" algn="l" defTabSz="914333"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167" lvl="7" indent="0" algn="l" defTabSz="914333"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333" lvl="8" indent="0" algn="l" defTabSz="914333"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8" userDrawn="1">
          <p15:clr>
            <a:srgbClr val="A4A3A4"/>
          </p15:clr>
        </p15:guide>
        <p15:guide id="2" pos="289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31" autoAdjust="0"/>
  </p:normalViewPr>
  <p:slideViewPr>
    <p:cSldViewPr snapToGrid="0" showGuides="1">
      <p:cViewPr varScale="1">
        <p:scale>
          <a:sx n="75" d="100"/>
          <a:sy n="75" d="100"/>
        </p:scale>
        <p:origin x="1666" y="58"/>
      </p:cViewPr>
      <p:guideLst>
        <p:guide orient="horz" pos="2178"/>
        <p:guide pos="2894"/>
      </p:guideLst>
    </p:cSldViewPr>
  </p:slideViewPr>
  <p:notesTextViewPr>
    <p:cViewPr>
      <p:scale>
        <a:sx n="1" d="1"/>
        <a:sy n="1" d="1"/>
      </p:scale>
      <p:origin x="0" y="0"/>
    </p:cViewPr>
  </p:notesTextViewPr>
  <p:notesViewPr>
    <p:cSldViewPr snapToGrid="0">
      <p:cViewPr varScale="1">
        <p:scale>
          <a:sx n="57" d="100"/>
          <a:sy n="57" d="100"/>
        </p:scale>
        <p:origin x="3293" y="72"/>
      </p:cViewPr>
      <p:guideLst/>
    </p:cSldViewPr>
  </p:notesViewPr>
  <p:gridSpacing cx="72005" cy="72005"/>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99" Type="http://schemas.openxmlformats.org/officeDocument/2006/relationships/tableStyles" Target="tableStyles.xml"/><Relationship Id="rId21" Type="http://schemas.openxmlformats.org/officeDocument/2006/relationships/slide" Target="slides/slide8.xml"/><Relationship Id="rId63" Type="http://schemas.openxmlformats.org/officeDocument/2006/relationships/slide" Target="slides/slide50.xml"/><Relationship Id="rId159" Type="http://schemas.openxmlformats.org/officeDocument/2006/relationships/slide" Target="slides/slide146.xml"/><Relationship Id="rId170" Type="http://schemas.openxmlformats.org/officeDocument/2006/relationships/slide" Target="slides/slide157.xml"/><Relationship Id="rId226" Type="http://schemas.openxmlformats.org/officeDocument/2006/relationships/slide" Target="slides/slide213.xml"/><Relationship Id="rId268" Type="http://schemas.openxmlformats.org/officeDocument/2006/relationships/slide" Target="slides/slide255.xml"/><Relationship Id="rId32" Type="http://schemas.openxmlformats.org/officeDocument/2006/relationships/slide" Target="slides/slide19.xml"/><Relationship Id="rId74" Type="http://schemas.openxmlformats.org/officeDocument/2006/relationships/slide" Target="slides/slide61.xml"/><Relationship Id="rId128" Type="http://schemas.openxmlformats.org/officeDocument/2006/relationships/slide" Target="slides/slide115.xml"/><Relationship Id="rId5" Type="http://schemas.openxmlformats.org/officeDocument/2006/relationships/slideMaster" Target="slideMasters/slideMaster5.xml"/><Relationship Id="rId181" Type="http://schemas.openxmlformats.org/officeDocument/2006/relationships/slide" Target="slides/slide168.xml"/><Relationship Id="rId237" Type="http://schemas.openxmlformats.org/officeDocument/2006/relationships/slide" Target="slides/slide224.xml"/><Relationship Id="rId279" Type="http://schemas.openxmlformats.org/officeDocument/2006/relationships/slide" Target="slides/slide266.xml"/><Relationship Id="rId43" Type="http://schemas.openxmlformats.org/officeDocument/2006/relationships/slide" Target="slides/slide30.xml"/><Relationship Id="rId139" Type="http://schemas.openxmlformats.org/officeDocument/2006/relationships/slide" Target="slides/slide126.xml"/><Relationship Id="rId290" Type="http://schemas.openxmlformats.org/officeDocument/2006/relationships/slide" Target="slides/slide277.xml"/><Relationship Id="rId85" Type="http://schemas.openxmlformats.org/officeDocument/2006/relationships/slide" Target="slides/slide72.xml"/><Relationship Id="rId150" Type="http://schemas.openxmlformats.org/officeDocument/2006/relationships/slide" Target="slides/slide137.xml"/><Relationship Id="rId192" Type="http://schemas.openxmlformats.org/officeDocument/2006/relationships/slide" Target="slides/slide179.xml"/><Relationship Id="rId206" Type="http://schemas.openxmlformats.org/officeDocument/2006/relationships/slide" Target="slides/slide193.xml"/><Relationship Id="rId248" Type="http://schemas.openxmlformats.org/officeDocument/2006/relationships/slide" Target="slides/slide235.xml"/><Relationship Id="rId12" Type="http://schemas.openxmlformats.org/officeDocument/2006/relationships/slideMaster" Target="slideMasters/slideMaster12.xml"/><Relationship Id="rId108" Type="http://schemas.openxmlformats.org/officeDocument/2006/relationships/slide" Target="slides/slide95.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slide" Target="slides/slide169.xml"/><Relationship Id="rId217" Type="http://schemas.openxmlformats.org/officeDocument/2006/relationships/slide" Target="slides/slide204.xml"/><Relationship Id="rId6" Type="http://schemas.openxmlformats.org/officeDocument/2006/relationships/slideMaster" Target="slideMasters/slideMaster6.xml"/><Relationship Id="rId238" Type="http://schemas.openxmlformats.org/officeDocument/2006/relationships/slide" Target="slides/slide225.xml"/><Relationship Id="rId259" Type="http://schemas.openxmlformats.org/officeDocument/2006/relationships/slide" Target="slides/slide246.xml"/><Relationship Id="rId23" Type="http://schemas.openxmlformats.org/officeDocument/2006/relationships/slide" Target="slides/slide10.xml"/><Relationship Id="rId119" Type="http://schemas.openxmlformats.org/officeDocument/2006/relationships/slide" Target="slides/slide106.xml"/><Relationship Id="rId270" Type="http://schemas.openxmlformats.org/officeDocument/2006/relationships/slide" Target="slides/slide257.xml"/><Relationship Id="rId291" Type="http://schemas.openxmlformats.org/officeDocument/2006/relationships/slide" Target="slides/slide278.xml"/><Relationship Id="rId44" Type="http://schemas.openxmlformats.org/officeDocument/2006/relationships/slide" Target="slides/slide31.xml"/><Relationship Id="rId65" Type="http://schemas.openxmlformats.org/officeDocument/2006/relationships/slide" Target="slides/slide52.xml"/><Relationship Id="rId86" Type="http://schemas.openxmlformats.org/officeDocument/2006/relationships/slide" Target="slides/slide73.xml"/><Relationship Id="rId130" Type="http://schemas.openxmlformats.org/officeDocument/2006/relationships/slide" Target="slides/slide117.xml"/><Relationship Id="rId151" Type="http://schemas.openxmlformats.org/officeDocument/2006/relationships/slide" Target="slides/slide138.xml"/><Relationship Id="rId172" Type="http://schemas.openxmlformats.org/officeDocument/2006/relationships/slide" Target="slides/slide159.xml"/><Relationship Id="rId193" Type="http://schemas.openxmlformats.org/officeDocument/2006/relationships/slide" Target="slides/slide180.xml"/><Relationship Id="rId207" Type="http://schemas.openxmlformats.org/officeDocument/2006/relationships/slide" Target="slides/slide194.xml"/><Relationship Id="rId228" Type="http://schemas.openxmlformats.org/officeDocument/2006/relationships/slide" Target="slides/slide215.xml"/><Relationship Id="rId249" Type="http://schemas.openxmlformats.org/officeDocument/2006/relationships/slide" Target="slides/slide236.xml"/><Relationship Id="rId13" Type="http://schemas.openxmlformats.org/officeDocument/2006/relationships/slideMaster" Target="slideMasters/slideMaster13.xml"/><Relationship Id="rId109" Type="http://schemas.openxmlformats.org/officeDocument/2006/relationships/slide" Target="slides/slide96.xml"/><Relationship Id="rId260" Type="http://schemas.openxmlformats.org/officeDocument/2006/relationships/slide" Target="slides/slide247.xml"/><Relationship Id="rId281" Type="http://schemas.openxmlformats.org/officeDocument/2006/relationships/slide" Target="slides/slide268.xml"/><Relationship Id="rId34" Type="http://schemas.openxmlformats.org/officeDocument/2006/relationships/slide" Target="slides/slide21.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20" Type="http://schemas.openxmlformats.org/officeDocument/2006/relationships/slide" Target="slides/slide107.xml"/><Relationship Id="rId141" Type="http://schemas.openxmlformats.org/officeDocument/2006/relationships/slide" Target="slides/slide128.xml"/><Relationship Id="rId7" Type="http://schemas.openxmlformats.org/officeDocument/2006/relationships/slideMaster" Target="slideMasters/slideMaster7.xml"/><Relationship Id="rId162" Type="http://schemas.openxmlformats.org/officeDocument/2006/relationships/slide" Target="slides/slide149.xml"/><Relationship Id="rId183" Type="http://schemas.openxmlformats.org/officeDocument/2006/relationships/slide" Target="slides/slide170.xml"/><Relationship Id="rId218" Type="http://schemas.openxmlformats.org/officeDocument/2006/relationships/slide" Target="slides/slide205.xml"/><Relationship Id="rId239" Type="http://schemas.openxmlformats.org/officeDocument/2006/relationships/slide" Target="slides/slide226.xml"/><Relationship Id="rId250" Type="http://schemas.openxmlformats.org/officeDocument/2006/relationships/slide" Target="slides/slide237.xml"/><Relationship Id="rId271" Type="http://schemas.openxmlformats.org/officeDocument/2006/relationships/slide" Target="slides/slide258.xml"/><Relationship Id="rId292" Type="http://schemas.openxmlformats.org/officeDocument/2006/relationships/slide" Target="slides/slide279.xml"/><Relationship Id="rId24" Type="http://schemas.openxmlformats.org/officeDocument/2006/relationships/slide" Target="slides/slide11.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31" Type="http://schemas.openxmlformats.org/officeDocument/2006/relationships/slide" Target="slides/slide118.xml"/><Relationship Id="rId152" Type="http://schemas.openxmlformats.org/officeDocument/2006/relationships/slide" Target="slides/slide139.xml"/><Relationship Id="rId173" Type="http://schemas.openxmlformats.org/officeDocument/2006/relationships/slide" Target="slides/slide160.xml"/><Relationship Id="rId194" Type="http://schemas.openxmlformats.org/officeDocument/2006/relationships/slide" Target="slides/slide181.xml"/><Relationship Id="rId208" Type="http://schemas.openxmlformats.org/officeDocument/2006/relationships/slide" Target="slides/slide195.xml"/><Relationship Id="rId229" Type="http://schemas.openxmlformats.org/officeDocument/2006/relationships/slide" Target="slides/slide216.xml"/><Relationship Id="rId240" Type="http://schemas.openxmlformats.org/officeDocument/2006/relationships/slide" Target="slides/slide227.xml"/><Relationship Id="rId261" Type="http://schemas.openxmlformats.org/officeDocument/2006/relationships/slide" Target="slides/slide248.xml"/><Relationship Id="rId14" Type="http://schemas.openxmlformats.org/officeDocument/2006/relationships/slide" Target="slides/slide1.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282" Type="http://schemas.openxmlformats.org/officeDocument/2006/relationships/slide" Target="slides/slide269.xml"/><Relationship Id="rId8" Type="http://schemas.openxmlformats.org/officeDocument/2006/relationships/slideMaster" Target="slideMasters/slideMaster8.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slide" Target="slides/slide171.xml"/><Relationship Id="rId219" Type="http://schemas.openxmlformats.org/officeDocument/2006/relationships/slide" Target="slides/slide206.xml"/><Relationship Id="rId230" Type="http://schemas.openxmlformats.org/officeDocument/2006/relationships/slide" Target="slides/slide217.xml"/><Relationship Id="rId251" Type="http://schemas.openxmlformats.org/officeDocument/2006/relationships/slide" Target="slides/slide238.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272" Type="http://schemas.openxmlformats.org/officeDocument/2006/relationships/slide" Target="slides/slide259.xml"/><Relationship Id="rId293" Type="http://schemas.openxmlformats.org/officeDocument/2006/relationships/notesMaster" Target="notesMasters/notesMaster1.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95" Type="http://schemas.openxmlformats.org/officeDocument/2006/relationships/slide" Target="slides/slide182.xml"/><Relationship Id="rId209" Type="http://schemas.openxmlformats.org/officeDocument/2006/relationships/slide" Target="slides/slide196.xml"/><Relationship Id="rId220" Type="http://schemas.openxmlformats.org/officeDocument/2006/relationships/slide" Target="slides/slide207.xml"/><Relationship Id="rId241" Type="http://schemas.openxmlformats.org/officeDocument/2006/relationships/slide" Target="slides/slide22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262" Type="http://schemas.openxmlformats.org/officeDocument/2006/relationships/slide" Target="slides/slide249.xml"/><Relationship Id="rId283" Type="http://schemas.openxmlformats.org/officeDocument/2006/relationships/slide" Target="slides/slide270.xml"/><Relationship Id="rId78" Type="http://schemas.openxmlformats.org/officeDocument/2006/relationships/slide" Target="slides/slide65.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64" Type="http://schemas.openxmlformats.org/officeDocument/2006/relationships/slide" Target="slides/slide151.xml"/><Relationship Id="rId185" Type="http://schemas.openxmlformats.org/officeDocument/2006/relationships/slide" Target="slides/slide172.xml"/><Relationship Id="rId9" Type="http://schemas.openxmlformats.org/officeDocument/2006/relationships/slideMaster" Target="slideMasters/slideMaster9.xml"/><Relationship Id="rId210" Type="http://schemas.openxmlformats.org/officeDocument/2006/relationships/slide" Target="slides/slide197.xml"/><Relationship Id="rId26" Type="http://schemas.openxmlformats.org/officeDocument/2006/relationships/slide" Target="slides/slide13.xml"/><Relationship Id="rId231" Type="http://schemas.openxmlformats.org/officeDocument/2006/relationships/slide" Target="slides/slide218.xml"/><Relationship Id="rId252" Type="http://schemas.openxmlformats.org/officeDocument/2006/relationships/slide" Target="slides/slide239.xml"/><Relationship Id="rId273" Type="http://schemas.openxmlformats.org/officeDocument/2006/relationships/slide" Target="slides/slide260.xml"/><Relationship Id="rId294" Type="http://schemas.openxmlformats.org/officeDocument/2006/relationships/handoutMaster" Target="handoutMasters/handoutMaster1.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96" Type="http://schemas.openxmlformats.org/officeDocument/2006/relationships/slide" Target="slides/slide183.xml"/><Relationship Id="rId200" Type="http://schemas.openxmlformats.org/officeDocument/2006/relationships/slide" Target="slides/slide187.xml"/><Relationship Id="rId16" Type="http://schemas.openxmlformats.org/officeDocument/2006/relationships/slide" Target="slides/slide3.xml"/><Relationship Id="rId221" Type="http://schemas.openxmlformats.org/officeDocument/2006/relationships/slide" Target="slides/slide208.xml"/><Relationship Id="rId242" Type="http://schemas.openxmlformats.org/officeDocument/2006/relationships/slide" Target="slides/slide229.xml"/><Relationship Id="rId263" Type="http://schemas.openxmlformats.org/officeDocument/2006/relationships/slide" Target="slides/slide250.xml"/><Relationship Id="rId284" Type="http://schemas.openxmlformats.org/officeDocument/2006/relationships/slide" Target="slides/slide271.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186" Type="http://schemas.openxmlformats.org/officeDocument/2006/relationships/slide" Target="slides/slide173.xml"/><Relationship Id="rId211" Type="http://schemas.openxmlformats.org/officeDocument/2006/relationships/slide" Target="slides/slide198.xml"/><Relationship Id="rId232" Type="http://schemas.openxmlformats.org/officeDocument/2006/relationships/slide" Target="slides/slide219.xml"/><Relationship Id="rId253" Type="http://schemas.openxmlformats.org/officeDocument/2006/relationships/slide" Target="slides/slide240.xml"/><Relationship Id="rId274" Type="http://schemas.openxmlformats.org/officeDocument/2006/relationships/slide" Target="slides/slide261.xml"/><Relationship Id="rId295" Type="http://schemas.openxmlformats.org/officeDocument/2006/relationships/tags" Target="tags/tag1.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slide" Target="slides/slide163.xml"/><Relationship Id="rId197" Type="http://schemas.openxmlformats.org/officeDocument/2006/relationships/slide" Target="slides/slide184.xml"/><Relationship Id="rId201" Type="http://schemas.openxmlformats.org/officeDocument/2006/relationships/slide" Target="slides/slide188.xml"/><Relationship Id="rId222" Type="http://schemas.openxmlformats.org/officeDocument/2006/relationships/slide" Target="slides/slide209.xml"/><Relationship Id="rId243" Type="http://schemas.openxmlformats.org/officeDocument/2006/relationships/slide" Target="slides/slide230.xml"/><Relationship Id="rId264" Type="http://schemas.openxmlformats.org/officeDocument/2006/relationships/slide" Target="slides/slide251.xml"/><Relationship Id="rId285" Type="http://schemas.openxmlformats.org/officeDocument/2006/relationships/slide" Target="slides/slide272.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87" Type="http://schemas.openxmlformats.org/officeDocument/2006/relationships/slide" Target="slides/slide174.xml"/><Relationship Id="rId1" Type="http://schemas.openxmlformats.org/officeDocument/2006/relationships/slideMaster" Target="slideMasters/slideMaster1.xml"/><Relationship Id="rId212" Type="http://schemas.openxmlformats.org/officeDocument/2006/relationships/slide" Target="slides/slide199.xml"/><Relationship Id="rId233" Type="http://schemas.openxmlformats.org/officeDocument/2006/relationships/slide" Target="slides/slide220.xml"/><Relationship Id="rId254" Type="http://schemas.openxmlformats.org/officeDocument/2006/relationships/slide" Target="slides/slide241.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275" Type="http://schemas.openxmlformats.org/officeDocument/2006/relationships/slide" Target="slides/slide262.xml"/><Relationship Id="rId296" Type="http://schemas.openxmlformats.org/officeDocument/2006/relationships/presProps" Target="presProps.xml"/><Relationship Id="rId60" Type="http://schemas.openxmlformats.org/officeDocument/2006/relationships/slide" Target="slides/slide47.xml"/><Relationship Id="rId81" Type="http://schemas.openxmlformats.org/officeDocument/2006/relationships/slide" Target="slides/slide68.xml"/><Relationship Id="rId135" Type="http://schemas.openxmlformats.org/officeDocument/2006/relationships/slide" Target="slides/slide122.xml"/><Relationship Id="rId156" Type="http://schemas.openxmlformats.org/officeDocument/2006/relationships/slide" Target="slides/slide143.xml"/><Relationship Id="rId177" Type="http://schemas.openxmlformats.org/officeDocument/2006/relationships/slide" Target="slides/slide164.xml"/><Relationship Id="rId198" Type="http://schemas.openxmlformats.org/officeDocument/2006/relationships/slide" Target="slides/slide185.xml"/><Relationship Id="rId202" Type="http://schemas.openxmlformats.org/officeDocument/2006/relationships/slide" Target="slides/slide189.xml"/><Relationship Id="rId223" Type="http://schemas.openxmlformats.org/officeDocument/2006/relationships/slide" Target="slides/slide210.xml"/><Relationship Id="rId244" Type="http://schemas.openxmlformats.org/officeDocument/2006/relationships/slide" Target="slides/slide231.xml"/><Relationship Id="rId18" Type="http://schemas.openxmlformats.org/officeDocument/2006/relationships/slide" Target="slides/slide5.xml"/><Relationship Id="rId39" Type="http://schemas.openxmlformats.org/officeDocument/2006/relationships/slide" Target="slides/slide26.xml"/><Relationship Id="rId265" Type="http://schemas.openxmlformats.org/officeDocument/2006/relationships/slide" Target="slides/slide252.xml"/><Relationship Id="rId286" Type="http://schemas.openxmlformats.org/officeDocument/2006/relationships/slide" Target="slides/slide273.xml"/><Relationship Id="rId50" Type="http://schemas.openxmlformats.org/officeDocument/2006/relationships/slide" Target="slides/slide37.xml"/><Relationship Id="rId104" Type="http://schemas.openxmlformats.org/officeDocument/2006/relationships/slide" Target="slides/slide91.xml"/><Relationship Id="rId125" Type="http://schemas.openxmlformats.org/officeDocument/2006/relationships/slide" Target="slides/slide112.xml"/><Relationship Id="rId146" Type="http://schemas.openxmlformats.org/officeDocument/2006/relationships/slide" Target="slides/slide133.xml"/><Relationship Id="rId167" Type="http://schemas.openxmlformats.org/officeDocument/2006/relationships/slide" Target="slides/slide154.xml"/><Relationship Id="rId188" Type="http://schemas.openxmlformats.org/officeDocument/2006/relationships/slide" Target="slides/slide175.xml"/><Relationship Id="rId71" Type="http://schemas.openxmlformats.org/officeDocument/2006/relationships/slide" Target="slides/slide58.xml"/><Relationship Id="rId92" Type="http://schemas.openxmlformats.org/officeDocument/2006/relationships/slide" Target="slides/slide79.xml"/><Relationship Id="rId213" Type="http://schemas.openxmlformats.org/officeDocument/2006/relationships/slide" Target="slides/slide200.xml"/><Relationship Id="rId234" Type="http://schemas.openxmlformats.org/officeDocument/2006/relationships/slide" Target="slides/slide221.xml"/><Relationship Id="rId2" Type="http://schemas.openxmlformats.org/officeDocument/2006/relationships/slideMaster" Target="slideMasters/slideMaster2.xml"/><Relationship Id="rId29" Type="http://schemas.openxmlformats.org/officeDocument/2006/relationships/slide" Target="slides/slide16.xml"/><Relationship Id="rId255" Type="http://schemas.openxmlformats.org/officeDocument/2006/relationships/slide" Target="slides/slide242.xml"/><Relationship Id="rId276" Type="http://schemas.openxmlformats.org/officeDocument/2006/relationships/slide" Target="slides/slide263.xml"/><Relationship Id="rId297" Type="http://schemas.openxmlformats.org/officeDocument/2006/relationships/viewProps" Target="viewProps.xml"/><Relationship Id="rId40" Type="http://schemas.openxmlformats.org/officeDocument/2006/relationships/slide" Target="slides/slide27.xml"/><Relationship Id="rId115" Type="http://schemas.openxmlformats.org/officeDocument/2006/relationships/slide" Target="slides/slide102.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99" Type="http://schemas.openxmlformats.org/officeDocument/2006/relationships/slide" Target="slides/slide186.xml"/><Relationship Id="rId203" Type="http://schemas.openxmlformats.org/officeDocument/2006/relationships/slide" Target="slides/slide190.xml"/><Relationship Id="rId19" Type="http://schemas.openxmlformats.org/officeDocument/2006/relationships/slide" Target="slides/slide6.xml"/><Relationship Id="rId224" Type="http://schemas.openxmlformats.org/officeDocument/2006/relationships/slide" Target="slides/slide211.xml"/><Relationship Id="rId245" Type="http://schemas.openxmlformats.org/officeDocument/2006/relationships/slide" Target="slides/slide232.xml"/><Relationship Id="rId266" Type="http://schemas.openxmlformats.org/officeDocument/2006/relationships/slide" Target="slides/slide253.xml"/><Relationship Id="rId287" Type="http://schemas.openxmlformats.org/officeDocument/2006/relationships/slide" Target="slides/slide274.xml"/><Relationship Id="rId30" Type="http://schemas.openxmlformats.org/officeDocument/2006/relationships/slide" Target="slides/slide1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189" Type="http://schemas.openxmlformats.org/officeDocument/2006/relationships/slide" Target="slides/slide176.xml"/><Relationship Id="rId3" Type="http://schemas.openxmlformats.org/officeDocument/2006/relationships/slideMaster" Target="slideMasters/slideMaster3.xml"/><Relationship Id="rId214" Type="http://schemas.openxmlformats.org/officeDocument/2006/relationships/slide" Target="slides/slide201.xml"/><Relationship Id="rId235" Type="http://schemas.openxmlformats.org/officeDocument/2006/relationships/slide" Target="slides/slide222.xml"/><Relationship Id="rId256" Type="http://schemas.openxmlformats.org/officeDocument/2006/relationships/slide" Target="slides/slide243.xml"/><Relationship Id="rId277" Type="http://schemas.openxmlformats.org/officeDocument/2006/relationships/slide" Target="slides/slide264.xml"/><Relationship Id="rId298" Type="http://schemas.openxmlformats.org/officeDocument/2006/relationships/theme" Target="theme/theme1.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179" Type="http://schemas.openxmlformats.org/officeDocument/2006/relationships/slide" Target="slides/slide166.xml"/><Relationship Id="rId190" Type="http://schemas.openxmlformats.org/officeDocument/2006/relationships/slide" Target="slides/slide177.xml"/><Relationship Id="rId204" Type="http://schemas.openxmlformats.org/officeDocument/2006/relationships/slide" Target="slides/slide191.xml"/><Relationship Id="rId225" Type="http://schemas.openxmlformats.org/officeDocument/2006/relationships/slide" Target="slides/slide212.xml"/><Relationship Id="rId246" Type="http://schemas.openxmlformats.org/officeDocument/2006/relationships/slide" Target="slides/slide233.xml"/><Relationship Id="rId267" Type="http://schemas.openxmlformats.org/officeDocument/2006/relationships/slide" Target="slides/slide254.xml"/><Relationship Id="rId288" Type="http://schemas.openxmlformats.org/officeDocument/2006/relationships/slide" Target="slides/slide275.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94" Type="http://schemas.openxmlformats.org/officeDocument/2006/relationships/slide" Target="slides/slide81.xml"/><Relationship Id="rId148" Type="http://schemas.openxmlformats.org/officeDocument/2006/relationships/slide" Target="slides/slide135.xml"/><Relationship Id="rId169" Type="http://schemas.openxmlformats.org/officeDocument/2006/relationships/slide" Target="slides/slide156.xml"/><Relationship Id="rId4" Type="http://schemas.openxmlformats.org/officeDocument/2006/relationships/slideMaster" Target="slideMasters/slideMaster4.xml"/><Relationship Id="rId180" Type="http://schemas.openxmlformats.org/officeDocument/2006/relationships/slide" Target="slides/slide167.xml"/><Relationship Id="rId215" Type="http://schemas.openxmlformats.org/officeDocument/2006/relationships/slide" Target="slides/slide202.xml"/><Relationship Id="rId236" Type="http://schemas.openxmlformats.org/officeDocument/2006/relationships/slide" Target="slides/slide223.xml"/><Relationship Id="rId257" Type="http://schemas.openxmlformats.org/officeDocument/2006/relationships/slide" Target="slides/slide244.xml"/><Relationship Id="rId278" Type="http://schemas.openxmlformats.org/officeDocument/2006/relationships/slide" Target="slides/slide265.xml"/><Relationship Id="rId42" Type="http://schemas.openxmlformats.org/officeDocument/2006/relationships/slide" Target="slides/slide29.xml"/><Relationship Id="rId84" Type="http://schemas.openxmlformats.org/officeDocument/2006/relationships/slide" Target="slides/slide71.xml"/><Relationship Id="rId138" Type="http://schemas.openxmlformats.org/officeDocument/2006/relationships/slide" Target="slides/slide125.xml"/><Relationship Id="rId191" Type="http://schemas.openxmlformats.org/officeDocument/2006/relationships/slide" Target="slides/slide178.xml"/><Relationship Id="rId205" Type="http://schemas.openxmlformats.org/officeDocument/2006/relationships/slide" Target="slides/slide192.xml"/><Relationship Id="rId247" Type="http://schemas.openxmlformats.org/officeDocument/2006/relationships/slide" Target="slides/slide234.xml"/><Relationship Id="rId107" Type="http://schemas.openxmlformats.org/officeDocument/2006/relationships/slide" Target="slides/slide94.xml"/><Relationship Id="rId289" Type="http://schemas.openxmlformats.org/officeDocument/2006/relationships/slide" Target="slides/slide276.xml"/><Relationship Id="rId11" Type="http://schemas.openxmlformats.org/officeDocument/2006/relationships/slideMaster" Target="slideMasters/slideMaster11.xml"/><Relationship Id="rId53" Type="http://schemas.openxmlformats.org/officeDocument/2006/relationships/slide" Target="slides/slide40.xml"/><Relationship Id="rId149" Type="http://schemas.openxmlformats.org/officeDocument/2006/relationships/slide" Target="slides/slide136.xml"/><Relationship Id="rId95" Type="http://schemas.openxmlformats.org/officeDocument/2006/relationships/slide" Target="slides/slide82.xml"/><Relationship Id="rId160" Type="http://schemas.openxmlformats.org/officeDocument/2006/relationships/slide" Target="slides/slide147.xml"/><Relationship Id="rId216" Type="http://schemas.openxmlformats.org/officeDocument/2006/relationships/slide" Target="slides/slide203.xml"/><Relationship Id="rId258" Type="http://schemas.openxmlformats.org/officeDocument/2006/relationships/slide" Target="slides/slide245.xml"/><Relationship Id="rId22" Type="http://schemas.openxmlformats.org/officeDocument/2006/relationships/slide" Target="slides/slide9.xml"/><Relationship Id="rId64" Type="http://schemas.openxmlformats.org/officeDocument/2006/relationships/slide" Target="slides/slide51.xml"/><Relationship Id="rId118" Type="http://schemas.openxmlformats.org/officeDocument/2006/relationships/slide" Target="slides/slide105.xml"/><Relationship Id="rId171" Type="http://schemas.openxmlformats.org/officeDocument/2006/relationships/slide" Target="slides/slide158.xml"/><Relationship Id="rId227" Type="http://schemas.openxmlformats.org/officeDocument/2006/relationships/slide" Target="slides/slide214.xml"/><Relationship Id="rId269" Type="http://schemas.openxmlformats.org/officeDocument/2006/relationships/slide" Target="slides/slide256.xml"/><Relationship Id="rId33" Type="http://schemas.openxmlformats.org/officeDocument/2006/relationships/slide" Target="slides/slide20.xml"/><Relationship Id="rId129" Type="http://schemas.openxmlformats.org/officeDocument/2006/relationships/slide" Target="slides/slide116.xml"/><Relationship Id="rId280" Type="http://schemas.openxmlformats.org/officeDocument/2006/relationships/slide" Target="slides/slide2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DE7F376-8727-4395-92D4-332A859D54E4}"/>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CF1F588-7055-4594-9550-C43EC9A06A9D}"/>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8604D980-14F0-4C0A-9831-879B1D30BE87}" type="datetimeFigureOut">
              <a:rPr lang="zh-CN" altLang="en-US" smtClean="0"/>
              <a:t>2024/12/16</a:t>
            </a:fld>
            <a:endParaRPr lang="zh-CN" altLang="en-US"/>
          </a:p>
        </p:txBody>
      </p:sp>
      <p:sp>
        <p:nvSpPr>
          <p:cNvPr id="4" name="页脚占位符 3">
            <a:extLst>
              <a:ext uri="{FF2B5EF4-FFF2-40B4-BE49-F238E27FC236}">
                <a16:creationId xmlns:a16="http://schemas.microsoft.com/office/drawing/2014/main" id="{5FEB1CBB-212A-4C42-83DB-8E21DEA15C07}"/>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F39C027-3B6C-4AA7-8C20-D7AFC81A42A3}"/>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BA61E3CB-B491-4348-A1AF-8DA29AEE66AE}" type="slidenum">
              <a:rPr lang="zh-CN" altLang="en-US" smtClean="0"/>
              <a:t>‹#›</a:t>
            </a:fld>
            <a:endParaRPr lang="zh-CN" altLang="en-US"/>
          </a:p>
        </p:txBody>
      </p:sp>
    </p:spTree>
    <p:extLst>
      <p:ext uri="{BB962C8B-B14F-4D97-AF65-F5344CB8AC3E}">
        <p14:creationId xmlns:p14="http://schemas.microsoft.com/office/powerpoint/2010/main" val="14542308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6T00:13:31.207"/>
    </inkml:context>
    <inkml:brush xml:id="br0">
      <inkml:brushProperty name="width" value="0.05" units="cm"/>
      <inkml:brushProperty name="height" value="0.05" units="cm"/>
      <inkml:brushProperty name="color" value="#E71224"/>
    </inkml:brush>
  </inkml:definitions>
  <inkml:trace contextRef="#ctx0" brushRef="#br0">750 1 24575,'-1'5'0,"-1"0"0,1 0 0,-1 1 0,0-1 0,-1-1 0,1 1 0,-1 0 0,0-1 0,0 1 0,-1-1 0,1 0 0,-6 5 0,-5 8 0,-135 158 0,32-40 0,65-77 0,-3-2 0,-91 72 0,50-46 0,79-67 0,0 1 0,-24 30 0,41-46 0,-1 1 0,0 0 0,1-1 0,-1 1 0,1 0 0,-1 0 0,1 0 0,-1-1 0,1 1 0,-1 0 0,1 0 0,0 0 0,-1 0 0,1 0 0,0 0 0,0 0 0,0 0 0,0 0 0,0 0 0,0-1 0,0 1 0,0 0 0,0 0 0,0 0 0,0 0 0,1 0 0,-1 0 0,0 0 0,1 0 0,-1 0 0,1-1 0,-1 1 0,1 0 0,-1 0 0,1 0 0,-1-1 0,1 1 0,0 0 0,0-1 0,-1 1 0,1-1 0,0 1 0,0-1 0,0 1 0,-1-1 0,1 1 0,0-1 0,0 0 0,0 1 0,0-1 0,0 0 0,1 0 0,8 3 0,0-2 0,0 1 0,20-1 0,-24 0 0,356-2 0,-146-1 0,-97 4 0,137-5 0,-253 3 0,-1 0 0,1-1 0,-1 1 0,1 0 0,-1-1 0,0 0 0,1 1 0,-1-1 0,1 0 0,-1 0 0,0-1 0,0 1 0,0 0 0,1-1 0,-1 1 0,-1-1 0,3-2 0,-3 3 0,0-1 0,0 0 0,-1 1 0,1-1 0,0 0 0,-1 0 0,0 0 0,1 0 0,-1 0 0,0 1 0,0-1 0,0 0 0,0 0 0,0 0 0,-1 0 0,1 0 0,-1 0 0,1 0 0,-1 1 0,1-1 0,-1 0 0,-2-3 0,-12-23 0,-33-49 0,32 53 0,0 0 0,-21-49 0,-7-15 0,32 67 0,1-1 0,1 0 0,1-1 0,-7-26 0,8 23 30,0 1 1,-2 0-1,-15-26 0,-10-29-1516,28 60-5340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6T01:25:29.255"/>
    </inkml:context>
    <inkml:brush xml:id="br0">
      <inkml:brushProperty name="width" value="0.05" units="cm"/>
      <inkml:brushProperty name="height" value="0.05" units="cm"/>
      <inkml:brushProperty name="color" value="#E71224"/>
    </inkml:brush>
  </inkml:definitions>
  <inkml:trace contextRef="#ctx0" brushRef="#br0">1 762 24575,'2'-5'0,"1"0"0,1 1 0,-1-1 0,1 1 0,0-1 0,0 1 0,0 0 0,0 1 0,1-1 0,7-4 0,55-26 0,-19 12 0,-18 5 0,65-35 0,142-57 0,93-33 0,31-11 0,-351 149 0,0 0 0,1 1 0,-1 1 0,1 0 0,19-1 0,-28 3 0,0 0 0,1 0 0,-1 0 0,0 0 0,1 1 0,-1-1 0,0 1 0,1 0 0,-1 0 0,0-1 0,0 2 0,0-1 0,0 0 0,0 0 0,0 0 0,0 1 0,0-1 0,0 1 0,-1 0 0,1 0 0,-1-1 0,1 1 0,-1 0 0,0 0 0,0 0 0,1 0 0,-1 0 0,-1 1 0,1-1 0,0 0 0,0 0 0,0 5 0,0 5 0,0-1 0,0 0 0,-1 1 0,0-1 0,-1 1 0,-1-1 0,0 1 0,0-1 0,-6 17 0,-7 11 0,-24 48 0,30-68 0,-178 307 0,132-237 0,-337 475 0,373-539 0,-4 5 0,-1-1 0,-2 0 0,-40 33 0,65-61 0,0 0 0,0 0 0,0 0 0,0 0 0,0 0 0,0-1 0,0 1 0,0-1 0,-1 1 0,1-1 0,0 1 0,-1-1 0,1 1 0,0-1 0,-1 0 0,1 0 0,0 0 0,-1 0 0,1 0 0,-3 0 0,3-1 0,0 0 0,0 1 0,0-1 0,0 0 0,0 1 0,1-1 0,-1 0 0,0 0 0,0 0 0,1 0 0,-1 0 0,0 0 0,1 0 0,-1 0 0,1 0 0,-1 0 0,1 0 0,-1-3 0,-1-6 0,1 0 0,0-1 0,0 1 0,1-13 0,1 14 0,5-332 0,56-375 0,-45 600 0,4-193 0,-22 301 0,2 1 0,-1 0 0,1-1 0,0 1 0,3-11 0,-3 17 0,-1 0 0,0 0 0,0 0 0,1 0 0,-1 0 0,1 0 0,-1 0 0,1 0 0,-1 0 0,1 0 0,0 0 0,-1 0 0,1 0 0,0 1 0,0-1 0,0 0 0,-1 0 0,1 1 0,0-1 0,0 1 0,0-1 0,0 1 0,0-1 0,0 1 0,0 0 0,0-1 0,0 1 0,0 0 0,0 0 0,1 0 0,-1 0 0,0 0 0,0 0 0,0 0 0,0 0 0,0 0 0,0 0 0,0 1 0,0-1 0,0 0 0,0 1 0,0-1 0,0 1 0,0-1 0,0 1 0,0 0 0,1 1 0,33 22 0,-2 2 0,-1 1 0,31 34 0,-22-22 0,233 225 0,217 201 0,-425-409 0,23 22 0,-79-68 0,0 1 0,0 0 0,-1 1 0,-1 0 0,12 22 0,-19-27 0,-10-12 0,-18-19 0,21 19 0,-10-9 0,-2 2 0,1 0 0,-2 0 0,-34-14 0,-83-27 0,-48 6 0,91 26 0,-64-5 0,10 2 0,-1-18 0,97 25 0,0 3 0,-92-14 0,46 12 0,65 10 0,-66-5 0,3 11-1365,67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5T13:33:11.362"/>
    </inkml:context>
    <inkml:brush xml:id="br0">
      <inkml:brushProperty name="width" value="0.05" units="cm"/>
      <inkml:brushProperty name="height" value="0.05" units="cm"/>
      <inkml:brushProperty name="color" value="#00A0D7"/>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5T13:33:13.860"/>
    </inkml:context>
    <inkml:brush xml:id="br0">
      <inkml:brushProperty name="width" value="0.05" units="cm"/>
      <inkml:brushProperty name="height" value="0.05" units="cm"/>
      <inkml:brushProperty name="color" value="#00A0D7"/>
      <inkml:brushProperty name="ignorePressure" value="1"/>
    </inkml:brush>
  </inkml:definitions>
  <inkml:trace contextRef="#ctx0" brushRef="#br0">585 25,'0'13,"-1"0,-1 0,0 0,-1 0,-1 0,0-1,0 1,-1-1,-8 15,7-18,1 0,-1 0,0-1,-1 1,0-1,0-1,-1 0,0 0,0 0,0-1,-19 10,-24 11,2 2,0 2,-62 52,44-20,-11 9,75-70,0 0,0 0,0 0,1 1,-1-1,1 1,0-1,0 1,0 0,0 0,0 0,0 0,1 1,0-1,-1 0,1 1,1-1,-2 7,2-8,1 1,-1-1,1 1,0-1,0 1,0-1,0 1,0-1,0 0,1 1,-1-1,1 0,0 0,0 0,-1 0,1-1,0 1,0 0,1-1,-1 1,0-1,1 0,-1 0,0 0,4 1,7 3,0-1,0 0,1-1,-1 0,1-1,15 0,87-4,-5 0,23 15,35 1,-137-13,96-3,-125 2,0-1,0 1,-1-1,1 0,0 0,-1 0,1 0,-1-1,1 1,-1-1,0 1,0-1,1 0,-1 0,0 0,-1 0,1 0,0 0,0-1,-1 1,0 0,1-1,-1 1,0-1,0 0,0 1,-1-1,1 0,-1 0,1-3,1-12,-1 1,-1-1,-3-33,0 20,2-17,1 17,-1 0,-1 0,-2 0,-1 1,-14-48,12 56,1-1,1 0,0 0,0-25,5 41,-1 2,1 0,-1 0,0 0,-1 0,1-1,-1 2,0-1,0 0,-1 0,0 1,1-1,-1 1,-1 0,1 0,-1 0,1 0,-1 0,0 1,-8-5,8 6,0 0,-1 0,1 0,-1 1,1-1,-1 1,0 1,1-1,-1 1,0-1,0 1,1 1,-1-1,0 1,1-1,-1 1,0 1,1-1,-1 1,1 0,-8 4,-21 14,1 1,2 2,-38 35,52-44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528638" y="298450"/>
            <a:ext cx="6034087" cy="4525963"/>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6" y="5261584"/>
            <a:ext cx="5683250" cy="4029880"/>
          </a:xfrm>
          <a:prstGeom prst="rect">
            <a:avLst/>
          </a:prstGeom>
        </p:spPr>
        <p:txBody>
          <a:bodyPr vert="horz" lIns="99075" tIns="49538" rIns="99075" bIns="49538"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400576195"/>
      </p:ext>
    </p:extLst>
  </p:cSld>
  <p:clrMap bg1="lt1" tx1="dk1" bg2="lt2" tx2="dk2" accent1="accent1" accent2="accent2" accent3="accent3" accent4="accent4" accent5="accent5" accent6="accent6" hlink="hlink" folHlink="folHlink"/>
  <p:notesStyle>
    <a:lvl1pPr marL="0" algn="l" defTabSz="914333" rtl="0" eaLnBrk="1" latinLnBrk="0" hangingPunct="1">
      <a:defRPr sz="1200" kern="1200">
        <a:solidFill>
          <a:schemeClr val="tx1"/>
        </a:solidFill>
        <a:latin typeface="+mn-lt"/>
        <a:ea typeface="+mn-ea"/>
        <a:cs typeface="+mn-cs"/>
      </a:defRPr>
    </a:lvl1pPr>
    <a:lvl2pPr marL="457167" algn="l" defTabSz="914333" rtl="0" eaLnBrk="1" latinLnBrk="0" hangingPunct="1">
      <a:defRPr sz="1200" kern="1200">
        <a:solidFill>
          <a:schemeClr val="tx1"/>
        </a:solidFill>
        <a:latin typeface="+mn-lt"/>
        <a:ea typeface="+mn-ea"/>
        <a:cs typeface="+mn-cs"/>
      </a:defRPr>
    </a:lvl2pPr>
    <a:lvl3pPr marL="914333" algn="l" defTabSz="914333" rtl="0" eaLnBrk="1" latinLnBrk="0" hangingPunct="1">
      <a:defRPr sz="1200" kern="1200">
        <a:solidFill>
          <a:schemeClr val="tx1"/>
        </a:solidFill>
        <a:latin typeface="+mn-lt"/>
        <a:ea typeface="+mn-ea"/>
        <a:cs typeface="+mn-cs"/>
      </a:defRPr>
    </a:lvl3pPr>
    <a:lvl4pPr marL="1371501" algn="l" defTabSz="914333" rtl="0" eaLnBrk="1" latinLnBrk="0" hangingPunct="1">
      <a:defRPr sz="1200" kern="1200">
        <a:solidFill>
          <a:schemeClr val="tx1"/>
        </a:solidFill>
        <a:latin typeface="+mn-lt"/>
        <a:ea typeface="+mn-ea"/>
        <a:cs typeface="+mn-cs"/>
      </a:defRPr>
    </a:lvl4pPr>
    <a:lvl5pPr marL="1828667" algn="l" defTabSz="914333" rtl="0" eaLnBrk="1" latinLnBrk="0" hangingPunct="1">
      <a:defRPr sz="1200" kern="1200">
        <a:solidFill>
          <a:schemeClr val="tx1"/>
        </a:solidFill>
        <a:latin typeface="+mn-lt"/>
        <a:ea typeface="+mn-ea"/>
        <a:cs typeface="+mn-cs"/>
      </a:defRPr>
    </a:lvl5pPr>
    <a:lvl6pPr marL="2285834" algn="l" defTabSz="914333" rtl="0" eaLnBrk="1" latinLnBrk="0" hangingPunct="1">
      <a:defRPr sz="1200" kern="1200">
        <a:solidFill>
          <a:schemeClr val="tx1"/>
        </a:solidFill>
        <a:latin typeface="+mn-lt"/>
        <a:ea typeface="+mn-ea"/>
        <a:cs typeface="+mn-cs"/>
      </a:defRPr>
    </a:lvl6pPr>
    <a:lvl7pPr marL="2743000" algn="l" defTabSz="914333" rtl="0" eaLnBrk="1" latinLnBrk="0" hangingPunct="1">
      <a:defRPr sz="1200" kern="1200">
        <a:solidFill>
          <a:schemeClr val="tx1"/>
        </a:solidFill>
        <a:latin typeface="+mn-lt"/>
        <a:ea typeface="+mn-ea"/>
        <a:cs typeface="+mn-cs"/>
      </a:defRPr>
    </a:lvl7pPr>
    <a:lvl8pPr marL="3200167" algn="l" defTabSz="914333" rtl="0" eaLnBrk="1" latinLnBrk="0" hangingPunct="1">
      <a:defRPr sz="1200" kern="1200">
        <a:solidFill>
          <a:schemeClr val="tx1"/>
        </a:solidFill>
        <a:latin typeface="+mn-lt"/>
        <a:ea typeface="+mn-ea"/>
        <a:cs typeface="+mn-cs"/>
      </a:defRPr>
    </a:lvl8pPr>
    <a:lvl9pPr marL="3657333" algn="l" defTabSz="91433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4023992" y="9721107"/>
            <a:ext cx="3078427" cy="513507"/>
          </a:xfrm>
          <a:prstGeom prst="rect">
            <a:avLst/>
          </a:prstGeom>
        </p:spPr>
        <p:txBody>
          <a:bodyPr/>
          <a:lstStyle/>
          <a:p>
            <a:fld id="{0068BAA0-8BAB-46D2-9466-0ACF7144EAF9}" type="slidenum">
              <a:rPr lang="zh-CN" altLang="en-US" smtClean="0"/>
              <a:t>10</a:t>
            </a:fld>
            <a:endParaRPr lang="zh-CN" altLang="en-US"/>
          </a:p>
        </p:txBody>
      </p:sp>
    </p:spTree>
    <p:extLst>
      <p:ext uri="{BB962C8B-B14F-4D97-AF65-F5344CB8AC3E}">
        <p14:creationId xmlns:p14="http://schemas.microsoft.com/office/powerpoint/2010/main" val="2102453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125</a:t>
            </a:fld>
            <a:endParaRPr lang="zh-CN" altLang="en-US"/>
          </a:p>
        </p:txBody>
      </p:sp>
    </p:spTree>
    <p:extLst>
      <p:ext uri="{BB962C8B-B14F-4D97-AF65-F5344CB8AC3E}">
        <p14:creationId xmlns:p14="http://schemas.microsoft.com/office/powerpoint/2010/main" val="105704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264</a:t>
            </a:fld>
            <a:endParaRPr lang="zh-CN" altLang="en-US"/>
          </a:p>
        </p:txBody>
      </p:sp>
    </p:spTree>
    <p:extLst>
      <p:ext uri="{BB962C8B-B14F-4D97-AF65-F5344CB8AC3E}">
        <p14:creationId xmlns:p14="http://schemas.microsoft.com/office/powerpoint/2010/main" val="340040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266</a:t>
            </a:fld>
            <a:endParaRPr lang="zh-CN" altLang="en-US"/>
          </a:p>
        </p:txBody>
      </p:sp>
    </p:spTree>
    <p:extLst>
      <p:ext uri="{BB962C8B-B14F-4D97-AF65-F5344CB8AC3E}">
        <p14:creationId xmlns:p14="http://schemas.microsoft.com/office/powerpoint/2010/main" val="1583889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4023992" y="9721107"/>
            <a:ext cx="3078427" cy="513507"/>
          </a:xfrm>
          <a:prstGeom prst="rect">
            <a:avLst/>
          </a:prstGeom>
        </p:spPr>
        <p:txBody>
          <a:bodyPr/>
          <a:lstStyle/>
          <a:p>
            <a:fld id="{0068BAA0-8BAB-46D2-9466-0ACF7144EAF9}" type="slidenum">
              <a:rPr lang="zh-CN" altLang="en-US" smtClean="0"/>
              <a:t>14</a:t>
            </a:fld>
            <a:endParaRPr lang="zh-CN" altLang="en-US"/>
          </a:p>
        </p:txBody>
      </p:sp>
    </p:spTree>
    <p:extLst>
      <p:ext uri="{BB962C8B-B14F-4D97-AF65-F5344CB8AC3E}">
        <p14:creationId xmlns:p14="http://schemas.microsoft.com/office/powerpoint/2010/main" val="182878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r>
              <a:rPr lang="zh-CN" altLang="en-US" dirty="0"/>
              <a:t>代销：卖掉多少是多少，不承担风险和损失</a:t>
            </a:r>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89</a:t>
            </a:fld>
            <a:endParaRPr lang="zh-CN" altLang="en-US"/>
          </a:p>
        </p:txBody>
      </p:sp>
    </p:spTree>
    <p:extLst>
      <p:ext uri="{BB962C8B-B14F-4D97-AF65-F5344CB8AC3E}">
        <p14:creationId xmlns:p14="http://schemas.microsoft.com/office/powerpoint/2010/main" val="1829484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91</a:t>
            </a:fld>
            <a:endParaRPr lang="zh-CN" altLang="en-US"/>
          </a:p>
        </p:txBody>
      </p:sp>
    </p:spTree>
    <p:extLst>
      <p:ext uri="{BB962C8B-B14F-4D97-AF65-F5344CB8AC3E}">
        <p14:creationId xmlns:p14="http://schemas.microsoft.com/office/powerpoint/2010/main" val="1835619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r>
              <a:rPr lang="zh-CN" altLang="en-US" dirty="0"/>
              <a:t>记名：记在谁名下</a:t>
            </a:r>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105</a:t>
            </a:fld>
            <a:endParaRPr lang="zh-CN" altLang="en-US"/>
          </a:p>
        </p:txBody>
      </p:sp>
    </p:spTree>
    <p:extLst>
      <p:ext uri="{BB962C8B-B14F-4D97-AF65-F5344CB8AC3E}">
        <p14:creationId xmlns:p14="http://schemas.microsoft.com/office/powerpoint/2010/main" val="3217665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r>
              <a:rPr lang="zh-CN" altLang="en-US" dirty="0"/>
              <a:t>融资融券：别人借给的股票</a:t>
            </a:r>
            <a:br>
              <a:rPr lang="en-US" altLang="zh-CN" dirty="0"/>
            </a:br>
            <a:r>
              <a:rPr lang="zh-CN" altLang="en-US" dirty="0"/>
              <a:t>现货：自己现在就有的股票</a:t>
            </a:r>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106</a:t>
            </a:fld>
            <a:endParaRPr lang="zh-CN" altLang="en-US"/>
          </a:p>
        </p:txBody>
      </p:sp>
    </p:spTree>
    <p:extLst>
      <p:ext uri="{BB962C8B-B14F-4D97-AF65-F5344CB8AC3E}">
        <p14:creationId xmlns:p14="http://schemas.microsoft.com/office/powerpoint/2010/main" val="12679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r>
              <a:rPr lang="zh-CN" altLang="en-US" dirty="0"/>
              <a:t>做市商</a:t>
            </a:r>
            <a:r>
              <a:rPr lang="en-US" altLang="zh-CN" dirty="0"/>
              <a:t>——</a:t>
            </a:r>
            <a:r>
              <a:rPr lang="zh-CN" altLang="en-US" dirty="0"/>
              <a:t>市场不活跃时来调动，市场活跃后退出</a:t>
            </a:r>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112</a:t>
            </a:fld>
            <a:endParaRPr lang="zh-CN" altLang="en-US"/>
          </a:p>
        </p:txBody>
      </p:sp>
    </p:spTree>
    <p:extLst>
      <p:ext uri="{BB962C8B-B14F-4D97-AF65-F5344CB8AC3E}">
        <p14:creationId xmlns:p14="http://schemas.microsoft.com/office/powerpoint/2010/main" val="2974888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pPr defTabSz="990752">
              <a:defRPr/>
            </a:pPr>
            <a:r>
              <a:rPr lang="zh-CN" altLang="en-US" dirty="0">
                <a:solidFill>
                  <a:srgbClr val="000000"/>
                </a:solidFill>
              </a:rPr>
              <a:t>最高卖</a:t>
            </a:r>
            <a:r>
              <a:rPr lang="en-US" altLang="zh-CN" dirty="0">
                <a:solidFill>
                  <a:srgbClr val="000000"/>
                </a:solidFill>
              </a:rPr>
              <a:t>-</a:t>
            </a:r>
            <a:r>
              <a:rPr lang="zh-CN" altLang="en-US" dirty="0">
                <a:solidFill>
                  <a:srgbClr val="000000"/>
                </a:solidFill>
              </a:rPr>
              <a:t>最低买</a:t>
            </a:r>
          </a:p>
          <a:p>
            <a:r>
              <a:rPr lang="zh-CN" altLang="en-US" dirty="0"/>
              <a:t>次高卖</a:t>
            </a:r>
            <a:r>
              <a:rPr lang="en-US" altLang="zh-CN" dirty="0"/>
              <a:t>-</a:t>
            </a:r>
            <a:r>
              <a:rPr lang="zh-CN" altLang="en-US" dirty="0"/>
              <a:t>次低买</a:t>
            </a:r>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118</a:t>
            </a:fld>
            <a:endParaRPr lang="zh-CN" altLang="en-US"/>
          </a:p>
        </p:txBody>
      </p:sp>
    </p:spTree>
    <p:extLst>
      <p:ext uri="{BB962C8B-B14F-4D97-AF65-F5344CB8AC3E}">
        <p14:creationId xmlns:p14="http://schemas.microsoft.com/office/powerpoint/2010/main" val="584998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r>
              <a:rPr lang="zh-CN" altLang="en-US" dirty="0"/>
              <a:t>特殊情况下的买入卖出：优先股转换。</a:t>
            </a:r>
          </a:p>
        </p:txBody>
      </p:sp>
      <p:sp>
        <p:nvSpPr>
          <p:cNvPr id="4" name="灯片编号占位符 3"/>
          <p:cNvSpPr>
            <a:spLocks noGrp="1"/>
          </p:cNvSpPr>
          <p:nvPr>
            <p:ph type="sldNum" sz="quarter" idx="5"/>
          </p:nvPr>
        </p:nvSpPr>
        <p:spPr>
          <a:xfrm>
            <a:off x="4023992" y="9721107"/>
            <a:ext cx="3078427" cy="513507"/>
          </a:xfrm>
          <a:prstGeom prst="rect">
            <a:avLst/>
          </a:prstGeom>
        </p:spPr>
        <p:txBody>
          <a:bodyPr/>
          <a:lstStyle/>
          <a:p>
            <a:fld id="{0068BAA0-8BAB-46D2-9466-0ACF7144EAF9}" type="slidenum">
              <a:rPr lang="zh-CN" altLang="en-US" smtClean="0"/>
              <a:t>119</a:t>
            </a:fld>
            <a:endParaRPr lang="zh-CN" altLang="en-US"/>
          </a:p>
        </p:txBody>
      </p:sp>
    </p:spTree>
    <p:extLst>
      <p:ext uri="{BB962C8B-B14F-4D97-AF65-F5344CB8AC3E}">
        <p14:creationId xmlns:p14="http://schemas.microsoft.com/office/powerpoint/2010/main" val="2874579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灯片编号占位符 3"/>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灯片编号占位符 3"/>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灯片编号占位符 4"/>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灯片编号占位符 6"/>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灯片编号占位符 2"/>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4"/>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1" y="3602038"/>
            <a:ext cx="6858000" cy="1655762"/>
          </a:xfrm>
        </p:spPr>
        <p:txBody>
          <a:bodyPr/>
          <a:lstStyle>
            <a:lvl1pPr marL="0" indent="0" algn="ctr">
              <a:buNone/>
              <a:defRPr sz="1800"/>
            </a:lvl1pPr>
            <a:lvl2pPr marL="342896" indent="0" algn="ctr">
              <a:buNone/>
              <a:defRPr sz="1500"/>
            </a:lvl2pPr>
            <a:lvl3pPr marL="685792" indent="0" algn="ctr">
              <a:buNone/>
              <a:defRPr sz="1350"/>
            </a:lvl3pPr>
            <a:lvl4pPr marL="1028688" indent="0" algn="ctr">
              <a:buNone/>
              <a:defRPr sz="1200"/>
            </a:lvl4pPr>
            <a:lvl5pPr marL="1371584" indent="0" algn="ctr">
              <a:buNone/>
              <a:defRPr sz="1200"/>
            </a:lvl5pPr>
            <a:lvl6pPr marL="1714480" indent="0" algn="ctr">
              <a:buNone/>
              <a:defRPr sz="1200"/>
            </a:lvl6pPr>
            <a:lvl7pPr marL="2057376" indent="0" algn="ctr">
              <a:buNone/>
              <a:defRPr sz="1200"/>
            </a:lvl7pPr>
            <a:lvl8pPr marL="2400272" indent="0" algn="ctr">
              <a:buNone/>
              <a:defRPr sz="1200"/>
            </a:lvl8pPr>
            <a:lvl9pPr marL="2743169"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91" y="1709749"/>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91" y="4589474"/>
            <a:ext cx="7886700" cy="1500187"/>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2" indent="0">
              <a:buNone/>
              <a:defRPr sz="1350">
                <a:solidFill>
                  <a:schemeClr val="tx1">
                    <a:tint val="75000"/>
                  </a:schemeClr>
                </a:solidFill>
              </a:defRPr>
            </a:lvl3pPr>
            <a:lvl4pPr marL="1028688" indent="0">
              <a:buNone/>
              <a:defRPr sz="1200">
                <a:solidFill>
                  <a:schemeClr val="tx1">
                    <a:tint val="75000"/>
                  </a:schemeClr>
                </a:solidFill>
              </a:defRPr>
            </a:lvl4pPr>
            <a:lvl5pPr marL="1371584" indent="0">
              <a:buNone/>
              <a:defRPr sz="1200">
                <a:solidFill>
                  <a:schemeClr val="tx1">
                    <a:tint val="75000"/>
                  </a:schemeClr>
                </a:solidFill>
              </a:defRPr>
            </a:lvl5pPr>
            <a:lvl6pPr marL="1714480" indent="0">
              <a:buNone/>
              <a:defRPr sz="1200">
                <a:solidFill>
                  <a:schemeClr val="tx1">
                    <a:tint val="75000"/>
                  </a:schemeClr>
                </a:solidFill>
              </a:defRPr>
            </a:lvl6pPr>
            <a:lvl7pPr marL="2057376" indent="0">
              <a:buNone/>
              <a:defRPr sz="1200">
                <a:solidFill>
                  <a:schemeClr val="tx1">
                    <a:tint val="75000"/>
                  </a:schemeClr>
                </a:solidFill>
              </a:defRPr>
            </a:lvl7pPr>
            <a:lvl8pPr marL="2400272" indent="0">
              <a:buNone/>
              <a:defRPr sz="1200">
                <a:solidFill>
                  <a:schemeClr val="tx1">
                    <a:tint val="75000"/>
                  </a:schemeClr>
                </a:solidFill>
              </a:defRPr>
            </a:lvl8pPr>
            <a:lvl9pPr marL="2743169"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22327"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9663" y="1846266"/>
            <a:ext cx="3696462" cy="4022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4" y="365129"/>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6" y="1778438"/>
            <a:ext cx="3655181"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6"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896" indent="0">
              <a:buNone/>
              <a:defRPr sz="1800"/>
            </a:lvl2pPr>
            <a:lvl3pPr marL="685792" indent="0">
              <a:buNone/>
              <a:defRPr sz="1500"/>
            </a:lvl3pPr>
            <a:lvl4pPr marL="1028688" indent="0">
              <a:buNone/>
              <a:defRPr sz="1350"/>
            </a:lvl4pPr>
            <a:lvl5pPr marL="1371584" indent="0">
              <a:buNone/>
              <a:defRPr sz="1350"/>
            </a:lvl5pPr>
            <a:lvl6pPr marL="1714480" indent="0">
              <a:buNone/>
              <a:defRPr sz="1350"/>
            </a:lvl6pPr>
            <a:lvl7pPr marL="2057376" indent="0">
              <a:buNone/>
              <a:defRPr sz="1350"/>
            </a:lvl7pPr>
            <a:lvl8pPr marL="2400272" indent="0">
              <a:buNone/>
              <a:defRPr sz="1350"/>
            </a:lvl8pPr>
            <a:lvl9pPr marL="2743169"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8" name="页脚占位符 7"/>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4" name="页脚占位符 3"/>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5"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2" y="98743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5" y="2057400"/>
            <a:ext cx="2949178" cy="3811588"/>
          </a:xfrm>
        </p:spPr>
        <p:txBody>
          <a:bodyPr/>
          <a:lstStyle>
            <a:lvl1pPr marL="0" indent="0">
              <a:buNone/>
              <a:defRPr sz="1200"/>
            </a:lvl1pPr>
            <a:lvl2pPr marL="342896" indent="0">
              <a:buNone/>
              <a:defRPr sz="1050"/>
            </a:lvl2pPr>
            <a:lvl3pPr marL="685792" indent="0">
              <a:buNone/>
              <a:defRPr sz="900"/>
            </a:lvl3pPr>
            <a:lvl4pPr marL="1028688" indent="0">
              <a:buNone/>
              <a:defRPr sz="750"/>
            </a:lvl4pPr>
            <a:lvl5pPr marL="1371584" indent="0">
              <a:buNone/>
              <a:defRPr sz="750"/>
            </a:lvl5pPr>
            <a:lvl6pPr marL="1714480" indent="0">
              <a:buNone/>
              <a:defRPr sz="750"/>
            </a:lvl6pPr>
            <a:lvl7pPr marL="2057376" indent="0">
              <a:buNone/>
              <a:defRPr sz="750"/>
            </a:lvl7pPr>
            <a:lvl8pPr marL="2400272" indent="0">
              <a:buNone/>
              <a:defRPr sz="750"/>
            </a:lvl8pPr>
            <a:lvl9pPr marL="2743169"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2" y="457201"/>
            <a:ext cx="4629150" cy="5403850"/>
          </a:xfrm>
        </p:spPr>
        <p:txBody>
          <a:bodyPr/>
          <a:lstStyle>
            <a:lvl1pPr marL="0" indent="0">
              <a:buNone/>
              <a:defRPr sz="2400"/>
            </a:lvl1pPr>
            <a:lvl2pPr marL="342896" indent="0">
              <a:buNone/>
              <a:defRPr sz="2100"/>
            </a:lvl2pPr>
            <a:lvl3pPr marL="685792" indent="0">
              <a:buNone/>
              <a:defRPr sz="1800"/>
            </a:lvl3pPr>
            <a:lvl4pPr marL="1028688" indent="0">
              <a:buNone/>
              <a:defRPr sz="1500"/>
            </a:lvl4pPr>
            <a:lvl5pPr marL="1371584" indent="0">
              <a:buNone/>
              <a:defRPr sz="1500"/>
            </a:lvl5pPr>
            <a:lvl6pPr marL="1714480" indent="0">
              <a:buNone/>
              <a:defRPr sz="1500"/>
            </a:lvl6pPr>
            <a:lvl7pPr marL="2057376" indent="0">
              <a:buNone/>
              <a:defRPr sz="1500"/>
            </a:lvl7pPr>
            <a:lvl8pPr marL="2400272" indent="0">
              <a:buNone/>
              <a:defRPr sz="1500"/>
            </a:lvl8pPr>
            <a:lvl9pPr marL="2743169"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896" indent="0">
              <a:buNone/>
              <a:defRPr sz="1350"/>
            </a:lvl2pPr>
            <a:lvl3pPr marL="685792" indent="0">
              <a:buNone/>
              <a:defRPr sz="1200"/>
            </a:lvl3pPr>
            <a:lvl4pPr marL="1028688" indent="0">
              <a:buNone/>
              <a:defRPr sz="1050"/>
            </a:lvl4pPr>
            <a:lvl5pPr marL="1371584" indent="0">
              <a:buNone/>
              <a:defRPr sz="1050"/>
            </a:lvl5pPr>
            <a:lvl6pPr marL="1714480" indent="0">
              <a:buNone/>
              <a:defRPr sz="1050"/>
            </a:lvl6pPr>
            <a:lvl7pPr marL="2057376" indent="0">
              <a:buNone/>
              <a:defRPr sz="1050"/>
            </a:lvl7pPr>
            <a:lvl8pPr marL="2400272" indent="0">
              <a:buNone/>
              <a:defRPr sz="1050"/>
            </a:lvl8pPr>
            <a:lvl9pPr marL="2743169"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6" name="页脚占位符 5"/>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80175" y="287338"/>
            <a:ext cx="1885950" cy="5581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22327" y="287338"/>
            <a:ext cx="5548520" cy="5581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eaLnBrk="1" fontAlgn="base" hangingPunct="1"/>
            <a:endParaRPr lang="zh-CN" altLang="en-US" strike="noStrike" noProof="1">
              <a:latin typeface="Calibri" panose="020F0502020204030204" pitchFamily="2" charset="0"/>
            </a:endParaRPr>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latin typeface="Calibri" panose="020F0502020204030204" pitchFamily="2"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p:nvPr/>
        </p:nvSpPr>
        <p:spPr>
          <a:xfrm>
            <a:off x="0" y="6400800"/>
            <a:ext cx="9144000"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027" name="Rectangle 8"/>
          <p:cNvSpPr/>
          <p:nvPr/>
        </p:nvSpPr>
        <p:spPr>
          <a:xfrm>
            <a:off x="0" y="6334136"/>
            <a:ext cx="9144000" cy="66675"/>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028"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1029"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1030" name="Date Placeholder 3"/>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1031" name="Footer Placeholder 4"/>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1032" name="Slide Number Placeholder 5"/>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cxnSp>
        <p:nvCxnSpPr>
          <p:cNvPr id="1033" name="Straight Connector 9"/>
          <p:cNvCxnSpPr/>
          <p:nvPr/>
        </p:nvCxnSpPr>
        <p:spPr>
          <a:xfrm>
            <a:off x="895350" y="1738313"/>
            <a:ext cx="7475538" cy="0"/>
          </a:xfrm>
          <a:prstGeom prst="line">
            <a:avLst/>
          </a:prstGeom>
          <a:ln w="6350" cap="flat" cmpd="sng">
            <a:solidFill>
              <a:srgbClr val="7F7F7F"/>
            </a:solidFill>
            <a:prstDash val="solid"/>
            <a:round/>
            <a:headEnd type="none" w="med" len="med"/>
            <a:tailEnd type="none" w="med" len="med"/>
          </a:ln>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4"/>
          <p:cNvSpPr/>
          <p:nvPr/>
        </p:nvSpPr>
        <p:spPr>
          <a:xfrm>
            <a:off x="3181" y="6400800"/>
            <a:ext cx="9140825"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0243" name="Rectangle 5"/>
          <p:cNvSpPr/>
          <p:nvPr/>
        </p:nvSpPr>
        <p:spPr>
          <a:xfrm>
            <a:off x="4" y="6334125"/>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0244"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10245"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4102" name="Date Placeholder 6"/>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3" name="Footer Placeholder 7"/>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4" name="Slide Number Placeholder 8"/>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4"/>
          <p:cNvSpPr/>
          <p:nvPr/>
        </p:nvSpPr>
        <p:spPr>
          <a:xfrm>
            <a:off x="3181" y="6400800"/>
            <a:ext cx="9140825"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1267" name="Rectangle 5"/>
          <p:cNvSpPr/>
          <p:nvPr/>
        </p:nvSpPr>
        <p:spPr>
          <a:xfrm>
            <a:off x="4" y="6334125"/>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1268"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11269"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4102" name="Date Placeholder 6"/>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3" name="Footer Placeholder 7"/>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4" name="Slide Number Placeholder 8"/>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4"/>
          <p:cNvSpPr/>
          <p:nvPr/>
        </p:nvSpPr>
        <p:spPr>
          <a:xfrm>
            <a:off x="3181" y="6400800"/>
            <a:ext cx="9140825"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2291" name="Rectangle 5"/>
          <p:cNvSpPr/>
          <p:nvPr/>
        </p:nvSpPr>
        <p:spPr>
          <a:xfrm>
            <a:off x="4" y="6334125"/>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2292"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12293"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4102" name="Date Placeholder 6"/>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3" name="Footer Placeholder 7"/>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4" name="Slide Number Placeholder 8"/>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4"/>
          <p:cNvSpPr/>
          <p:nvPr/>
        </p:nvSpPr>
        <p:spPr>
          <a:xfrm>
            <a:off x="3181" y="6400800"/>
            <a:ext cx="9140825"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3315" name="Rectangle 5"/>
          <p:cNvSpPr/>
          <p:nvPr/>
        </p:nvSpPr>
        <p:spPr>
          <a:xfrm>
            <a:off x="4" y="6334125"/>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13316"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13317"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4102" name="Date Placeholder 6"/>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3" name="Footer Placeholder 7"/>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4" name="Slide Number Placeholder 8"/>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
          <p:cNvSpPr/>
          <p:nvPr/>
        </p:nvSpPr>
        <p:spPr>
          <a:xfrm>
            <a:off x="3181" y="6400800"/>
            <a:ext cx="9140825"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2051" name="Rectangle 7"/>
          <p:cNvSpPr/>
          <p:nvPr/>
        </p:nvSpPr>
        <p:spPr>
          <a:xfrm>
            <a:off x="4" y="6334125"/>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cxnSp>
        <p:nvCxnSpPr>
          <p:cNvPr id="2052" name="Straight Connector 8"/>
          <p:cNvCxnSpPr/>
          <p:nvPr/>
        </p:nvCxnSpPr>
        <p:spPr>
          <a:xfrm>
            <a:off x="906466" y="4343400"/>
            <a:ext cx="7405687" cy="0"/>
          </a:xfrm>
          <a:prstGeom prst="line">
            <a:avLst/>
          </a:prstGeom>
          <a:ln w="6350" cap="flat" cmpd="sng">
            <a:solidFill>
              <a:srgbClr val="7F7F7F"/>
            </a:solidFill>
            <a:prstDash val="solid"/>
            <a:round/>
            <a:headEnd type="none" w="med" len="med"/>
            <a:tailEnd type="none" w="med" len="med"/>
          </a:ln>
        </p:spPr>
      </p:cxnSp>
      <p:sp>
        <p:nvSpPr>
          <p:cNvPr id="2053"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2054"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2055" name="Date Placeholder 3"/>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2056" name="Footer Placeholder 4"/>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2057" name="Slide Number Placeholder 5"/>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
          <p:cNvSpPr/>
          <p:nvPr/>
        </p:nvSpPr>
        <p:spPr>
          <a:xfrm>
            <a:off x="3181" y="6400800"/>
            <a:ext cx="9140825"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3075" name="Rectangle 7"/>
          <p:cNvSpPr/>
          <p:nvPr/>
        </p:nvSpPr>
        <p:spPr>
          <a:xfrm>
            <a:off x="4" y="6334125"/>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cxnSp>
        <p:nvCxnSpPr>
          <p:cNvPr id="3076" name="Straight Connector 8"/>
          <p:cNvCxnSpPr/>
          <p:nvPr/>
        </p:nvCxnSpPr>
        <p:spPr>
          <a:xfrm>
            <a:off x="906466" y="4343400"/>
            <a:ext cx="7405687" cy="0"/>
          </a:xfrm>
          <a:prstGeom prst="line">
            <a:avLst/>
          </a:prstGeom>
          <a:ln w="6350" cap="flat" cmpd="sng">
            <a:solidFill>
              <a:srgbClr val="7F7F7F"/>
            </a:solidFill>
            <a:prstDash val="solid"/>
            <a:round/>
            <a:headEnd type="none" w="med" len="med"/>
            <a:tailEnd type="none" w="med" len="med"/>
          </a:ln>
        </p:spPr>
      </p:cxnSp>
      <p:sp>
        <p:nvSpPr>
          <p:cNvPr id="3077"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3078"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3079" name="Date Placeholder 3"/>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3080" name="Footer Placeholder 4"/>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3081" name="Slide Number Placeholder 5"/>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4"/>
          <p:cNvSpPr/>
          <p:nvPr/>
        </p:nvSpPr>
        <p:spPr>
          <a:xfrm>
            <a:off x="3181" y="6400800"/>
            <a:ext cx="9140825"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4099" name="Rectangle 5"/>
          <p:cNvSpPr/>
          <p:nvPr/>
        </p:nvSpPr>
        <p:spPr>
          <a:xfrm>
            <a:off x="4" y="6334125"/>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4100"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4101"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4102" name="Date Placeholder 6"/>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3" name="Footer Placeholder 7"/>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4" name="Slide Number Placeholder 8"/>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7"/>
          <p:cNvSpPr/>
          <p:nvPr/>
        </p:nvSpPr>
        <p:spPr>
          <a:xfrm>
            <a:off x="6" y="0"/>
            <a:ext cx="3038475" cy="68580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5123" name="Rectangle 8"/>
          <p:cNvSpPr/>
          <p:nvPr/>
        </p:nvSpPr>
        <p:spPr>
          <a:xfrm>
            <a:off x="3030543" y="0"/>
            <a:ext cx="47625" cy="68580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5124"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5125"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5126" name="Date Placeholder 4"/>
          <p:cNvSpPr>
            <a:spLocks noGrp="1"/>
          </p:cNvSpPr>
          <p:nvPr>
            <p:ph type="dt" sz="half" idx="2"/>
          </p:nvPr>
        </p:nvSpPr>
        <p:spPr>
          <a:xfrm>
            <a:off x="349251" y="6459549"/>
            <a:ext cx="1963738"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5127" name="Footer Placeholder 5"/>
          <p:cNvSpPr>
            <a:spLocks noGrp="1"/>
          </p:cNvSpPr>
          <p:nvPr>
            <p:ph type="ftr" sz="quarter" idx="3"/>
          </p:nvPr>
        </p:nvSpPr>
        <p:spPr>
          <a:xfrm>
            <a:off x="3600450" y="6459549"/>
            <a:ext cx="3486150" cy="365125"/>
          </a:xfrm>
          <a:prstGeom prst="rect">
            <a:avLst/>
          </a:prstGeom>
          <a:noFill/>
          <a:ln w="9525">
            <a:noFill/>
          </a:ln>
        </p:spPr>
        <p:txBody>
          <a:bodyPr anchor="ctr"/>
          <a:lstStyle>
            <a:lvl1pPr>
              <a:defRPr sz="900">
                <a:solidFill>
                  <a:schemeClr val="tx2"/>
                </a:solidFill>
              </a:defRPr>
            </a:lvl1pPr>
          </a:lstStyle>
          <a:p>
            <a:pPr lvl="0" eaLnBrk="1" fontAlgn="base" hangingPunct="1"/>
            <a:endParaRPr lang="zh-CN" altLang="en-US" strike="noStrike" noProof="1">
              <a:latin typeface="Calibri" panose="020F0502020204030204" pitchFamily="2" charset="0"/>
            </a:endParaRPr>
          </a:p>
        </p:txBody>
      </p:sp>
      <p:sp>
        <p:nvSpPr>
          <p:cNvPr id="5128" name="Slide Number Placeholder 6"/>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chemeClr val="tx2"/>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7"/>
          <p:cNvSpPr/>
          <p:nvPr/>
        </p:nvSpPr>
        <p:spPr>
          <a:xfrm>
            <a:off x="4" y="4953001"/>
            <a:ext cx="9142413" cy="19050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6147" name="Rectangle 8"/>
          <p:cNvSpPr/>
          <p:nvPr/>
        </p:nvSpPr>
        <p:spPr>
          <a:xfrm>
            <a:off x="4" y="4914900"/>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6148"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6149"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6150" name="Date Placeholder 4"/>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6151" name="Footer Placeholder 5"/>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6152" name="Slide Number Placeholder 6"/>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6"/>
          <p:cNvSpPr/>
          <p:nvPr/>
        </p:nvSpPr>
        <p:spPr>
          <a:xfrm>
            <a:off x="3181" y="6400800"/>
            <a:ext cx="9140825"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7171" name="Rectangle 7"/>
          <p:cNvSpPr/>
          <p:nvPr/>
        </p:nvSpPr>
        <p:spPr>
          <a:xfrm>
            <a:off x="4" y="6334125"/>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7172"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7173"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7174" name="Date Placeholder 3"/>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7175" name="Footer Placeholder 4"/>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7176" name="Slide Number Placeholder 5"/>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6"/>
          <p:cNvSpPr/>
          <p:nvPr/>
        </p:nvSpPr>
        <p:spPr>
          <a:xfrm>
            <a:off x="0" y="6400800"/>
            <a:ext cx="9144000"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8195" name="Rectangle 8"/>
          <p:cNvSpPr/>
          <p:nvPr/>
        </p:nvSpPr>
        <p:spPr>
          <a:xfrm>
            <a:off x="0" y="6334136"/>
            <a:ext cx="9144000" cy="66675"/>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cxnSp>
        <p:nvCxnSpPr>
          <p:cNvPr id="8196" name="Straight Connector 9"/>
          <p:cNvCxnSpPr/>
          <p:nvPr/>
        </p:nvCxnSpPr>
        <p:spPr>
          <a:xfrm>
            <a:off x="895350" y="1738313"/>
            <a:ext cx="7475538" cy="0"/>
          </a:xfrm>
          <a:prstGeom prst="line">
            <a:avLst/>
          </a:prstGeom>
          <a:ln w="6350" cap="flat" cmpd="sng">
            <a:solidFill>
              <a:srgbClr val="7F7F7F"/>
            </a:solidFill>
            <a:prstDash val="solid"/>
            <a:round/>
            <a:headEnd type="none" w="med" len="med"/>
            <a:tailEnd type="none" w="med" len="med"/>
          </a:ln>
        </p:spPr>
      </p:cxnSp>
      <p:sp>
        <p:nvSpPr>
          <p:cNvPr id="8197"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8198"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8199" name="灯片编号占位符 2"/>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4"/>
          <p:cNvSpPr/>
          <p:nvPr/>
        </p:nvSpPr>
        <p:spPr>
          <a:xfrm>
            <a:off x="3181" y="6400800"/>
            <a:ext cx="9140825" cy="457200"/>
          </a:xfrm>
          <a:prstGeom prst="rect">
            <a:avLst/>
          </a:prstGeom>
          <a:solidFill>
            <a:schemeClr val="accent2"/>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9219" name="Rectangle 5"/>
          <p:cNvSpPr/>
          <p:nvPr/>
        </p:nvSpPr>
        <p:spPr>
          <a:xfrm>
            <a:off x="4" y="6334125"/>
            <a:ext cx="9142413" cy="63500"/>
          </a:xfrm>
          <a:prstGeom prst="rect">
            <a:avLst/>
          </a:prstGeom>
          <a:solidFill>
            <a:schemeClr val="accent1"/>
          </a:solidFill>
          <a:ln w="9525">
            <a:noFill/>
          </a:ln>
        </p:spPr>
        <p:txBody>
          <a:bodyPr anchor="t"/>
          <a:lstStyle/>
          <a:p>
            <a:pPr lvl="0" eaLnBrk="0" hangingPunct="0"/>
            <a:endParaRPr lang="zh-CN" altLang="en-US">
              <a:latin typeface="Calibri" panose="020F0502020204030204" pitchFamily="2" charset="0"/>
              <a:ea typeface="宋体" panose="02010600030101010101" pitchFamily="2" charset="-122"/>
            </a:endParaRPr>
          </a:p>
        </p:txBody>
      </p:sp>
      <p:sp>
        <p:nvSpPr>
          <p:cNvPr id="9220" name="Title Placeholder 1"/>
          <p:cNvSpPr>
            <a:spLocks noGrp="1"/>
          </p:cNvSpPr>
          <p:nvPr>
            <p:ph type="title"/>
          </p:nvPr>
        </p:nvSpPr>
        <p:spPr>
          <a:xfrm>
            <a:off x="822325" y="287341"/>
            <a:ext cx="7543800" cy="1449387"/>
          </a:xfrm>
          <a:prstGeom prst="rect">
            <a:avLst/>
          </a:prstGeom>
          <a:noFill/>
          <a:ln w="9525">
            <a:noFill/>
          </a:ln>
        </p:spPr>
        <p:txBody>
          <a:bodyPr anchor="b"/>
          <a:lstStyle/>
          <a:p>
            <a:pPr lvl="0"/>
            <a:r>
              <a:rPr lang="zh-CN" altLang="en-US"/>
              <a:t>单击此处编辑母版标题样式</a:t>
            </a:r>
          </a:p>
        </p:txBody>
      </p:sp>
      <p:sp>
        <p:nvSpPr>
          <p:cNvPr id="9221" name="Text Placeholder 2"/>
          <p:cNvSpPr>
            <a:spLocks noGrp="1"/>
          </p:cNvSpPr>
          <p:nvPr>
            <p:ph type="body"/>
          </p:nvPr>
        </p:nvSpPr>
        <p:spPr>
          <a:xfrm>
            <a:off x="822325" y="1846266"/>
            <a:ext cx="7543800" cy="4022725"/>
          </a:xfrm>
          <a:prstGeom prst="rect">
            <a:avLst/>
          </a:prstGeom>
          <a:noFill/>
          <a:ln w="9525">
            <a:noFill/>
          </a:ln>
        </p:spPr>
        <p:txBody>
          <a:bodyPr lIns="0" rIns="0" anchor="t"/>
          <a:lstStyle/>
          <a:p>
            <a:pPr lvl="0"/>
            <a:r>
              <a:rPr lang="zh-CN" altLang="en-US"/>
              <a:t>单击此处编辑母版文本样式</a:t>
            </a:r>
          </a:p>
          <a:p>
            <a:pPr lvl="1" indent="-182878"/>
            <a:r>
              <a:rPr lang="zh-CN" altLang="en-US"/>
              <a:t>第二级</a:t>
            </a:r>
          </a:p>
          <a:p>
            <a:pPr lvl="2" indent="-182878"/>
            <a:r>
              <a:rPr lang="zh-CN" altLang="en-US"/>
              <a:t>第三级</a:t>
            </a:r>
          </a:p>
          <a:p>
            <a:pPr lvl="3" indent="-182243"/>
            <a:r>
              <a:rPr lang="zh-CN" altLang="en-US"/>
              <a:t>第四级</a:t>
            </a:r>
          </a:p>
          <a:p>
            <a:pPr lvl="4" indent="-182878"/>
            <a:r>
              <a:rPr lang="zh-CN" altLang="en-US"/>
              <a:t>第五级</a:t>
            </a:r>
          </a:p>
        </p:txBody>
      </p:sp>
      <p:sp>
        <p:nvSpPr>
          <p:cNvPr id="4102" name="Date Placeholder 6"/>
          <p:cNvSpPr>
            <a:spLocks noGrp="1"/>
          </p:cNvSpPr>
          <p:nvPr>
            <p:ph type="dt" sz="half" idx="2"/>
          </p:nvPr>
        </p:nvSpPr>
        <p:spPr>
          <a:xfrm>
            <a:off x="822327" y="6459549"/>
            <a:ext cx="1854200" cy="365125"/>
          </a:xfrm>
          <a:prstGeom prst="rect">
            <a:avLst/>
          </a:prstGeom>
          <a:noFill/>
          <a:ln w="9525">
            <a:noFill/>
          </a:ln>
        </p:spPr>
        <p:txBody>
          <a:bodyPr anchor="ctr"/>
          <a:lstStyle>
            <a:lvl1pP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3" name="Footer Placeholder 7"/>
          <p:cNvSpPr>
            <a:spLocks noGrp="1"/>
          </p:cNvSpPr>
          <p:nvPr>
            <p:ph type="ftr" sz="quarter" idx="3"/>
          </p:nvPr>
        </p:nvSpPr>
        <p:spPr>
          <a:xfrm>
            <a:off x="2765431" y="6459549"/>
            <a:ext cx="3616325" cy="365125"/>
          </a:xfrm>
          <a:prstGeom prst="rect">
            <a:avLst/>
          </a:prstGeom>
          <a:noFill/>
          <a:ln w="9525">
            <a:noFill/>
          </a:ln>
        </p:spPr>
        <p:txBody>
          <a:bodyPr anchor="ctr"/>
          <a:lstStyle>
            <a:lvl1pPr algn="ctr">
              <a:defRPr sz="900">
                <a:solidFill>
                  <a:srgbClr val="FFFFFF"/>
                </a:solidFill>
              </a:defRPr>
            </a:lvl1pPr>
          </a:lstStyle>
          <a:p>
            <a:pPr lvl="0" eaLnBrk="1" fontAlgn="base" hangingPunct="1"/>
            <a:endParaRPr lang="zh-CN" altLang="en-US" strike="noStrike" noProof="1">
              <a:latin typeface="Calibri" panose="020F0502020204030204" pitchFamily="2" charset="0"/>
            </a:endParaRPr>
          </a:p>
        </p:txBody>
      </p:sp>
      <p:sp>
        <p:nvSpPr>
          <p:cNvPr id="4104" name="Slide Number Placeholder 8"/>
          <p:cNvSpPr>
            <a:spLocks noGrp="1"/>
          </p:cNvSpPr>
          <p:nvPr>
            <p:ph type="sldNum" sz="quarter" idx="4"/>
          </p:nvPr>
        </p:nvSpPr>
        <p:spPr>
          <a:xfrm>
            <a:off x="7424739" y="6459549"/>
            <a:ext cx="984250" cy="365125"/>
          </a:xfrm>
          <a:prstGeom prst="rect">
            <a:avLst/>
          </a:prstGeom>
          <a:noFill/>
          <a:ln w="9525">
            <a:noFill/>
          </a:ln>
        </p:spPr>
        <p:txBody>
          <a:bodyPr anchor="ctr"/>
          <a:lstStyle>
            <a:lvl1pPr algn="r">
              <a:defRPr sz="1000">
                <a:solidFill>
                  <a:srgbClr val="FFFFFF"/>
                </a:solidFill>
              </a:defRPr>
            </a:lvl1pPr>
          </a:lstStyle>
          <a:p>
            <a:pPr lvl="0" eaLnBrk="1" fontAlgn="base" hangingPunct="1"/>
            <a:fld id="{9A0DB2DC-4C9A-4742-B13C-FB6460FD3503}" type="slidenum">
              <a:rPr lang="zh-CN" altLang="en-US" strike="noStrike" noProof="1" dirty="0">
                <a:latin typeface="Calibri" panose="020F0502020204030204" pitchFamily="2" charset="0"/>
                <a:ea typeface="宋体" panose="02010600030101010101" pitchFamily="2" charset="-122"/>
                <a:cs typeface="+mn-cs"/>
              </a:rPr>
              <a:t>‹#›</a:t>
            </a:fld>
            <a:endParaRPr lang="zh-CN" altLang="en-US" strike="noStrike" noProof="1">
              <a:latin typeface="Calibri" panose="020F0502020204030204" pitchFamily="2" charset="0"/>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push dir="u"/>
  </p:transition>
  <p:hf sldNum="0" hdr="0" ftr="0" dt="0"/>
  <p:txStyles>
    <p:titleStyle>
      <a:lvl1pPr marL="0" lvl="0" indent="0" algn="l" defTabSz="91439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p:titleStyle>
    <p:bodyStyle>
      <a:lvl1pPr marL="90804" lvl="0" indent="-90804" algn="l" defTabSz="91439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2000" b="0" i="0" u="none" kern="1200" baseline="0">
          <a:solidFill>
            <a:srgbClr val="404040"/>
          </a:solidFill>
          <a:latin typeface="+mn-lt"/>
          <a:ea typeface="+mn-ea"/>
          <a:cs typeface="+mn-cs"/>
        </a:defRPr>
      </a:lvl1pPr>
      <a:lvl2pPr marL="382901" lvl="1"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2800" b="0" i="0" u="none" kern="1200" baseline="0">
          <a:solidFill>
            <a:srgbClr val="404040"/>
          </a:solidFill>
          <a:latin typeface="+mn-lt"/>
          <a:ea typeface="+mn-ea"/>
          <a:cs typeface="+mn-cs"/>
        </a:defRPr>
      </a:lvl2pPr>
      <a:lvl3pPr marL="567048" lvl="2"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3pPr>
      <a:lvl4pPr marL="749291" lvl="3" indent="-182243"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4pPr>
      <a:lvl5pPr marL="932169" lvl="4" indent="-182878"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5pPr>
      <a:lvl6pPr marL="2514571" lvl="5"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6pPr>
      <a:lvl7pPr marL="2971766" lvl="6"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7pPr>
      <a:lvl8pPr marL="3428960" lvl="7"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8pPr>
      <a:lvl9pPr marL="3886155" lvl="8" indent="-228596" algn="l" defTabSz="914390" eaLnBrk="0" fontAlgn="base" latinLnBrk="0" hangingPunct="0">
        <a:lnSpc>
          <a:spcPct val="90000"/>
        </a:lnSpc>
        <a:spcBef>
          <a:spcPts val="200"/>
        </a:spcBef>
        <a:spcAft>
          <a:spcPts val="400"/>
        </a:spcAft>
        <a:buClr>
          <a:schemeClr val="accent1"/>
        </a:buClr>
        <a:buFont typeface="Calibri" panose="020F0502020204030204" pitchFamily="2" charset="0"/>
        <a:buChar char="◦"/>
        <a:defRPr sz="1400" b="0" i="0" u="none" kern="1200" baseline="0">
          <a:solidFill>
            <a:srgbClr val="404040"/>
          </a:solidFill>
          <a:latin typeface="+mn-lt"/>
          <a:ea typeface="+mn-ea"/>
          <a:cs typeface="+mn-cs"/>
        </a:defRPr>
      </a:lvl9pPr>
    </p:bodyStyle>
    <p:otherStyle>
      <a:lvl1pPr marL="0" lvl="0" indent="0" algn="l" defTabSz="91439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196" lvl="1"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2pPr>
      <a:lvl3pPr marL="914390" lvl="2"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3pPr>
      <a:lvl4pPr marL="1371584" lvl="3"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4pPr>
      <a:lvl5pPr marL="1828778" lvl="4"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5pPr>
      <a:lvl6pPr marL="2285974" lvl="5"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6pPr>
      <a:lvl7pPr marL="2743169" lvl="6"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7pPr>
      <a:lvl8pPr marL="3200363" lvl="7"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8pPr>
      <a:lvl9pPr marL="3657558" lvl="8" indent="0" algn="l" defTabSz="91439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2"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2.xml"/><Relationship Id="rId1" Type="http://schemas.openxmlformats.org/officeDocument/2006/relationships/slideLayout" Target="../slideLayouts/slideLayout4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40.xml"/><Relationship Id="rId5" Type="http://schemas.openxmlformats.org/officeDocument/2006/relationships/image" Target="../media/image24.png"/><Relationship Id="rId4" Type="http://schemas.openxmlformats.org/officeDocument/2006/relationships/customXml" Target="../ink/ink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7" name="组合 10241"/>
          <p:cNvGrpSpPr/>
          <p:nvPr/>
        </p:nvGrpSpPr>
        <p:grpSpPr>
          <a:xfrm>
            <a:off x="0" y="0"/>
            <a:ext cx="9144000" cy="6858000"/>
            <a:chOff x="0" y="0"/>
            <a:chExt cx="9144000" cy="6858000"/>
          </a:xfrm>
        </p:grpSpPr>
        <p:grpSp>
          <p:nvGrpSpPr>
            <p:cNvPr id="14338" name="组合 10242"/>
            <p:cNvGrpSpPr/>
            <p:nvPr/>
          </p:nvGrpSpPr>
          <p:grpSpPr>
            <a:xfrm>
              <a:off x="10510" y="0"/>
              <a:ext cx="9133490" cy="6858000"/>
              <a:chOff x="0" y="0"/>
              <a:chExt cx="9133490" cy="6858000"/>
            </a:xfrm>
          </p:grpSpPr>
          <p:pic>
            <p:nvPicPr>
              <p:cNvPr id="14339" name="Picture 3"/>
              <p:cNvPicPr>
                <a:picLocks noChangeAspect="1"/>
              </p:cNvPicPr>
              <p:nvPr/>
            </p:nvPicPr>
            <p:blipFill>
              <a:blip r:embed="rId2"/>
              <a:srcRect t="7283" r="37640" b="40492"/>
              <a:stretch>
                <a:fillRect/>
              </a:stretch>
            </p:blipFill>
            <p:spPr>
              <a:xfrm>
                <a:off x="1403953" y="0"/>
                <a:ext cx="7729537" cy="6858000"/>
              </a:xfrm>
              <a:prstGeom prst="rect">
                <a:avLst/>
              </a:prstGeom>
              <a:noFill/>
              <a:ln w="9525">
                <a:noFill/>
              </a:ln>
            </p:spPr>
          </p:pic>
          <p:sp>
            <p:nvSpPr>
              <p:cNvPr id="14340" name="矩形 1"/>
              <p:cNvSpPr/>
              <p:nvPr/>
            </p:nvSpPr>
            <p:spPr>
              <a:xfrm>
                <a:off x="603" y="1471613"/>
                <a:ext cx="1776412" cy="714375"/>
              </a:xfrm>
              <a:prstGeom prst="rect">
                <a:avLst/>
              </a:prstGeom>
              <a:solidFill>
                <a:schemeClr val="bg1"/>
              </a:solidFill>
              <a:ln w="15875" cap="flat" cmpd="sng">
                <a:solidFill>
                  <a:schemeClr val="bg1"/>
                </a:solidFill>
                <a:prstDash val="solid"/>
                <a:miter/>
                <a:headEnd type="none" w="med" len="med"/>
                <a:tailEnd type="none" w="med" len="med"/>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grpSp>
        <p:sp>
          <p:nvSpPr>
            <p:cNvPr id="14341" name="矩形 6"/>
            <p:cNvSpPr/>
            <p:nvPr/>
          </p:nvSpPr>
          <p:spPr>
            <a:xfrm>
              <a:off x="0" y="6143625"/>
              <a:ext cx="1776413" cy="714375"/>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grpSp>
      <p:sp>
        <p:nvSpPr>
          <p:cNvPr id="14343" name="Rectangle 5"/>
          <p:cNvSpPr/>
          <p:nvPr/>
        </p:nvSpPr>
        <p:spPr>
          <a:xfrm>
            <a:off x="685809" y="3905258"/>
            <a:ext cx="6200775" cy="2431435"/>
          </a:xfrm>
          <a:prstGeom prst="rect">
            <a:avLst/>
          </a:prstGeom>
          <a:noFill/>
          <a:ln w="9525">
            <a:noFill/>
          </a:ln>
        </p:spPr>
        <p:txBody>
          <a:bodyPr wrap="square" anchor="t">
            <a:spAutoFit/>
          </a:bodyPr>
          <a:lstStyle/>
          <a:p>
            <a:pPr algn="ctr"/>
            <a:endParaRPr lang="zh-CN" altLang="en-US" sz="4000" dirty="0">
              <a:latin typeface="楷体" panose="02010609060101010101" charset="-122"/>
              <a:ea typeface="楷体" panose="02010609060101010101" charset="-122"/>
            </a:endParaRPr>
          </a:p>
          <a:p>
            <a:pPr algn="ctr"/>
            <a:r>
              <a:rPr lang="zh-CN" altLang="en-US" sz="4000" dirty="0">
                <a:latin typeface="楷体" panose="02010609060101010101" charset="-122"/>
                <a:ea typeface="楷体" panose="02010609060101010101" charset="-122"/>
              </a:rPr>
              <a:t>            </a:t>
            </a:r>
          </a:p>
          <a:p>
            <a:pPr algn="ctr"/>
            <a:r>
              <a:rPr lang="zh-CN" altLang="en-US" sz="4000" dirty="0">
                <a:latin typeface="楷体" panose="02010609060101010101" charset="-122"/>
                <a:ea typeface="楷体" panose="02010609060101010101" charset="-122"/>
              </a:rPr>
              <a:t>           张志坡</a:t>
            </a:r>
            <a:endParaRPr lang="zh-CN" altLang="en-US" sz="3200" dirty="0">
              <a:latin typeface="华文新魏" pitchFamily="2" charset="-122"/>
              <a:ea typeface="华文新魏" pitchFamily="2" charset="-122"/>
            </a:endParaRPr>
          </a:p>
          <a:p>
            <a:pPr algn="ctr"/>
            <a:endParaRPr lang="en-US" altLang="zh-CN" sz="3200" dirty="0">
              <a:latin typeface="华文新魏" pitchFamily="2" charset="-122"/>
              <a:ea typeface="华文新魏" pitchFamily="2" charset="-122"/>
            </a:endParaRPr>
          </a:p>
        </p:txBody>
      </p:sp>
      <p:pic>
        <p:nvPicPr>
          <p:cNvPr id="3" name="图片 2"/>
          <p:cNvPicPr>
            <a:picLocks noChangeAspect="1"/>
          </p:cNvPicPr>
          <p:nvPr/>
        </p:nvPicPr>
        <p:blipFill>
          <a:blip r:embed="rId3"/>
          <a:stretch>
            <a:fillRect/>
          </a:stretch>
        </p:blipFill>
        <p:spPr>
          <a:xfrm>
            <a:off x="0" y="8"/>
            <a:ext cx="3434080" cy="1936115"/>
          </a:xfrm>
          <a:prstGeom prst="rect">
            <a:avLst/>
          </a:prstGeom>
        </p:spPr>
      </p:pic>
      <p:pic>
        <p:nvPicPr>
          <p:cNvPr id="6" name="图片 5"/>
          <p:cNvPicPr>
            <a:picLocks noChangeAspect="1"/>
          </p:cNvPicPr>
          <p:nvPr/>
        </p:nvPicPr>
        <p:blipFill>
          <a:blip r:embed="rId4"/>
          <a:stretch>
            <a:fillRect/>
          </a:stretch>
        </p:blipFill>
        <p:spPr>
          <a:xfrm>
            <a:off x="10" y="1936116"/>
            <a:ext cx="3433445" cy="4838700"/>
          </a:xfrm>
          <a:prstGeom prst="rect">
            <a:avLst/>
          </a:prstGeom>
        </p:spPr>
      </p:pic>
      <p:pic>
        <p:nvPicPr>
          <p:cNvPr id="7" name="图片 6"/>
          <p:cNvPicPr>
            <a:picLocks noChangeAspect="1"/>
          </p:cNvPicPr>
          <p:nvPr/>
        </p:nvPicPr>
        <p:blipFill>
          <a:blip r:embed="rId5"/>
          <a:stretch>
            <a:fillRect/>
          </a:stretch>
        </p:blipFill>
        <p:spPr>
          <a:xfrm>
            <a:off x="6686550" y="3790958"/>
            <a:ext cx="2457450" cy="3080385"/>
          </a:xfrm>
          <a:prstGeom prst="rect">
            <a:avLst/>
          </a:prstGeom>
        </p:spPr>
      </p:pic>
      <p:pic>
        <p:nvPicPr>
          <p:cNvPr id="8" name="图片 7"/>
          <p:cNvPicPr>
            <a:picLocks noChangeAspect="1"/>
          </p:cNvPicPr>
          <p:nvPr/>
        </p:nvPicPr>
        <p:blipFill>
          <a:blip r:embed="rId6"/>
          <a:stretch>
            <a:fillRect/>
          </a:stretch>
        </p:blipFill>
        <p:spPr>
          <a:xfrm>
            <a:off x="3434080" y="0"/>
            <a:ext cx="5709920" cy="3790950"/>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5"/>
          <p:cNvSpPr txBox="1"/>
          <p:nvPr/>
        </p:nvSpPr>
        <p:spPr>
          <a:xfrm>
            <a:off x="115384" y="191894"/>
            <a:ext cx="8229600" cy="1143000"/>
          </a:xfrm>
          <a:prstGeom prst="rect">
            <a:avLst/>
          </a:prstGeom>
          <a:noFill/>
          <a:ln w="9525">
            <a:noFill/>
          </a:ln>
        </p:spPr>
        <p:txBody>
          <a:bodyPr anchor="t"/>
          <a:lstStyle/>
          <a:p>
            <a:pPr algn="ctr">
              <a:lnSpc>
                <a:spcPct val="85000"/>
              </a:lnSpc>
            </a:pPr>
            <a:r>
              <a:rPr lang="zh-CN" altLang="en-US" sz="4800" b="1" dirty="0">
                <a:solidFill>
                  <a:srgbClr val="404040"/>
                </a:solidFill>
                <a:latin typeface="Calibri Light" panose="020F0302020204030204" pitchFamily="2" charset="0"/>
              </a:rPr>
              <a:t>二、证券法上的证券</a:t>
            </a:r>
            <a:endParaRPr lang="zh-CN" altLang="en-US" sz="4800" dirty="0">
              <a:solidFill>
                <a:srgbClr val="404040"/>
              </a:solidFill>
              <a:latin typeface="Calibri Light" panose="020F0302020204030204" pitchFamily="2" charset="0"/>
            </a:endParaRPr>
          </a:p>
        </p:txBody>
      </p:sp>
      <p:sp>
        <p:nvSpPr>
          <p:cNvPr id="20483" name="矩形 7"/>
          <p:cNvSpPr/>
          <p:nvPr/>
        </p:nvSpPr>
        <p:spPr>
          <a:xfrm>
            <a:off x="713833" y="885594"/>
            <a:ext cx="7735888" cy="5801588"/>
          </a:xfrm>
          <a:prstGeom prst="rect">
            <a:avLst/>
          </a:prstGeom>
          <a:noFill/>
          <a:ln w="9525">
            <a:noFill/>
          </a:ln>
        </p:spPr>
        <p:txBody>
          <a:bodyPr anchor="t">
            <a:spAutoFit/>
          </a:bodyPr>
          <a:lstStyle/>
          <a:p>
            <a:pPr>
              <a:spcAft>
                <a:spcPts val="600"/>
              </a:spcAft>
            </a:pPr>
            <a:r>
              <a:rPr lang="zh-CN" altLang="en-US" sz="2200" noProof="1"/>
              <a:t>证券法上的证券主要有什么？</a:t>
            </a:r>
          </a:p>
          <a:p>
            <a:pPr>
              <a:spcAft>
                <a:spcPts val="600"/>
              </a:spcAft>
            </a:pPr>
            <a:r>
              <a:rPr lang="zh-CN" altLang="en-US" sz="2200" noProof="1"/>
              <a:t>发行证券的原因与目的？</a:t>
            </a:r>
            <a:endParaRPr lang="zh-CN" altLang="en-US" sz="2000" noProof="1"/>
          </a:p>
          <a:p>
            <a:pPr fontAlgn="base"/>
            <a:r>
              <a:rPr lang="zh-CN" altLang="en-US" sz="2800" b="1" noProof="1"/>
              <a:t>（一）证券与融资</a:t>
            </a:r>
            <a:endParaRPr lang="zh-CN" altLang="en-US" sz="2800" noProof="1"/>
          </a:p>
          <a:p>
            <a:pPr fontAlgn="base"/>
            <a:r>
              <a:rPr lang="en-US" altLang="zh-CN" sz="2000" b="1" noProof="1"/>
              <a:t>1</a:t>
            </a:r>
            <a:r>
              <a:rPr lang="zh-CN" altLang="en-US" sz="2000" b="1" noProof="1"/>
              <a:t>、企业发展靠自己行不行？没钱怎么办？——融资。</a:t>
            </a:r>
            <a:endParaRPr lang="zh-CN" altLang="en-US" sz="2000" noProof="1"/>
          </a:p>
          <a:p>
            <a:pPr fontAlgn="base"/>
            <a:r>
              <a:rPr lang="zh-CN" altLang="en-US" sz="2000" noProof="1"/>
              <a:t>（</a:t>
            </a:r>
            <a:r>
              <a:rPr lang="en-US" altLang="zh-CN" sz="2000" noProof="1"/>
              <a:t>1</a:t>
            </a:r>
            <a:r>
              <a:rPr lang="zh-CN" altLang="en-US" sz="2000" noProof="1"/>
              <a:t>）企业发展总是需要融资，发展机遇—→投入资金扩大生产</a:t>
            </a:r>
            <a:endParaRPr lang="en-US" altLang="zh-CN" sz="2000" noProof="1"/>
          </a:p>
          <a:p>
            <a:pPr fontAlgn="base"/>
            <a:r>
              <a:rPr lang="en-US" altLang="zh-CN" sz="2000" noProof="1"/>
              <a:t>                                                            </a:t>
            </a:r>
            <a:r>
              <a:rPr lang="zh-CN" altLang="en-US" sz="2000" noProof="1"/>
              <a:t>周转不灵—→借入资金以应急需</a:t>
            </a:r>
          </a:p>
          <a:p>
            <a:pPr fontAlgn="base"/>
            <a:r>
              <a:rPr lang="zh-CN" altLang="en-US" sz="2000" noProof="1"/>
              <a:t>（</a:t>
            </a:r>
            <a:r>
              <a:rPr lang="en-US" altLang="zh-CN" sz="2000" noProof="1"/>
              <a:t>2</a:t>
            </a:r>
            <a:r>
              <a:rPr lang="zh-CN" altLang="en-US" sz="2000" noProof="1"/>
              <a:t>）钱从何处来？内部融资—→利润积累 </a:t>
            </a:r>
          </a:p>
          <a:p>
            <a:pPr>
              <a:spcAft>
                <a:spcPts val="600"/>
              </a:spcAft>
            </a:pPr>
            <a:r>
              <a:rPr lang="en-US" altLang="zh-CN" sz="2000" noProof="1"/>
              <a:t>                                      </a:t>
            </a:r>
            <a:r>
              <a:rPr lang="zh-CN" altLang="en-US" sz="2000" noProof="1"/>
              <a:t>外部融资—→企业之外</a:t>
            </a:r>
          </a:p>
          <a:p>
            <a:pPr fontAlgn="base"/>
            <a:r>
              <a:rPr lang="zh-CN" altLang="en-US" sz="2200" b="1" noProof="1"/>
              <a:t>商品</a:t>
            </a:r>
            <a:r>
              <a:rPr lang="zh-CN" altLang="en-US" sz="2200" noProof="1"/>
              <a:t>：</a:t>
            </a:r>
            <a:r>
              <a:rPr lang="zh-CN" altLang="en-US" sz="2000" noProof="1"/>
              <a:t>生产的——利用、消费——价值可以客观判断——重在规制格式条款、虚假广告</a:t>
            </a:r>
          </a:p>
          <a:p>
            <a:pPr fontAlgn="base"/>
            <a:r>
              <a:rPr lang="zh-CN" altLang="en-US" sz="2200" b="1" noProof="1">
                <a:solidFill>
                  <a:srgbClr val="C00000"/>
                </a:solidFill>
              </a:rPr>
              <a:t>证券</a:t>
            </a:r>
            <a:r>
              <a:rPr lang="zh-CN" altLang="en-US" sz="2200" noProof="1"/>
              <a:t>：</a:t>
            </a:r>
            <a:r>
              <a:rPr lang="zh-CN" altLang="en-US" sz="2000" b="1" noProof="1"/>
              <a:t>创造的</a:t>
            </a:r>
            <a:endParaRPr lang="en-US" altLang="zh-CN" sz="2000" b="1" noProof="1"/>
          </a:p>
          <a:p>
            <a:pPr fontAlgn="base"/>
            <a:r>
              <a:rPr lang="en-US" altLang="zh-CN" sz="2000" b="1" noProof="1"/>
              <a:t>	</a:t>
            </a:r>
            <a:r>
              <a:rPr lang="zh-CN" altLang="en-US" sz="2000" b="1" noProof="1"/>
              <a:t>——本身无价值，市场有价格</a:t>
            </a:r>
            <a:endParaRPr lang="en-US" altLang="zh-CN" sz="2000" b="1" noProof="1"/>
          </a:p>
          <a:p>
            <a:pPr fontAlgn="base"/>
            <a:r>
              <a:rPr lang="en-US" altLang="zh-CN" sz="2000" noProof="1"/>
              <a:t>	</a:t>
            </a:r>
            <a:r>
              <a:rPr lang="zh-CN" altLang="en-US" sz="2000" noProof="1"/>
              <a:t>——</a:t>
            </a:r>
            <a:r>
              <a:rPr lang="zh-CN" altLang="en-US" sz="2000" b="1" noProof="1">
                <a:solidFill>
                  <a:srgbClr val="C00000"/>
                </a:solidFill>
              </a:rPr>
              <a:t>价值有几何</a:t>
            </a:r>
            <a:r>
              <a:rPr lang="zh-CN" altLang="en-US" sz="2000" noProof="1"/>
              <a:t>，重在投资者对其盈利性和前景的预期、其     </a:t>
            </a:r>
            <a:r>
              <a:rPr lang="en-US" altLang="zh-CN" sz="2000" noProof="1"/>
              <a:t>	        </a:t>
            </a:r>
            <a:r>
              <a:rPr lang="zh-CN" altLang="en-US" sz="2000" noProof="1"/>
              <a:t>他投资者的出价</a:t>
            </a:r>
            <a:endParaRPr lang="en-US" altLang="zh-CN" sz="2000" noProof="1"/>
          </a:p>
          <a:p>
            <a:pPr fontAlgn="base"/>
            <a:r>
              <a:rPr lang="en-US" altLang="zh-CN" sz="2000" noProof="1"/>
              <a:t>	</a:t>
            </a:r>
            <a:r>
              <a:rPr lang="zh-CN" altLang="en-US" sz="2000" noProof="1"/>
              <a:t>——</a:t>
            </a:r>
            <a:r>
              <a:rPr lang="zh-CN" altLang="en-US" sz="2000" b="1" noProof="1">
                <a:solidFill>
                  <a:srgbClr val="C00000"/>
                </a:solidFill>
              </a:rPr>
              <a:t>价值判断</a:t>
            </a:r>
            <a:r>
              <a:rPr lang="zh-CN" altLang="en-US" sz="2000" noProof="1"/>
              <a:t>需要信息——重在规制</a:t>
            </a:r>
            <a:r>
              <a:rPr lang="zh-CN" altLang="en-US" sz="2000" b="1" u="sng" noProof="1">
                <a:solidFill>
                  <a:schemeClr val="accent1"/>
                </a:solidFill>
                <a:effectLst>
                  <a:outerShdw blurRad="38100" dist="25400" dir="5400000" algn="ctr" rotWithShape="0">
                    <a:srgbClr val="6E747A">
                      <a:alpha val="43000"/>
                    </a:srgbClr>
                  </a:outerShdw>
                </a:effectLst>
              </a:rPr>
              <a:t>信息披露</a:t>
            </a:r>
            <a:r>
              <a:rPr lang="zh-CN" altLang="en-US" sz="2000" noProof="1"/>
              <a:t>、防止内部人</a:t>
            </a:r>
            <a:r>
              <a:rPr lang="en-US" altLang="zh-CN" sz="2000" noProof="1"/>
              <a:t>	        </a:t>
            </a:r>
            <a:r>
              <a:rPr lang="zh-CN" altLang="en-US" sz="2000" noProof="1"/>
              <a:t>利用信息优势、信息欺诈</a:t>
            </a:r>
          </a:p>
          <a:p>
            <a:pPr fontAlgn="base"/>
            <a:endParaRPr lang="zh-CN" altLang="en-US" sz="2000" noProof="1"/>
          </a:p>
        </p:txBody>
      </p:sp>
    </p:spTree>
  </p:cSld>
  <p:clrMapOvr>
    <a:masterClrMapping/>
  </p:clrMapOvr>
  <p:transition>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
          <p:cNvSpPr>
            <a:spLocks noGrp="1"/>
          </p:cNvSpPr>
          <p:nvPr>
            <p:ph type="title"/>
          </p:nvPr>
        </p:nvSpPr>
        <p:spPr>
          <a:xfrm>
            <a:off x="822325" y="287348"/>
            <a:ext cx="7543800" cy="765175"/>
          </a:xfrm>
        </p:spPr>
        <p:txBody>
          <a:bodyPr anchor="b"/>
          <a:lstStyle/>
          <a:p>
            <a:r>
              <a:rPr lang="zh-CN" altLang="en-US" sz="2400" b="1" dirty="0"/>
              <a:t>公司债券暂停上市交易</a:t>
            </a:r>
          </a:p>
        </p:txBody>
      </p:sp>
      <p:sp>
        <p:nvSpPr>
          <p:cNvPr id="134146" name="内容占位符 2"/>
          <p:cNvSpPr>
            <a:spLocks noGrp="1"/>
          </p:cNvSpPr>
          <p:nvPr>
            <p:ph idx="1"/>
          </p:nvPr>
        </p:nvSpPr>
        <p:spPr>
          <a:xfrm>
            <a:off x="538173" y="1052513"/>
            <a:ext cx="8326437" cy="5372100"/>
          </a:xfrm>
        </p:spPr>
        <p:txBody>
          <a:bodyPr lIns="0" rIns="0" anchor="t"/>
          <a:lstStyle/>
          <a:p>
            <a:pPr>
              <a:lnSpc>
                <a:spcPct val="150000"/>
              </a:lnSpc>
            </a:pPr>
            <a:r>
              <a:rPr lang="zh-CN" altLang="en-US" dirty="0">
                <a:latin typeface="楷体" panose="02010609060101010101" charset="-122"/>
                <a:ea typeface="楷体" panose="02010609060101010101" charset="-122"/>
              </a:rPr>
              <a:t>第六十条　公司债券上市交易后，公司有下列情形之一的，由证券交易所决定</a:t>
            </a:r>
            <a:r>
              <a:rPr lang="zh-CN" altLang="en-US" dirty="0">
                <a:solidFill>
                  <a:srgbClr val="FF0000"/>
                </a:solidFill>
                <a:latin typeface="楷体" panose="02010609060101010101" charset="-122"/>
                <a:ea typeface="楷体" panose="02010609060101010101" charset="-122"/>
              </a:rPr>
              <a:t>暂停其公司债券上市交易</a:t>
            </a:r>
            <a:r>
              <a:rPr lang="zh-CN" altLang="en-US" dirty="0">
                <a:latin typeface="楷体" panose="02010609060101010101" charset="-122"/>
                <a:ea typeface="楷体" panose="02010609060101010101" charset="-122"/>
              </a:rPr>
              <a:t>:</a:t>
            </a:r>
          </a:p>
          <a:p>
            <a:pPr>
              <a:lnSpc>
                <a:spcPct val="150000"/>
              </a:lnSpc>
            </a:pPr>
            <a:r>
              <a:rPr lang="zh-CN" altLang="en-US" dirty="0">
                <a:latin typeface="楷体" panose="02010609060101010101" charset="-122"/>
                <a:ea typeface="楷体" panose="02010609060101010101" charset="-122"/>
              </a:rPr>
              <a:t>（一）公司有重大违法行为；</a:t>
            </a:r>
          </a:p>
          <a:p>
            <a:pPr>
              <a:lnSpc>
                <a:spcPct val="150000"/>
              </a:lnSpc>
            </a:pPr>
            <a:r>
              <a:rPr lang="zh-CN" altLang="en-US" dirty="0">
                <a:latin typeface="楷体" panose="02010609060101010101" charset="-122"/>
                <a:ea typeface="楷体" panose="02010609060101010101" charset="-122"/>
              </a:rPr>
              <a:t>（二）公司情况发生重大变化不符合公司债券上市条件；</a:t>
            </a:r>
          </a:p>
          <a:p>
            <a:pPr>
              <a:lnSpc>
                <a:spcPct val="150000"/>
              </a:lnSpc>
            </a:pPr>
            <a:r>
              <a:rPr lang="zh-CN" altLang="en-US" dirty="0">
                <a:latin typeface="楷体" panose="02010609060101010101" charset="-122"/>
                <a:ea typeface="楷体" panose="02010609060101010101" charset="-122"/>
              </a:rPr>
              <a:t>（三）发行公司债券所募集的资金不按照核准的用途使用；</a:t>
            </a:r>
          </a:p>
          <a:p>
            <a:pPr>
              <a:lnSpc>
                <a:spcPct val="150000"/>
              </a:lnSpc>
            </a:pPr>
            <a:r>
              <a:rPr lang="zh-CN" altLang="en-US" dirty="0">
                <a:latin typeface="楷体" panose="02010609060101010101" charset="-122"/>
                <a:ea typeface="楷体" panose="02010609060101010101" charset="-122"/>
              </a:rPr>
              <a:t>（四）未按照公司债券募集办法履行义务；</a:t>
            </a:r>
          </a:p>
          <a:p>
            <a:pPr>
              <a:lnSpc>
                <a:spcPct val="150000"/>
              </a:lnSpc>
            </a:pPr>
            <a:r>
              <a:rPr lang="zh-CN" altLang="en-US" dirty="0">
                <a:latin typeface="楷体" panose="02010609060101010101" charset="-122"/>
                <a:ea typeface="楷体" panose="02010609060101010101" charset="-122"/>
              </a:rPr>
              <a:t>（五）公司最近二年连续亏损。（</a:t>
            </a:r>
            <a:r>
              <a:rPr lang="en-US" altLang="zh-CN" dirty="0">
                <a:latin typeface="楷体" panose="02010609060101010101" charset="-122"/>
                <a:ea typeface="楷体" panose="02010609060101010101" charset="-122"/>
              </a:rPr>
              <a:t>2014</a:t>
            </a:r>
            <a:r>
              <a:rPr lang="zh-CN" altLang="en-US" dirty="0">
                <a:latin typeface="楷体" panose="02010609060101010101" charset="-122"/>
                <a:ea typeface="楷体" panose="02010609060101010101" charset="-122"/>
              </a:rPr>
              <a:t>）</a:t>
            </a:r>
          </a:p>
        </p:txBody>
      </p:sp>
    </p:spTree>
  </p:cSld>
  <p:clrMapOvr>
    <a:masterClrMapping/>
  </p:clrMapOvr>
  <p:transition>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title"/>
          </p:nvPr>
        </p:nvSpPr>
        <p:spPr>
          <a:xfrm>
            <a:off x="380373" y="325120"/>
            <a:ext cx="7543800" cy="514350"/>
          </a:xfrm>
        </p:spPr>
        <p:txBody>
          <a:bodyPr anchor="b"/>
          <a:lstStyle/>
          <a:p>
            <a:r>
              <a:rPr lang="zh-CN" altLang="en-US" sz="2800" b="1" dirty="0"/>
              <a:t>四、终止上市（退市）</a:t>
            </a:r>
          </a:p>
        </p:txBody>
      </p:sp>
      <p:sp>
        <p:nvSpPr>
          <p:cNvPr id="3" name="内容占位符 2"/>
          <p:cNvSpPr>
            <a:spLocks noGrp="1"/>
          </p:cNvSpPr>
          <p:nvPr>
            <p:ph idx="1"/>
          </p:nvPr>
        </p:nvSpPr>
        <p:spPr>
          <a:xfrm>
            <a:off x="380375" y="931554"/>
            <a:ext cx="8341995" cy="5272405"/>
          </a:xfrm>
        </p:spPr>
        <p:txBody>
          <a:bodyPr/>
          <a:lstStyle/>
          <a:p>
            <a:pPr fontAlgn="base">
              <a:lnSpc>
                <a:spcPct val="150000"/>
              </a:lnSpc>
            </a:pPr>
            <a:r>
              <a:rPr lang="zh-CN" altLang="en-US" sz="2800" noProof="1">
                <a:latin typeface="楷体" panose="02010609060101010101" charset="-122"/>
                <a:ea typeface="楷体" panose="02010609060101010101" charset="-122"/>
                <a:sym typeface="+mn-ea"/>
              </a:rPr>
              <a:t>　　</a:t>
            </a:r>
            <a:r>
              <a:rPr lang="zh-CN" altLang="en-US" noProof="1">
                <a:latin typeface="楷体" panose="02010609060101010101" charset="-122"/>
                <a:ea typeface="楷体" panose="02010609060101010101" charset="-122"/>
              </a:rPr>
              <a:t>第四十八条　上市交易的证券，有证券交易所规定的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终止上市情形</a:t>
            </a:r>
            <a:r>
              <a:rPr lang="zh-CN" altLang="en-US" noProof="1">
                <a:latin typeface="楷体" panose="02010609060101010101" charset="-122"/>
                <a:ea typeface="楷体" panose="02010609060101010101" charset="-122"/>
              </a:rPr>
              <a:t>的，由证券交易所按照业务规则终止其上市交易。</a:t>
            </a:r>
            <a:r>
              <a:rPr lang="zh-CN" altLang="en-US" u="sng" noProof="1">
                <a:solidFill>
                  <a:srgbClr val="FF0000"/>
                </a:solidFill>
                <a:latin typeface="楷体" panose="02010609060101010101" charset="-122"/>
                <a:ea typeface="楷体" panose="02010609060101010101" charset="-122"/>
              </a:rPr>
              <a:t>（股票和公司债券退市规则统一由证券交易所规定）</a:t>
            </a:r>
            <a:endParaRPr lang="zh-CN" altLang="en-US" noProof="1">
              <a:latin typeface="楷体" panose="02010609060101010101" charset="-122"/>
              <a:ea typeface="楷体" panose="02010609060101010101" charset="-122"/>
            </a:endParaRPr>
          </a:p>
          <a:p>
            <a:pPr fontAlgn="base">
              <a:lnSpc>
                <a:spcPct val="150000"/>
              </a:lnSpc>
            </a:pPr>
            <a:r>
              <a:rPr lang="zh-CN" altLang="en-US" noProof="1">
                <a:latin typeface="楷体" panose="02010609060101010101" charset="-122"/>
                <a:ea typeface="楷体" panose="02010609060101010101" charset="-122"/>
              </a:rPr>
              <a:t>　　证券交易所决定终止证券上市交易的，应当及时</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公告</a:t>
            </a:r>
            <a:r>
              <a:rPr lang="zh-CN" altLang="en-US" noProof="1">
                <a:latin typeface="楷体" panose="02010609060101010101" charset="-122"/>
                <a:ea typeface="楷体" panose="02010609060101010101" charset="-122"/>
              </a:rPr>
              <a:t>，并报国务院证券监督管理机构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备案</a:t>
            </a:r>
            <a:r>
              <a:rPr lang="zh-CN" altLang="en-US" noProof="1">
                <a:latin typeface="楷体" panose="02010609060101010101" charset="-122"/>
                <a:ea typeface="楷体" panose="02010609060101010101" charset="-122"/>
              </a:rPr>
              <a:t>。</a:t>
            </a:r>
            <a:r>
              <a:rPr lang="zh-CN" altLang="en-US" u="sng" noProof="1">
                <a:solidFill>
                  <a:srgbClr val="FF0000"/>
                </a:solidFill>
                <a:latin typeface="楷体" panose="02010609060101010101" charset="-122"/>
                <a:ea typeface="楷体" panose="02010609060101010101" charset="-122"/>
              </a:rPr>
              <a:t>（公告与备案）</a:t>
            </a:r>
          </a:p>
          <a:p>
            <a:pPr fontAlgn="base">
              <a:lnSpc>
                <a:spcPct val="150000"/>
              </a:lnSpc>
            </a:pPr>
            <a:r>
              <a:rPr lang="zh-CN" altLang="en-US" noProof="1">
                <a:latin typeface="楷体" panose="02010609060101010101" charset="-122"/>
                <a:ea typeface="楷体" panose="02010609060101010101" charset="-122"/>
              </a:rPr>
              <a:t>　　第四十九条　对证券交易所作出的不予上市交易、</a:t>
            </a:r>
            <a:r>
              <a:rPr lang="zh-CN" altLang="en-US" b="1" u="sng" noProof="1">
                <a:solidFill>
                  <a:srgbClr val="FF0000"/>
                </a:solidFill>
                <a:latin typeface="楷体" panose="02010609060101010101" charset="-122"/>
                <a:ea typeface="楷体" panose="02010609060101010101" charset="-122"/>
              </a:rPr>
              <a:t>（暂停上市</a:t>
            </a:r>
            <a:r>
              <a:rPr lang="en-US" altLang="zh-CN" b="1" u="sng" noProof="1">
                <a:solidFill>
                  <a:srgbClr val="FF0000"/>
                </a:solidFill>
                <a:latin typeface="楷体" panose="02010609060101010101" charset="-122"/>
                <a:ea typeface="楷体" panose="02010609060101010101" charset="-122"/>
              </a:rPr>
              <a:t>--</a:t>
            </a:r>
            <a:r>
              <a:rPr lang="zh-CN" altLang="en-US" b="1" u="sng" noProof="1">
                <a:solidFill>
                  <a:srgbClr val="FF0000"/>
                </a:solidFill>
                <a:latin typeface="楷体" panose="02010609060101010101" charset="-122"/>
                <a:ea typeface="楷体" panose="02010609060101010101" charset="-122"/>
              </a:rPr>
              <a:t>删除）</a:t>
            </a:r>
            <a:r>
              <a:rPr lang="zh-CN" altLang="en-US" noProof="1">
                <a:latin typeface="楷体" panose="02010609060101010101" charset="-122"/>
                <a:ea typeface="楷体" panose="02010609060101010101" charset="-122"/>
              </a:rPr>
              <a:t>终止上市交易</a:t>
            </a:r>
            <a:r>
              <a:rPr lang="zh-CN" altLang="en-US" noProof="1">
                <a:solidFill>
                  <a:srgbClr val="FF0000"/>
                </a:solidFill>
                <a:latin typeface="楷体" panose="02010609060101010101" charset="-122"/>
                <a:ea typeface="楷体" panose="02010609060101010101" charset="-122"/>
              </a:rPr>
              <a:t>决定不服</a:t>
            </a:r>
            <a:r>
              <a:rPr lang="zh-CN" altLang="en-US" noProof="1">
                <a:latin typeface="楷体" panose="02010609060101010101" charset="-122"/>
                <a:ea typeface="楷体" panose="02010609060101010101" charset="-122"/>
              </a:rPr>
              <a:t>的，可以向证券交易所设立的复核机构申请</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复核</a:t>
            </a:r>
            <a:r>
              <a:rPr lang="zh-CN" altLang="en-US" noProof="1">
                <a:latin typeface="楷体" panose="02010609060101010101" charset="-122"/>
                <a:ea typeface="楷体" panose="02010609060101010101" charset="-122"/>
              </a:rPr>
              <a:t>。</a:t>
            </a:r>
          </a:p>
          <a:p>
            <a:pPr fontAlgn="base">
              <a:lnSpc>
                <a:spcPct val="150000"/>
              </a:lnSpc>
            </a:pPr>
            <a:r>
              <a:rPr lang="zh-CN" altLang="en-US" noProof="1">
                <a:latin typeface="Calibri" panose="020F0502020204030204" pitchFamily="2" charset="0"/>
                <a:ea typeface="宋体" panose="02010600030101010101" pitchFamily="2" charset="-122"/>
                <a:sym typeface="+mn-ea"/>
              </a:rPr>
              <a:t>        特别处理制度：退市风险警示，公司股票前称冠以“﹡</a:t>
            </a:r>
            <a:r>
              <a:rPr lang="en-US" altLang="zh-CN" noProof="1">
                <a:latin typeface="Calibri" panose="020F0502020204030204" pitchFamily="2" charset="0"/>
                <a:ea typeface="宋体" panose="02010600030101010101" pitchFamily="2" charset="-122"/>
                <a:sym typeface="+mn-ea"/>
              </a:rPr>
              <a:t>ST</a:t>
            </a:r>
            <a:r>
              <a:rPr lang="zh-CN" altLang="en-US" noProof="1">
                <a:latin typeface="Calibri" panose="020F0502020204030204" pitchFamily="2" charset="0"/>
                <a:ea typeface="宋体" panose="02010600030101010101" pitchFamily="2" charset="-122"/>
                <a:sym typeface="+mn-ea"/>
              </a:rPr>
              <a:t>”。其他冠以“</a:t>
            </a:r>
            <a:r>
              <a:rPr lang="en-US" altLang="zh-CN" noProof="1">
                <a:latin typeface="Calibri" panose="020F0502020204030204" pitchFamily="2" charset="0"/>
                <a:ea typeface="宋体" panose="02010600030101010101" pitchFamily="2" charset="-122"/>
                <a:sym typeface="+mn-ea"/>
              </a:rPr>
              <a:t>ST</a:t>
            </a:r>
            <a:r>
              <a:rPr lang="zh-CN" altLang="en-US" noProof="1">
                <a:latin typeface="Calibri" panose="020F0502020204030204" pitchFamily="2" charset="0"/>
                <a:ea typeface="宋体" panose="02010600030101010101" pitchFamily="2" charset="-122"/>
                <a:sym typeface="+mn-ea"/>
              </a:rPr>
              <a:t>”；报价的日涨跌幅</a:t>
            </a:r>
            <a:r>
              <a:rPr lang="en-US" altLang="zh-CN" noProof="1">
                <a:latin typeface="Calibri" panose="020F0502020204030204" pitchFamily="2" charset="0"/>
                <a:ea typeface="宋体" panose="02010600030101010101" pitchFamily="2" charset="-122"/>
                <a:sym typeface="+mn-ea"/>
              </a:rPr>
              <a:t>5%</a:t>
            </a:r>
            <a:r>
              <a:rPr lang="zh-CN" altLang="en-US" noProof="1">
                <a:latin typeface="Calibri" panose="020F0502020204030204" pitchFamily="2" charset="0"/>
                <a:ea typeface="宋体" panose="02010600030101010101" pitchFamily="2" charset="-122"/>
                <a:sym typeface="+mn-ea"/>
              </a:rPr>
              <a:t>。</a:t>
            </a:r>
            <a:endParaRPr lang="zh-CN" altLang="en-US" noProof="1">
              <a:latin typeface="Calibri" panose="020F0502020204030204" pitchFamily="2" charset="0"/>
              <a:ea typeface="宋体" panose="02010600030101010101" pitchFamily="2" charset="-122"/>
            </a:endParaRPr>
          </a:p>
          <a:p>
            <a:pPr fontAlgn="base"/>
            <a:endParaRPr lang="zh-CN" altLang="en-US" sz="2800" noProof="1">
              <a:latin typeface="楷体" panose="02010609060101010101" charset="-122"/>
              <a:ea typeface="楷体" panose="02010609060101010101" charset="-122"/>
            </a:endParaRPr>
          </a:p>
        </p:txBody>
      </p:sp>
    </p:spTree>
  </p:cSld>
  <p:clrMapOvr>
    <a:masterClrMapping/>
  </p:clrMapOvr>
  <p:transition>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
          <p:cNvSpPr>
            <a:spLocks noGrp="1"/>
          </p:cNvSpPr>
          <p:nvPr>
            <p:ph type="title"/>
          </p:nvPr>
        </p:nvSpPr>
        <p:spPr>
          <a:xfrm>
            <a:off x="324485" y="516892"/>
            <a:ext cx="7543800" cy="294641"/>
          </a:xfrm>
        </p:spPr>
        <p:txBody>
          <a:bodyPr anchor="b"/>
          <a:lstStyle/>
          <a:p>
            <a:r>
              <a:rPr lang="zh-CN" altLang="en-US" sz="2400" b="1" dirty="0"/>
              <a:t>原有规定（</a:t>
            </a:r>
            <a:r>
              <a:rPr lang="en-US" altLang="zh-CN" sz="2400" b="1" dirty="0"/>
              <a:t>2014</a:t>
            </a:r>
            <a:r>
              <a:rPr lang="zh-CN" altLang="en-US" sz="2400" b="1" dirty="0"/>
              <a:t>）</a:t>
            </a:r>
          </a:p>
        </p:txBody>
      </p:sp>
      <p:sp>
        <p:nvSpPr>
          <p:cNvPr id="3" name="内容占位符 2"/>
          <p:cNvSpPr>
            <a:spLocks noGrp="1"/>
          </p:cNvSpPr>
          <p:nvPr>
            <p:ph idx="1"/>
          </p:nvPr>
        </p:nvSpPr>
        <p:spPr>
          <a:xfrm>
            <a:off x="324485" y="893450"/>
            <a:ext cx="8369300" cy="5447660"/>
          </a:xfrm>
        </p:spPr>
        <p:txBody>
          <a:bodyPr/>
          <a:lstStyle/>
          <a:p>
            <a:pPr>
              <a:lnSpc>
                <a:spcPct val="100000"/>
              </a:lnSpc>
              <a:spcBef>
                <a:spcPts val="200"/>
              </a:spcBef>
            </a:pPr>
            <a:r>
              <a:rPr lang="zh-CN" altLang="en-US" b="1" u="sng" noProof="1">
                <a:latin typeface="楷体" panose="02010609060101010101" charset="-122"/>
                <a:ea typeface="楷体" panose="02010609060101010101" charset="-122"/>
                <a:cs typeface="楷体" panose="02010609060101010101" charset="-122"/>
              </a:rPr>
              <a:t>第五十六条</a:t>
            </a:r>
            <a:r>
              <a:rPr lang="zh-CN" altLang="en-US" noProof="1">
                <a:latin typeface="楷体" panose="02010609060101010101" charset="-122"/>
                <a:ea typeface="楷体" panose="02010609060101010101" charset="-122"/>
                <a:cs typeface="楷体" panose="02010609060101010101" charset="-122"/>
              </a:rPr>
              <a:t>　上市公司有下列情形之一的，由证券交易所决定</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终止其股票上市交易</a:t>
            </a:r>
            <a:r>
              <a:rPr lang="zh-CN" altLang="en-US" noProof="1">
                <a:latin typeface="楷体" panose="02010609060101010101" charset="-122"/>
                <a:ea typeface="楷体" panose="02010609060101010101" charset="-122"/>
                <a:cs typeface="楷体" panose="02010609060101010101" charset="-122"/>
              </a:rPr>
              <a:t>:</a:t>
            </a:r>
          </a:p>
          <a:p>
            <a:pPr>
              <a:lnSpc>
                <a:spcPct val="100000"/>
              </a:lnSpc>
              <a:spcBef>
                <a:spcPts val="200"/>
              </a:spcBef>
            </a:pPr>
            <a:r>
              <a:rPr lang="zh-CN" altLang="en-US" noProof="1">
                <a:latin typeface="楷体" panose="02010609060101010101" charset="-122"/>
                <a:ea typeface="楷体" panose="02010609060101010101" charset="-122"/>
                <a:cs typeface="楷体" panose="02010609060101010101" charset="-122"/>
              </a:rPr>
              <a:t>（一）公司股本总额、股权分布等发生变化不再具备上市条件，在证券交易所规定的期限内仍不能达到上市条件；</a:t>
            </a:r>
          </a:p>
          <a:p>
            <a:pPr>
              <a:lnSpc>
                <a:spcPct val="100000"/>
              </a:lnSpc>
              <a:spcBef>
                <a:spcPts val="200"/>
              </a:spcBef>
            </a:pPr>
            <a:r>
              <a:rPr lang="zh-CN" altLang="en-US" noProof="1">
                <a:latin typeface="楷体" panose="02010609060101010101" charset="-122"/>
                <a:ea typeface="楷体" panose="02010609060101010101" charset="-122"/>
                <a:cs typeface="楷体" panose="02010609060101010101" charset="-122"/>
              </a:rPr>
              <a:t>（二）公司不按照规定公开其财务状况，或者对财务会计报告作虚假记载，且拒绝纠正；</a:t>
            </a:r>
          </a:p>
          <a:p>
            <a:pPr>
              <a:lnSpc>
                <a:spcPct val="100000"/>
              </a:lnSpc>
              <a:spcBef>
                <a:spcPts val="200"/>
              </a:spcBef>
            </a:pPr>
            <a:r>
              <a:rPr lang="zh-CN" altLang="en-US" noProof="1">
                <a:latin typeface="楷体" panose="02010609060101010101" charset="-122"/>
                <a:ea typeface="楷体" panose="02010609060101010101" charset="-122"/>
                <a:cs typeface="楷体" panose="02010609060101010101" charset="-122"/>
              </a:rPr>
              <a:t>（三）公司最近三年连续亏损，在其后一个年度内未能恢复盈利；</a:t>
            </a:r>
          </a:p>
          <a:p>
            <a:pPr>
              <a:lnSpc>
                <a:spcPct val="100000"/>
              </a:lnSpc>
              <a:spcBef>
                <a:spcPts val="200"/>
              </a:spcBef>
            </a:pPr>
            <a:r>
              <a:rPr lang="zh-CN" altLang="en-US" noProof="1">
                <a:latin typeface="楷体" panose="02010609060101010101" charset="-122"/>
                <a:ea typeface="楷体" panose="02010609060101010101" charset="-122"/>
                <a:cs typeface="楷体" panose="02010609060101010101" charset="-122"/>
              </a:rPr>
              <a:t>（四）公司解散或者被宣告破产；</a:t>
            </a:r>
          </a:p>
          <a:p>
            <a:pPr>
              <a:lnSpc>
                <a:spcPct val="100000"/>
              </a:lnSpc>
              <a:spcBef>
                <a:spcPts val="200"/>
              </a:spcBef>
            </a:pPr>
            <a:r>
              <a:rPr lang="zh-CN" altLang="en-US" noProof="1">
                <a:latin typeface="楷体" panose="02010609060101010101" charset="-122"/>
                <a:ea typeface="楷体" panose="02010609060101010101" charset="-122"/>
                <a:cs typeface="楷体" panose="02010609060101010101" charset="-122"/>
              </a:rPr>
              <a:t>（五）证券交易所上市规则规定的其他情形。</a:t>
            </a:r>
          </a:p>
          <a:p>
            <a:pPr>
              <a:lnSpc>
                <a:spcPct val="100000"/>
              </a:lnSpc>
              <a:spcBef>
                <a:spcPts val="200"/>
              </a:spcBef>
            </a:pPr>
            <a:r>
              <a:rPr lang="zh-CN" altLang="en-US" b="1" u="sng" noProof="1">
                <a:latin typeface="楷体" panose="02010609060101010101" charset="-122"/>
                <a:ea typeface="楷体" panose="02010609060101010101" charset="-122"/>
                <a:cs typeface="楷体" panose="02010609060101010101" charset="-122"/>
              </a:rPr>
              <a:t>第六十一条</a:t>
            </a:r>
            <a:r>
              <a:rPr lang="zh-CN" altLang="en-US" noProof="1">
                <a:latin typeface="楷体" panose="02010609060101010101" charset="-122"/>
                <a:ea typeface="楷体" panose="02010609060101010101" charset="-122"/>
                <a:cs typeface="楷体" panose="02010609060101010101" charset="-122"/>
              </a:rPr>
              <a:t>　公司有前条第（一）项、第（四）项所列情形之一经查实后果严重的，或者有前条第（二）项、第（三）项、第（五）项所列情形之一，在限期内未能消除的，由证券交易所决定</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终止其公司债券上市交易</a:t>
            </a:r>
            <a:r>
              <a:rPr lang="zh-CN" altLang="en-US" noProof="1">
                <a:latin typeface="楷体" panose="02010609060101010101" charset="-122"/>
                <a:ea typeface="楷体" panose="02010609060101010101" charset="-122"/>
                <a:cs typeface="楷体" panose="02010609060101010101" charset="-122"/>
              </a:rPr>
              <a:t>。</a:t>
            </a:r>
          </a:p>
          <a:p>
            <a:pPr>
              <a:lnSpc>
                <a:spcPct val="100000"/>
              </a:lnSpc>
              <a:spcBef>
                <a:spcPts val="200"/>
              </a:spcBef>
            </a:pPr>
            <a:r>
              <a:rPr lang="zh-CN" altLang="en-US" noProof="1">
                <a:latin typeface="楷体" panose="02010609060101010101" charset="-122"/>
                <a:ea typeface="楷体" panose="02010609060101010101" charset="-122"/>
                <a:cs typeface="楷体" panose="02010609060101010101" charset="-122"/>
              </a:rPr>
              <a:t>公司解散或者被宣告破产的，由证券交易所</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终止其公司债券上市交易</a:t>
            </a:r>
            <a:r>
              <a:rPr lang="zh-CN" altLang="en-US" noProof="1">
                <a:latin typeface="楷体" panose="02010609060101010101" charset="-122"/>
                <a:ea typeface="楷体" panose="02010609060101010101" charset="-122"/>
                <a:cs typeface="楷体" panose="02010609060101010101" charset="-122"/>
              </a:rPr>
              <a:t>。</a:t>
            </a:r>
          </a:p>
        </p:txBody>
      </p:sp>
    </p:spTree>
  </p:cSld>
  <p:clrMapOvr>
    <a:masterClrMapping/>
  </p:clrMapOvr>
  <p:transition>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17" name="组合 67585"/>
          <p:cNvGrpSpPr/>
          <p:nvPr/>
        </p:nvGrpSpPr>
        <p:grpSpPr>
          <a:xfrm>
            <a:off x="0" y="0"/>
            <a:ext cx="9144000" cy="6858000"/>
            <a:chOff x="0" y="0"/>
            <a:chExt cx="9144000" cy="6858000"/>
          </a:xfrm>
        </p:grpSpPr>
        <p:pic>
          <p:nvPicPr>
            <p:cNvPr id="137218" name="Picture 4"/>
            <p:cNvPicPr>
              <a:picLocks noChangeAspect="1"/>
            </p:cNvPicPr>
            <p:nvPr/>
          </p:nvPicPr>
          <p:blipFill>
            <a:blip r:embed="rId2"/>
            <a:srcRect l="34808" t="11313" r="9416" b="14479"/>
            <a:stretch>
              <a:fillRect/>
            </a:stretch>
          </p:blipFill>
          <p:spPr>
            <a:xfrm>
              <a:off x="0" y="0"/>
              <a:ext cx="4865688" cy="6858000"/>
            </a:xfrm>
            <a:prstGeom prst="rect">
              <a:avLst/>
            </a:prstGeom>
            <a:noFill/>
            <a:ln w="9525">
              <a:noFill/>
            </a:ln>
          </p:spPr>
        </p:pic>
        <p:sp>
          <p:nvSpPr>
            <p:cNvPr id="137219" name="矩形 3"/>
            <p:cNvSpPr/>
            <p:nvPr/>
          </p:nvSpPr>
          <p:spPr>
            <a:xfrm>
              <a:off x="4714875" y="0"/>
              <a:ext cx="442912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grpSp>
      <p:sp>
        <p:nvSpPr>
          <p:cNvPr id="137220" name="矩形 5"/>
          <p:cNvSpPr/>
          <p:nvPr/>
        </p:nvSpPr>
        <p:spPr>
          <a:xfrm>
            <a:off x="4292274" y="3429010"/>
            <a:ext cx="4794902" cy="830997"/>
          </a:xfrm>
          <a:prstGeom prst="rect">
            <a:avLst/>
          </a:prstGeom>
          <a:noFill/>
          <a:ln w="9525">
            <a:noFill/>
          </a:ln>
        </p:spPr>
        <p:txBody>
          <a:bodyPr wrap="none" anchor="t">
            <a:spAutoFit/>
          </a:bodyPr>
          <a:lstStyle/>
          <a:p>
            <a:pPr algn="ctr"/>
            <a:r>
              <a:rPr lang="zh-CN" altLang="en-US" sz="4800" dirty="0">
                <a:latin typeface="华文新魏" pitchFamily="2" charset="-122"/>
                <a:ea typeface="华文新魏" pitchFamily="2" charset="-122"/>
              </a:rPr>
              <a:t>第七讲</a:t>
            </a:r>
            <a:r>
              <a:rPr lang="en-US" altLang="zh-CN" sz="4800" dirty="0">
                <a:latin typeface="华文新魏" pitchFamily="2" charset="-122"/>
                <a:ea typeface="华文新魏" pitchFamily="2" charset="-122"/>
              </a:rPr>
              <a:t>  </a:t>
            </a:r>
            <a:r>
              <a:rPr lang="zh-CN" altLang="en-US" sz="4800" dirty="0">
                <a:latin typeface="华文新魏" pitchFamily="2" charset="-122"/>
                <a:ea typeface="华文新魏" pitchFamily="2" charset="-122"/>
              </a:rPr>
              <a:t>证券交易</a:t>
            </a:r>
          </a:p>
        </p:txBody>
      </p:sp>
    </p:spTree>
  </p:cSld>
  <p:clrMapOvr>
    <a:masterClrMapping/>
  </p:clrMapOvr>
  <p:transition>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矩形 7"/>
          <p:cNvSpPr/>
          <p:nvPr/>
        </p:nvSpPr>
        <p:spPr>
          <a:xfrm>
            <a:off x="579120" y="400052"/>
            <a:ext cx="8148950" cy="5493812"/>
          </a:xfrm>
          <a:prstGeom prst="rect">
            <a:avLst/>
          </a:prstGeom>
          <a:noFill/>
          <a:ln w="9525">
            <a:noFill/>
          </a:ln>
        </p:spPr>
        <p:txBody>
          <a:bodyPr wrap="square" anchor="t">
            <a:spAutoFit/>
          </a:bodyPr>
          <a:lstStyle/>
          <a:p>
            <a:pPr eaLnBrk="0" hangingPunct="0">
              <a:spcAft>
                <a:spcPts val="600"/>
              </a:spcAft>
            </a:pPr>
            <a:r>
              <a:rPr lang="zh-CN" altLang="en-US" sz="2800" b="1" noProof="1"/>
              <a:t>一、交易程序</a:t>
            </a:r>
            <a:endParaRPr lang="en-US" altLang="zh-CN" sz="2800" b="1" noProof="1"/>
          </a:p>
          <a:p>
            <a:pPr eaLnBrk="0" hangingPunct="0">
              <a:spcAft>
                <a:spcPts val="600"/>
              </a:spcAft>
            </a:pPr>
            <a:r>
              <a:rPr lang="en-US" altLang="zh-CN" sz="2800" b="1" noProof="1"/>
              <a:t>    </a:t>
            </a:r>
            <a:r>
              <a:rPr lang="zh-CN" altLang="en-US" sz="2000" noProof="1"/>
              <a:t>开户、委托、成交、清算与交割、过户</a:t>
            </a:r>
            <a:endParaRPr lang="en-US" altLang="zh-CN" sz="2000" noProof="1"/>
          </a:p>
          <a:p>
            <a:pPr eaLnBrk="0" hangingPunct="0">
              <a:spcAft>
                <a:spcPts val="600"/>
              </a:spcAft>
            </a:pPr>
            <a:endParaRPr lang="zh-CN" altLang="en-US" sz="2400" noProof="1"/>
          </a:p>
          <a:p>
            <a:pPr eaLnBrk="0" fontAlgn="base" hangingPunct="0"/>
            <a:r>
              <a:rPr lang="zh-CN" altLang="en-US" sz="2800" b="1" noProof="1"/>
              <a:t>二、交易规则变化</a:t>
            </a:r>
          </a:p>
          <a:p>
            <a:pPr eaLnBrk="0" fontAlgn="base" hangingPunct="0"/>
            <a:r>
              <a:rPr lang="en-US" altLang="zh-CN" sz="2400" b="1" noProof="1">
                <a:solidFill>
                  <a:srgbClr val="C00000"/>
                </a:solidFill>
              </a:rPr>
              <a:t>1.</a:t>
            </a:r>
            <a:r>
              <a:rPr lang="zh-CN" altLang="en-US" sz="2400" b="1" noProof="1">
                <a:solidFill>
                  <a:srgbClr val="C00000"/>
                </a:solidFill>
              </a:rPr>
              <a:t>交易场所</a:t>
            </a:r>
            <a:r>
              <a:rPr lang="en-US" altLang="zh-CN" sz="2400" b="1" noProof="1">
                <a:solidFill>
                  <a:srgbClr val="C00000"/>
                </a:solidFill>
              </a:rPr>
              <a:t>    </a:t>
            </a:r>
          </a:p>
          <a:p>
            <a:pPr eaLnBrk="0" fontAlgn="base" hangingPunct="0"/>
            <a:r>
              <a:rPr lang="en-US" sz="2000" b="1" noProof="1">
                <a:latin typeface="楷体" panose="02010609060101010101" charset="-122"/>
                <a:ea typeface="楷体" panose="02010609060101010101" charset="-122"/>
              </a:rPr>
              <a:t>1</a:t>
            </a:r>
            <a:r>
              <a:rPr lang="zh-CN" altLang="en-US" sz="2000" b="1" noProof="1">
                <a:latin typeface="楷体" panose="02010609060101010101" charset="-122"/>
                <a:ea typeface="楷体" panose="02010609060101010101" charset="-122"/>
              </a:rPr>
              <a:t>）</a:t>
            </a:r>
            <a:r>
              <a:rPr sz="2000" b="1" noProof="1">
                <a:latin typeface="楷体" panose="02010609060101010101" charset="-122"/>
                <a:ea typeface="楷体" panose="02010609060101010101" charset="-122"/>
              </a:rPr>
              <a:t>证券法第三十九条</a:t>
            </a:r>
            <a:r>
              <a:rPr sz="2000" noProof="1">
                <a:latin typeface="楷体" panose="02010609060101010101" charset="-122"/>
                <a:ea typeface="楷体" panose="02010609060101010101" charset="-122"/>
              </a:rPr>
              <a:t>　依法公开发行的股票、公司债券及其他证券，应当在依法设立的</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证券交易所</a:t>
            </a:r>
            <a:r>
              <a:rPr sz="2000" noProof="1">
                <a:latin typeface="楷体" panose="02010609060101010101" charset="-122"/>
                <a:ea typeface="楷体" panose="02010609060101010101" charset="-122"/>
              </a:rPr>
              <a:t>上市交易或者在国务院批准的</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其他证券交易场所</a:t>
            </a:r>
            <a:r>
              <a:rPr sz="2000" noProof="1">
                <a:latin typeface="楷体" panose="02010609060101010101" charset="-122"/>
                <a:ea typeface="楷体" panose="02010609060101010101" charset="-122"/>
              </a:rPr>
              <a:t>转让。</a:t>
            </a:r>
            <a:r>
              <a:rPr lang="zh-CN" altLang="en-US" sz="2000" noProof="1">
                <a:latin typeface="楷体" panose="02010609060101010101" charset="-122"/>
                <a:ea typeface="楷体" panose="02010609060101010101" charset="-122"/>
              </a:rPr>
              <a:t>（</a:t>
            </a:r>
            <a:r>
              <a:rPr lang="en-US" altLang="zh-CN" sz="2000" noProof="1">
                <a:latin typeface="楷体" panose="02010609060101010101" charset="-122"/>
                <a:ea typeface="楷体" panose="02010609060101010101" charset="-122"/>
              </a:rPr>
              <a:t>2014</a:t>
            </a:r>
            <a:r>
              <a:rPr lang="zh-CN" altLang="en-US" sz="2000" noProof="1">
                <a:latin typeface="楷体" panose="02010609060101010101" charset="-122"/>
                <a:ea typeface="楷体" panose="02010609060101010101" charset="-122"/>
              </a:rPr>
              <a:t>）</a:t>
            </a:r>
            <a:endParaRPr sz="2000" noProof="1">
              <a:latin typeface="楷体" panose="02010609060101010101" charset="-122"/>
              <a:ea typeface="楷体" panose="02010609060101010101" charset="-122"/>
            </a:endParaRPr>
          </a:p>
          <a:p>
            <a:pPr eaLnBrk="0" fontAlgn="base" hangingPunct="0"/>
            <a:r>
              <a:rPr lang="en-US" altLang="zh-CN" sz="2000" b="1" noProof="1">
                <a:latin typeface="楷体" panose="02010609060101010101" charset="-122"/>
                <a:ea typeface="楷体" panose="02010609060101010101" charset="-122"/>
                <a:sym typeface="+mn-ea"/>
              </a:rPr>
              <a:t>2</a:t>
            </a:r>
            <a:r>
              <a:rPr lang="zh-CN" altLang="en-US" sz="2000" b="1" noProof="1">
                <a:latin typeface="楷体" panose="02010609060101010101" charset="-122"/>
                <a:ea typeface="楷体" panose="02010609060101010101" charset="-122"/>
                <a:sym typeface="+mn-ea"/>
              </a:rPr>
              <a:t>）公司法</a:t>
            </a:r>
            <a:r>
              <a:rPr sz="2000" b="1" noProof="1">
                <a:latin typeface="楷体" panose="02010609060101010101" charset="-122"/>
                <a:ea typeface="楷体" panose="02010609060101010101" charset="-122"/>
                <a:sym typeface="+mn-ea"/>
              </a:rPr>
              <a:t>第一百三十八条　</a:t>
            </a:r>
            <a:r>
              <a:rPr sz="2000" noProof="1">
                <a:latin typeface="楷体" panose="02010609060101010101" charset="-122"/>
                <a:ea typeface="楷体" panose="02010609060101010101" charset="-122"/>
                <a:sym typeface="+mn-ea"/>
              </a:rPr>
              <a:t>股东转让其股份，应当在依法设立的</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证券交易场所</a:t>
            </a:r>
            <a:r>
              <a:rPr sz="2000" noProof="1">
                <a:latin typeface="楷体" panose="02010609060101010101" charset="-122"/>
                <a:ea typeface="楷体" panose="02010609060101010101" charset="-122"/>
                <a:sym typeface="+mn-ea"/>
              </a:rPr>
              <a:t>进行或者按照国务院规定的其他方式进行。</a:t>
            </a:r>
            <a:r>
              <a:rPr lang="zh-CN" altLang="en-US" sz="2000" noProof="1">
                <a:latin typeface="楷体" panose="02010609060101010101" charset="-122"/>
                <a:ea typeface="楷体" panose="02010609060101010101" charset="-122"/>
                <a:sym typeface="+mn-ea"/>
              </a:rPr>
              <a:t>（</a:t>
            </a:r>
            <a:r>
              <a:rPr lang="en-US" altLang="zh-CN" sz="2000" noProof="1">
                <a:latin typeface="楷体" panose="02010609060101010101" charset="-122"/>
                <a:ea typeface="楷体" panose="02010609060101010101" charset="-122"/>
                <a:sym typeface="+mn-ea"/>
              </a:rPr>
              <a:t>2018</a:t>
            </a:r>
            <a:r>
              <a:rPr lang="zh-CN" altLang="en-US" sz="2000" noProof="1">
                <a:latin typeface="楷体" panose="02010609060101010101" charset="-122"/>
                <a:ea typeface="楷体" panose="02010609060101010101" charset="-122"/>
                <a:sym typeface="+mn-ea"/>
              </a:rPr>
              <a:t>）</a:t>
            </a:r>
            <a:endParaRPr sz="2000" noProof="1">
              <a:latin typeface="楷体" panose="02010609060101010101" charset="-122"/>
              <a:ea typeface="楷体" panose="02010609060101010101" charset="-122"/>
            </a:endParaRPr>
          </a:p>
          <a:p>
            <a:pPr eaLnBrk="0" fontAlgn="base" hangingPunct="0"/>
            <a:r>
              <a:rPr lang="en-US" altLang="zh-CN" sz="2000" b="1" noProof="1">
                <a:latin typeface="楷体" panose="02010609060101010101" charset="-122"/>
                <a:ea typeface="楷体" panose="02010609060101010101" charset="-122"/>
              </a:rPr>
              <a:t>3</a:t>
            </a:r>
            <a:r>
              <a:rPr lang="zh-CN" altLang="en-US" sz="2000" b="1" noProof="1">
                <a:latin typeface="楷体" panose="02010609060101010101" charset="-122"/>
                <a:ea typeface="楷体" panose="02010609060101010101" charset="-122"/>
              </a:rPr>
              <a:t>）证券法</a:t>
            </a:r>
            <a:r>
              <a:rPr sz="2000" b="1" noProof="1">
                <a:latin typeface="楷体" panose="02010609060101010101" charset="-122"/>
                <a:ea typeface="楷体" panose="02010609060101010101" charset="-122"/>
              </a:rPr>
              <a:t>第三十七条　</a:t>
            </a:r>
            <a:r>
              <a:rPr sz="2000" noProof="1">
                <a:latin typeface="楷体" panose="02010609060101010101" charset="-122"/>
                <a:ea typeface="楷体" panose="02010609060101010101" charset="-122"/>
              </a:rPr>
              <a:t>公开发行的证券，应当在依法设立的</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证券交易所</a:t>
            </a:r>
            <a:r>
              <a:rPr sz="2000" noProof="1">
                <a:latin typeface="楷体" panose="02010609060101010101" charset="-122"/>
                <a:ea typeface="楷体" panose="02010609060101010101" charset="-122"/>
              </a:rPr>
              <a:t>上市交易或者在国务院批准的其他</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全国性证券交易场所</a:t>
            </a:r>
            <a:r>
              <a:rPr sz="2000" noProof="1">
                <a:latin typeface="楷体" panose="02010609060101010101" charset="-122"/>
                <a:ea typeface="楷体" panose="02010609060101010101" charset="-122"/>
              </a:rPr>
              <a:t>交易。非公开发行的证券，可以在</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证券交易所</a:t>
            </a:r>
            <a:r>
              <a:rPr sz="2000" noProof="1">
                <a:latin typeface="楷体" panose="02010609060101010101" charset="-122"/>
                <a:ea typeface="楷体" panose="02010609060101010101" charset="-122"/>
              </a:rPr>
              <a:t>、国务院批准的其他</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全国性证券交易场所</a:t>
            </a:r>
            <a:r>
              <a:rPr sz="2000" noProof="1">
                <a:latin typeface="楷体" panose="02010609060101010101" charset="-122"/>
                <a:ea typeface="楷体" panose="02010609060101010101" charset="-122"/>
              </a:rPr>
              <a:t>、按照国务院规定设立的</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区域性股权市场</a:t>
            </a:r>
            <a:r>
              <a:rPr sz="2000" noProof="1">
                <a:latin typeface="楷体" panose="02010609060101010101" charset="-122"/>
                <a:ea typeface="楷体" panose="02010609060101010101" charset="-122"/>
              </a:rPr>
              <a:t>转让。</a:t>
            </a:r>
            <a:r>
              <a:rPr lang="zh-CN" altLang="en-US" sz="2000" noProof="1">
                <a:latin typeface="楷体" panose="02010609060101010101" charset="-122"/>
                <a:ea typeface="楷体" panose="02010609060101010101" charset="-122"/>
              </a:rPr>
              <a:t>（</a:t>
            </a:r>
            <a:r>
              <a:rPr lang="en-US" altLang="zh-CN" sz="2000" noProof="1">
                <a:latin typeface="楷体" panose="02010609060101010101" charset="-122"/>
                <a:ea typeface="楷体" panose="02010609060101010101" charset="-122"/>
              </a:rPr>
              <a:t>2019</a:t>
            </a:r>
            <a:r>
              <a:rPr lang="zh-CN" altLang="en-US" sz="2000" noProof="1">
                <a:latin typeface="楷体" panose="02010609060101010101" charset="-122"/>
                <a:ea typeface="楷体" panose="02010609060101010101" charset="-122"/>
              </a:rPr>
              <a:t>）</a:t>
            </a:r>
            <a:endParaRPr sz="2000" noProof="1">
              <a:latin typeface="楷体" panose="02010609060101010101" charset="-122"/>
              <a:ea typeface="楷体" panose="02010609060101010101" charset="-122"/>
            </a:endParaRPr>
          </a:p>
          <a:p>
            <a:pPr eaLnBrk="0" fontAlgn="base" hangingPunct="0"/>
            <a:endParaRPr lang="zh-CN" altLang="en-US" sz="2400" noProof="1"/>
          </a:p>
        </p:txBody>
      </p:sp>
    </p:spTree>
  </p:cSld>
  <p:clrMapOvr>
    <a:masterClrMapping/>
  </p:clrMapOvr>
  <p:transition>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3875" y="377827"/>
            <a:ext cx="7842250" cy="5491480"/>
          </a:xfrm>
        </p:spPr>
        <p:txBody>
          <a:bodyPr/>
          <a:lstStyle/>
          <a:p>
            <a:pPr eaLnBrk="0" fontAlgn="base" hangingPunct="0">
              <a:lnSpc>
                <a:spcPct val="150000"/>
              </a:lnSpc>
            </a:pPr>
            <a:r>
              <a:rPr lang="en-US" altLang="zh-CN" sz="2400" b="1" noProof="1">
                <a:solidFill>
                  <a:srgbClr val="C00000"/>
                </a:solidFill>
                <a:latin typeface="Calibri" panose="020F0502020204030204" pitchFamily="2" charset="0"/>
                <a:ea typeface="宋体" panose="02010600030101010101" pitchFamily="2" charset="-122"/>
                <a:sym typeface="+mn-ea"/>
              </a:rPr>
              <a:t>2.</a:t>
            </a:r>
            <a:r>
              <a:rPr lang="zh-CN" altLang="en-US" sz="2400" b="1" noProof="1">
                <a:solidFill>
                  <a:srgbClr val="C00000"/>
                </a:solidFill>
                <a:latin typeface="Calibri" panose="020F0502020204030204" pitchFamily="2" charset="0"/>
                <a:ea typeface="宋体" panose="02010600030101010101" pitchFamily="2" charset="-122"/>
                <a:sym typeface="+mn-ea"/>
              </a:rPr>
              <a:t>交易方式</a:t>
            </a:r>
            <a:r>
              <a:rPr lang="en-US" altLang="zh-CN" sz="2400" b="1" noProof="1">
                <a:solidFill>
                  <a:srgbClr val="C00000"/>
                </a:solidFill>
                <a:latin typeface="Calibri" panose="020F0502020204030204" pitchFamily="2" charset="0"/>
                <a:ea typeface="宋体" panose="02010600030101010101" pitchFamily="2" charset="-122"/>
                <a:sym typeface="+mn-ea"/>
              </a:rPr>
              <a:t>  </a:t>
            </a:r>
          </a:p>
          <a:p>
            <a:pPr eaLnBrk="0" fontAlgn="base" hangingPunct="0">
              <a:lnSpc>
                <a:spcPct val="150000"/>
              </a:lnSpc>
            </a:pPr>
            <a:r>
              <a:rPr lang="zh-CN" altLang="en-US" b="1" noProof="1">
                <a:latin typeface="楷体" panose="02010609060101010101" charset="-122"/>
                <a:ea typeface="楷体" panose="02010609060101010101" charset="-122"/>
                <a:sym typeface="+mn-ea"/>
              </a:rPr>
              <a:t>    证券法第三十八条　</a:t>
            </a:r>
            <a:r>
              <a:rPr lang="zh-CN" altLang="en-US" noProof="1">
                <a:latin typeface="楷体" panose="02010609060101010101" charset="-122"/>
                <a:ea typeface="楷体" panose="02010609060101010101" charset="-122"/>
                <a:sym typeface="+mn-ea"/>
              </a:rPr>
              <a:t>证券在证券交易所上市交易，应当采用</a:t>
            </a:r>
            <a:r>
              <a:rPr lang="zh-CN" altLang="en-US" b="1" noProof="1">
                <a:solidFill>
                  <a:srgbClr val="FF0000"/>
                </a:solidFill>
                <a:latin typeface="楷体" panose="02010609060101010101" charset="-122"/>
                <a:ea typeface="楷体" panose="02010609060101010101" charset="-122"/>
                <a:sym typeface="+mn-ea"/>
              </a:rPr>
              <a:t>公开的集中交易方式</a:t>
            </a:r>
            <a:r>
              <a:rPr lang="zh-CN" altLang="en-US" noProof="1">
                <a:latin typeface="楷体" panose="02010609060101010101" charset="-122"/>
                <a:ea typeface="楷体" panose="02010609060101010101" charset="-122"/>
                <a:sym typeface="+mn-ea"/>
              </a:rPr>
              <a:t>或者国务院证券监督管理机构批准的</a:t>
            </a:r>
            <a:r>
              <a:rPr lang="zh-CN" altLang="en-US" noProof="1">
                <a:solidFill>
                  <a:srgbClr val="FF0000"/>
                </a:solidFill>
                <a:latin typeface="楷体" panose="02010609060101010101" charset="-122"/>
                <a:ea typeface="楷体" panose="02010609060101010101" charset="-122"/>
                <a:sym typeface="+mn-ea"/>
              </a:rPr>
              <a:t>其他方式</a:t>
            </a:r>
            <a:r>
              <a:rPr lang="zh-CN" altLang="en-US" noProof="1">
                <a:latin typeface="楷体" panose="02010609060101010101" charset="-122"/>
                <a:ea typeface="楷体" panose="02010609060101010101" charset="-122"/>
                <a:sym typeface="+mn-ea"/>
              </a:rPr>
              <a:t>。</a:t>
            </a:r>
            <a:endParaRPr lang="en-US" altLang="zh-CN" noProof="1">
              <a:latin typeface="楷体" panose="02010609060101010101" charset="-122"/>
              <a:ea typeface="楷体" panose="02010609060101010101" charset="-122"/>
              <a:sym typeface="+mn-ea"/>
            </a:endParaRPr>
          </a:p>
          <a:p>
            <a:pPr eaLnBrk="0" fontAlgn="base" hangingPunct="0">
              <a:lnSpc>
                <a:spcPct val="150000"/>
              </a:lnSpc>
            </a:pPr>
            <a:r>
              <a:rPr lang="zh-CN" altLang="en-US" noProof="1">
                <a:latin typeface="楷体" panose="02010609060101010101" charset="-122"/>
                <a:ea typeface="楷体" panose="02010609060101010101" charset="-122"/>
                <a:sym typeface="+mn-ea"/>
              </a:rPr>
              <a:t>    </a:t>
            </a:r>
            <a:r>
              <a:rPr lang="zh-CN" altLang="en-US" b="1" noProof="1">
                <a:latin typeface="楷体" panose="02010609060101010101" charset="-122"/>
                <a:ea typeface="楷体" panose="02010609060101010101" charset="-122"/>
                <a:sym typeface="+mn-ea"/>
              </a:rPr>
              <a:t>公司法第一百三十九条　记名股票</a:t>
            </a:r>
            <a:r>
              <a:rPr lang="zh-CN" altLang="en-US" noProof="1">
                <a:latin typeface="楷体" panose="02010609060101010101" charset="-122"/>
                <a:ea typeface="楷体" panose="02010609060101010101" charset="-122"/>
                <a:sym typeface="+mn-ea"/>
              </a:rPr>
              <a:t>，由股东以</a:t>
            </a:r>
            <a:r>
              <a:rPr lang="zh-CN" altLang="en-US" b="1" noProof="1">
                <a:solidFill>
                  <a:srgbClr val="FF0000"/>
                </a:solidFill>
                <a:latin typeface="楷体" panose="02010609060101010101" charset="-122"/>
                <a:ea typeface="楷体" panose="02010609060101010101" charset="-122"/>
                <a:sym typeface="+mn-ea"/>
              </a:rPr>
              <a:t>背书</a:t>
            </a:r>
            <a:r>
              <a:rPr lang="zh-CN" altLang="en-US" noProof="1">
                <a:latin typeface="楷体" panose="02010609060101010101" charset="-122"/>
                <a:ea typeface="楷体" panose="02010609060101010101" charset="-122"/>
                <a:sym typeface="+mn-ea"/>
              </a:rPr>
              <a:t>方式或者法律、行政法规规定的其他方式</a:t>
            </a:r>
            <a:r>
              <a:rPr lang="zh-CN" altLang="en-US" b="1" noProof="1">
                <a:latin typeface="楷体" panose="02010609060101010101" charset="-122"/>
                <a:ea typeface="楷体" panose="02010609060101010101" charset="-122"/>
                <a:sym typeface="+mn-ea"/>
              </a:rPr>
              <a:t>转让</a:t>
            </a:r>
            <a:r>
              <a:rPr lang="zh-CN" altLang="en-US" noProof="1">
                <a:latin typeface="楷体" panose="02010609060101010101" charset="-122"/>
                <a:ea typeface="楷体" panose="02010609060101010101" charset="-122"/>
                <a:sym typeface="+mn-ea"/>
              </a:rPr>
              <a:t>；转让后由公司将受让人的姓名或者名称及住所记载于股东名册。</a:t>
            </a:r>
          </a:p>
          <a:p>
            <a:pPr eaLnBrk="0" fontAlgn="base" hangingPunct="0">
              <a:lnSpc>
                <a:spcPct val="150000"/>
              </a:lnSpc>
            </a:pPr>
            <a:r>
              <a:rPr lang="zh-CN" altLang="en-US" noProof="1">
                <a:latin typeface="楷体" panose="02010609060101010101" charset="-122"/>
                <a:ea typeface="楷体" panose="02010609060101010101" charset="-122"/>
                <a:sym typeface="+mn-ea"/>
              </a:rPr>
              <a:t>　　股东大会召开前二十日内或者公司决定分配股利的基准日前五日内，不得进行前款规定的股东名册的变更登记。但是，法律对上市公司股东名册变更登记另有规定的，从其规定。</a:t>
            </a:r>
          </a:p>
          <a:p>
            <a:pPr eaLnBrk="0" fontAlgn="base" hangingPunct="0">
              <a:lnSpc>
                <a:spcPct val="150000"/>
              </a:lnSpc>
            </a:pPr>
            <a:r>
              <a:rPr lang="zh-CN" altLang="en-US" noProof="1">
                <a:latin typeface="楷体" panose="02010609060101010101" charset="-122"/>
                <a:ea typeface="楷体" panose="02010609060101010101" charset="-122"/>
                <a:sym typeface="+mn-ea"/>
              </a:rPr>
              <a:t>    第一百四十条　</a:t>
            </a:r>
            <a:r>
              <a:rPr lang="zh-CN" altLang="en-US" b="1" noProof="1">
                <a:latin typeface="楷体" panose="02010609060101010101" charset="-122"/>
                <a:ea typeface="楷体" panose="02010609060101010101" charset="-122"/>
                <a:sym typeface="+mn-ea"/>
              </a:rPr>
              <a:t>无记名股票的转让</a:t>
            </a:r>
            <a:r>
              <a:rPr lang="zh-CN" altLang="en-US" noProof="1">
                <a:latin typeface="楷体" panose="02010609060101010101" charset="-122"/>
                <a:ea typeface="楷体" panose="02010609060101010101" charset="-122"/>
                <a:sym typeface="+mn-ea"/>
              </a:rPr>
              <a:t>，由股东将该股票</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交付</a:t>
            </a:r>
            <a:r>
              <a:rPr lang="zh-CN" altLang="en-US" noProof="1">
                <a:latin typeface="楷体" panose="02010609060101010101" charset="-122"/>
                <a:ea typeface="楷体" panose="02010609060101010101" charset="-122"/>
                <a:sym typeface="+mn-ea"/>
              </a:rPr>
              <a:t>给受让人后即发生转让的效力。</a:t>
            </a:r>
            <a:endParaRPr lang="en-US" altLang="zh-CN" noProof="1">
              <a:latin typeface="楷体" panose="02010609060101010101" charset="-122"/>
              <a:ea typeface="楷体" panose="02010609060101010101" charset="-122"/>
              <a:sym typeface="+mn-ea"/>
            </a:endParaRPr>
          </a:p>
          <a:p>
            <a:pPr eaLnBrk="0" fontAlgn="base" hangingPunct="0">
              <a:lnSpc>
                <a:spcPct val="150000"/>
              </a:lnSpc>
            </a:pPr>
            <a:endParaRPr lang="zh-CN" altLang="en-US" noProof="1">
              <a:latin typeface="Calibri" panose="020F0502020204030204" pitchFamily="2" charset="0"/>
              <a:ea typeface="宋体" panose="02010600030101010101" pitchFamily="2" charset="-122"/>
              <a:sym typeface="+mn-ea"/>
            </a:endParaRPr>
          </a:p>
          <a:p>
            <a:pPr fontAlgn="base">
              <a:lnSpc>
                <a:spcPct val="150000"/>
              </a:lnSpc>
            </a:pPr>
            <a:endParaRPr lang="zh-CN" altLang="en-US" sz="2400" noProof="1"/>
          </a:p>
        </p:txBody>
      </p:sp>
    </p:spTree>
  </p:cSld>
  <p:clrMapOvr>
    <a:masterClrMapping/>
  </p:clrMapOvr>
  <p:transition>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8025" y="706755"/>
            <a:ext cx="7658100" cy="5162550"/>
          </a:xfrm>
        </p:spPr>
        <p:txBody>
          <a:bodyPr/>
          <a:lstStyle/>
          <a:p>
            <a:pPr fontAlgn="base">
              <a:lnSpc>
                <a:spcPct val="150000"/>
              </a:lnSpc>
            </a:pPr>
            <a:r>
              <a:rPr lang="en-US" altLang="zh-CN" sz="2400" b="1" noProof="1">
                <a:solidFill>
                  <a:srgbClr val="C00000"/>
                </a:solidFill>
                <a:latin typeface="Calibri" panose="020F0502020204030204" pitchFamily="2" charset="0"/>
                <a:ea typeface="宋体" panose="02010600030101010101" pitchFamily="2" charset="-122"/>
                <a:sym typeface="+mn-ea"/>
              </a:rPr>
              <a:t>3.</a:t>
            </a:r>
            <a:r>
              <a:rPr lang="zh-CN" altLang="en-US" sz="2400" b="1" noProof="1">
                <a:solidFill>
                  <a:srgbClr val="C00000"/>
                </a:solidFill>
                <a:latin typeface="Calibri" panose="020F0502020204030204" pitchFamily="2" charset="0"/>
                <a:ea typeface="宋体" panose="02010600030101010101" pitchFamily="2" charset="-122"/>
                <a:sym typeface="+mn-ea"/>
              </a:rPr>
              <a:t>交易种类</a:t>
            </a:r>
            <a:r>
              <a:rPr lang="en-US" altLang="zh-CN" sz="2400" b="1" noProof="1">
                <a:solidFill>
                  <a:srgbClr val="C00000"/>
                </a:solidFill>
                <a:latin typeface="Calibri" panose="020F0502020204030204" pitchFamily="2" charset="0"/>
                <a:ea typeface="宋体" panose="02010600030101010101" pitchFamily="2" charset="-122"/>
                <a:sym typeface="+mn-ea"/>
              </a:rPr>
              <a:t> </a:t>
            </a:r>
          </a:p>
          <a:p>
            <a:pPr fontAlgn="base">
              <a:lnSpc>
                <a:spcPct val="150000"/>
              </a:lnSpc>
            </a:pPr>
            <a:r>
              <a:rPr lang="zh-CN" altLang="en-US" noProof="1">
                <a:latin typeface="楷体" panose="02010609060101010101" pitchFamily="49" charset="-122"/>
                <a:ea typeface="楷体" panose="02010609060101010101" pitchFamily="49" charset="-122"/>
                <a:sym typeface="+mn-ea"/>
              </a:rPr>
              <a:t>证券法第四十二条　证券交易以</a:t>
            </a:r>
            <a:r>
              <a:rPr lang="zh-CN" altLang="en-US"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sym typeface="+mn-ea"/>
              </a:rPr>
              <a:t>现货</a:t>
            </a:r>
            <a:r>
              <a:rPr lang="zh-CN" altLang="en-US" noProof="1">
                <a:latin typeface="楷体" panose="02010609060101010101" pitchFamily="49" charset="-122"/>
                <a:ea typeface="楷体" panose="02010609060101010101" pitchFamily="49" charset="-122"/>
                <a:sym typeface="+mn-ea"/>
              </a:rPr>
              <a:t>和国务院规定的</a:t>
            </a:r>
            <a:r>
              <a:rPr lang="zh-CN" altLang="en-US"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sym typeface="+mn-ea"/>
              </a:rPr>
              <a:t>其他方式</a:t>
            </a:r>
            <a:r>
              <a:rPr lang="zh-CN" altLang="en-US" noProof="1">
                <a:latin typeface="楷体" panose="02010609060101010101" pitchFamily="49" charset="-122"/>
                <a:ea typeface="楷体" panose="02010609060101010101" pitchFamily="49" charset="-122"/>
                <a:sym typeface="+mn-ea"/>
              </a:rPr>
              <a:t>进行交易。（</a:t>
            </a:r>
            <a:r>
              <a:rPr lang="en-US" altLang="zh-CN" noProof="1">
                <a:latin typeface="楷体" panose="02010609060101010101" pitchFamily="49" charset="-122"/>
                <a:ea typeface="楷体" panose="02010609060101010101" pitchFamily="49" charset="-122"/>
                <a:sym typeface="+mn-ea"/>
              </a:rPr>
              <a:t>2014</a:t>
            </a:r>
            <a:r>
              <a:rPr lang="zh-CN" altLang="en-US" noProof="1">
                <a:latin typeface="楷体" panose="02010609060101010101" pitchFamily="49" charset="-122"/>
                <a:ea typeface="楷体" panose="02010609060101010101" pitchFamily="49" charset="-122"/>
                <a:sym typeface="+mn-ea"/>
              </a:rPr>
              <a:t>）</a:t>
            </a:r>
            <a:r>
              <a:rPr lang="en-US" altLang="zh-CN" noProof="1">
                <a:latin typeface="楷体" panose="02010609060101010101" pitchFamily="49" charset="-122"/>
                <a:ea typeface="楷体" panose="02010609060101010101" pitchFamily="49" charset="-122"/>
                <a:sym typeface="+mn-ea"/>
              </a:rPr>
              <a:t>--</a:t>
            </a:r>
            <a:r>
              <a:rPr lang="zh-CN" altLang="en-US" b="1" u="sng" noProof="1">
                <a:latin typeface="楷体" panose="02010609060101010101" pitchFamily="49" charset="-122"/>
                <a:ea typeface="楷体" panose="02010609060101010101" pitchFamily="49" charset="-122"/>
                <a:sym typeface="+mn-ea"/>
              </a:rPr>
              <a:t>删除</a:t>
            </a:r>
            <a:r>
              <a:rPr lang="zh-CN" altLang="en-US" noProof="1">
                <a:latin typeface="楷体" panose="02010609060101010101" pitchFamily="49" charset="-122"/>
                <a:ea typeface="楷体" panose="02010609060101010101" pitchFamily="49" charset="-122"/>
                <a:sym typeface="+mn-ea"/>
              </a:rPr>
              <a:t>。（</a:t>
            </a:r>
            <a:r>
              <a:rPr lang="zh-CN" altLang="en-US" i="1" u="sng" noProof="1">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sym typeface="+mn-ea"/>
              </a:rPr>
              <a:t>已允许融券交易，区分现货与融券交易已无必要。</a:t>
            </a:r>
            <a:r>
              <a:rPr lang="zh-CN" altLang="en-US" noProof="1">
                <a:latin typeface="楷体" panose="02010609060101010101" pitchFamily="49" charset="-122"/>
                <a:ea typeface="楷体" panose="02010609060101010101" pitchFamily="49" charset="-122"/>
                <a:sym typeface="+mn-ea"/>
              </a:rPr>
              <a:t>）</a:t>
            </a:r>
          </a:p>
          <a:p>
            <a:pPr fontAlgn="base">
              <a:lnSpc>
                <a:spcPct val="150000"/>
              </a:lnSpc>
            </a:pPr>
            <a:r>
              <a:rPr noProof="1">
                <a:latin typeface="楷体" panose="02010609060101010101" pitchFamily="49" charset="-122"/>
                <a:ea typeface="楷体" panose="02010609060101010101" pitchFamily="49" charset="-122"/>
                <a:sym typeface="+mn-ea"/>
              </a:rPr>
              <a:t>第一百四十二条　证券公司为客户买卖证券提供融资融券服务，应当按照国务院的规定并经国务院证券监督管理机构批准。</a:t>
            </a:r>
            <a:r>
              <a:rPr lang="zh-CN" altLang="en-US" noProof="1">
                <a:latin typeface="楷体" panose="02010609060101010101" pitchFamily="49" charset="-122"/>
                <a:ea typeface="楷体" panose="02010609060101010101" pitchFamily="49" charset="-122"/>
                <a:sym typeface="+mn-ea"/>
              </a:rPr>
              <a:t>（</a:t>
            </a:r>
            <a:r>
              <a:rPr lang="en-US" altLang="zh-CN" noProof="1">
                <a:latin typeface="楷体" panose="02010609060101010101" pitchFamily="49" charset="-122"/>
                <a:ea typeface="楷体" panose="02010609060101010101" pitchFamily="49" charset="-122"/>
                <a:sym typeface="+mn-ea"/>
              </a:rPr>
              <a:t>2014</a:t>
            </a:r>
            <a:r>
              <a:rPr lang="zh-CN" altLang="en-US" noProof="1">
                <a:latin typeface="楷体" panose="02010609060101010101" pitchFamily="49" charset="-122"/>
                <a:ea typeface="楷体" panose="02010609060101010101" pitchFamily="49" charset="-122"/>
                <a:sym typeface="+mn-ea"/>
              </a:rPr>
              <a:t>）</a:t>
            </a:r>
            <a:r>
              <a:rPr lang="en-US" altLang="zh-CN" noProof="1">
                <a:latin typeface="楷体" panose="02010609060101010101" pitchFamily="49" charset="-122"/>
                <a:ea typeface="楷体" panose="02010609060101010101" pitchFamily="49" charset="-122"/>
                <a:sym typeface="+mn-ea"/>
              </a:rPr>
              <a:t>--</a:t>
            </a:r>
            <a:r>
              <a:rPr lang="zh-CN" altLang="en-US" b="1" u="sng" noProof="1">
                <a:latin typeface="楷体" panose="02010609060101010101" pitchFamily="49" charset="-122"/>
                <a:ea typeface="楷体" panose="02010609060101010101" pitchFamily="49" charset="-122"/>
                <a:sym typeface="+mn-ea"/>
              </a:rPr>
              <a:t>删除，整合入120条</a:t>
            </a:r>
            <a:endParaRPr lang="zh-CN" altLang="en-US" noProof="1">
              <a:latin typeface="楷体" panose="02010609060101010101" pitchFamily="49" charset="-122"/>
              <a:ea typeface="楷体" panose="02010609060101010101" pitchFamily="49" charset="-122"/>
              <a:sym typeface="+mn-ea"/>
            </a:endParaRPr>
          </a:p>
          <a:p>
            <a:pPr>
              <a:lnSpc>
                <a:spcPct val="150000"/>
              </a:lnSpc>
            </a:pPr>
            <a:r>
              <a:rPr lang="zh-CN" altLang="en-US" sz="2000" dirty="0"/>
              <a:t>融资融券：别人借给的股票</a:t>
            </a:r>
            <a:br>
              <a:rPr lang="en-US" altLang="zh-CN" sz="2000" dirty="0"/>
            </a:br>
            <a:r>
              <a:rPr lang="zh-CN" altLang="en-US" sz="2000" dirty="0"/>
              <a:t>现货：自己现在就有的股票</a:t>
            </a:r>
          </a:p>
          <a:p>
            <a:pPr fontAlgn="base">
              <a:lnSpc>
                <a:spcPct val="150000"/>
              </a:lnSpc>
            </a:pPr>
            <a:endParaRPr lang="zh-CN" altLang="en-US" sz="3400" b="1" noProof="1">
              <a:latin typeface="Calibri" panose="020F0502020204030204" pitchFamily="2" charset="0"/>
              <a:ea typeface="宋体" panose="02010600030101010101" pitchFamily="2" charset="-122"/>
              <a:sym typeface="+mn-ea"/>
            </a:endParaRPr>
          </a:p>
        </p:txBody>
      </p:sp>
    </p:spTree>
  </p:cSld>
  <p:clrMapOvr>
    <a:masterClrMapping/>
  </p:clrMapOvr>
  <p:transition>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5"/>
          <p:cNvSpPr txBox="1"/>
          <p:nvPr/>
        </p:nvSpPr>
        <p:spPr>
          <a:xfrm>
            <a:off x="844550" y="627063"/>
            <a:ext cx="8229600" cy="246696"/>
          </a:xfrm>
          <a:prstGeom prst="rect">
            <a:avLst/>
          </a:prstGeom>
          <a:noFill/>
          <a:ln w="9525">
            <a:noFill/>
          </a:ln>
        </p:spPr>
        <p:txBody>
          <a:bodyPr anchor="t"/>
          <a:lstStyle/>
          <a:p>
            <a:pPr>
              <a:lnSpc>
                <a:spcPct val="85000"/>
              </a:lnSpc>
            </a:pPr>
            <a:r>
              <a:rPr lang="zh-CN" altLang="en-US" sz="2800" b="1" dirty="0"/>
              <a:t>三、交易限制</a:t>
            </a:r>
            <a:endParaRPr lang="zh-CN" altLang="en-US" sz="2800" b="1" dirty="0">
              <a:solidFill>
                <a:srgbClr val="404040"/>
              </a:solidFill>
            </a:endParaRPr>
          </a:p>
        </p:txBody>
      </p:sp>
      <p:sp>
        <p:nvSpPr>
          <p:cNvPr id="129027" name="矩形 7"/>
          <p:cNvSpPr/>
          <p:nvPr/>
        </p:nvSpPr>
        <p:spPr>
          <a:xfrm>
            <a:off x="624850" y="1143643"/>
            <a:ext cx="7735887" cy="5007396"/>
          </a:xfrm>
          <a:prstGeom prst="rect">
            <a:avLst/>
          </a:prstGeom>
          <a:noFill/>
          <a:ln w="9525">
            <a:noFill/>
          </a:ln>
        </p:spPr>
        <p:txBody>
          <a:bodyPr anchor="t">
            <a:spAutoFit/>
          </a:bodyPr>
          <a:lstStyle/>
          <a:p>
            <a:pPr eaLnBrk="0" fontAlgn="base" hangingPunct="0">
              <a:lnSpc>
                <a:spcPct val="110000"/>
              </a:lnSpc>
            </a:pPr>
            <a:r>
              <a:rPr lang="en-US" altLang="zh-CN" sz="2400" b="1" noProof="1">
                <a:solidFill>
                  <a:srgbClr val="C00000"/>
                </a:solidFill>
              </a:rPr>
              <a:t>  1.</a:t>
            </a:r>
            <a:r>
              <a:rPr lang="zh-CN" altLang="en-US" sz="2400" b="1" noProof="1">
                <a:solidFill>
                  <a:srgbClr val="C00000"/>
                </a:solidFill>
              </a:rPr>
              <a:t>公司法的卖出限制</a:t>
            </a:r>
            <a:r>
              <a:rPr lang="en-US" altLang="zh-CN" sz="2400" b="1" noProof="1">
                <a:solidFill>
                  <a:srgbClr val="C00000"/>
                </a:solidFill>
              </a:rPr>
              <a:t> </a:t>
            </a:r>
            <a:r>
              <a:rPr lang="zh-CN" altLang="en-US" sz="2400" b="1" noProof="1">
                <a:solidFill>
                  <a:srgbClr val="C00000"/>
                </a:solidFill>
              </a:rPr>
              <a:t>（限定时间内不得卖出）</a:t>
            </a:r>
            <a:endParaRPr lang="en-US" altLang="zh-CN" sz="2400" b="1" noProof="1">
              <a:solidFill>
                <a:srgbClr val="C00000"/>
              </a:solidFill>
            </a:endParaRPr>
          </a:p>
          <a:p>
            <a:pPr eaLnBrk="0" fontAlgn="base" hangingPunct="0">
              <a:lnSpc>
                <a:spcPct val="150000"/>
              </a:lnSpc>
            </a:pPr>
            <a:r>
              <a:rPr lang="en-US" altLang="zh-CN" sz="2000" noProof="1"/>
              <a:t>        </a:t>
            </a:r>
            <a:r>
              <a:rPr lang="zh-CN" altLang="en-US" sz="2000" noProof="1">
                <a:latin typeface="楷体" panose="02010609060101010101" pitchFamily="49" charset="-122"/>
                <a:ea typeface="楷体" panose="02010609060101010101" pitchFamily="49" charset="-122"/>
              </a:rPr>
              <a:t>公司法</a:t>
            </a:r>
            <a:r>
              <a:rPr sz="2000" noProof="1">
                <a:latin typeface="楷体" panose="02010609060101010101" pitchFamily="49" charset="-122"/>
                <a:ea typeface="楷体" panose="02010609060101010101" pitchFamily="49" charset="-122"/>
              </a:rPr>
              <a:t>第一百四十一条　</a:t>
            </a:r>
            <a:r>
              <a:rPr sz="2000"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rPr>
              <a:t>发起人</a:t>
            </a:r>
            <a:r>
              <a:rPr sz="2000" noProof="1">
                <a:latin typeface="楷体" panose="02010609060101010101" pitchFamily="49" charset="-122"/>
                <a:ea typeface="楷体" panose="02010609060101010101" pitchFamily="49" charset="-122"/>
              </a:rPr>
              <a:t>持有的本公司股份，自公司</a:t>
            </a:r>
            <a:r>
              <a:rPr sz="2000"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rPr>
              <a:t>成立之日起一年内</a:t>
            </a:r>
            <a:r>
              <a:rPr sz="2000" noProof="1">
                <a:latin typeface="楷体" panose="02010609060101010101" pitchFamily="49" charset="-122"/>
                <a:ea typeface="楷体" panose="02010609060101010101" pitchFamily="49" charset="-122"/>
              </a:rPr>
              <a:t>不得转让。公司</a:t>
            </a:r>
            <a:r>
              <a:rPr sz="2000" b="1"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rPr>
              <a:t>公开</a:t>
            </a:r>
            <a:r>
              <a:rPr sz="2000"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rPr>
              <a:t>发行股份前已发行</a:t>
            </a:r>
            <a:r>
              <a:rPr sz="2000" noProof="1">
                <a:latin typeface="楷体" panose="02010609060101010101" pitchFamily="49" charset="-122"/>
                <a:ea typeface="楷体" panose="02010609060101010101" pitchFamily="49" charset="-122"/>
              </a:rPr>
              <a:t>的股份，自公司股票在</a:t>
            </a:r>
            <a:r>
              <a:rPr sz="2000"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rPr>
              <a:t>证券交易所上市交易之日起一年内</a:t>
            </a:r>
            <a:r>
              <a:rPr sz="2000" noProof="1">
                <a:latin typeface="楷体" panose="02010609060101010101" pitchFamily="49" charset="-122"/>
                <a:ea typeface="楷体" panose="02010609060101010101" pitchFamily="49" charset="-122"/>
              </a:rPr>
              <a:t>不得转让。</a:t>
            </a:r>
          </a:p>
          <a:p>
            <a:pPr eaLnBrk="0" fontAlgn="base" hangingPunct="0">
              <a:lnSpc>
                <a:spcPct val="150000"/>
              </a:lnSpc>
            </a:pPr>
            <a:r>
              <a:rPr sz="2000" noProof="1">
                <a:latin typeface="楷体" panose="02010609060101010101" pitchFamily="49" charset="-122"/>
                <a:ea typeface="楷体" panose="02010609060101010101" pitchFamily="49" charset="-122"/>
              </a:rPr>
              <a:t>         公司董事、监事、高级管理人员应当向公司申报所持有的本公司的股份及其变动情况，在任职期间</a:t>
            </a:r>
            <a:r>
              <a:rPr sz="2000"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rPr>
              <a:t>每年转让的股份不得超过其所持有本公司股份总数的百分之二十五</a:t>
            </a:r>
            <a:r>
              <a:rPr sz="2000" noProof="1">
                <a:latin typeface="楷体" panose="02010609060101010101" pitchFamily="49" charset="-122"/>
                <a:ea typeface="楷体" panose="02010609060101010101" pitchFamily="49" charset="-122"/>
              </a:rPr>
              <a:t>；所持本公司股份</a:t>
            </a:r>
            <a:r>
              <a:rPr sz="2000"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rPr>
              <a:t>自公司股票上市交易之日起一年内</a:t>
            </a:r>
            <a:r>
              <a:rPr sz="2000" noProof="1">
                <a:latin typeface="楷体" panose="02010609060101010101" pitchFamily="49" charset="-122"/>
                <a:ea typeface="楷体" panose="02010609060101010101" pitchFamily="49" charset="-122"/>
              </a:rPr>
              <a:t>不得转让。上述人员</a:t>
            </a:r>
            <a:r>
              <a:rPr sz="2000"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rPr>
              <a:t>离职后半年内</a:t>
            </a:r>
            <a:r>
              <a:rPr sz="2000" noProof="1">
                <a:latin typeface="楷体" panose="02010609060101010101" pitchFamily="49" charset="-122"/>
                <a:ea typeface="楷体" panose="02010609060101010101" pitchFamily="49" charset="-122"/>
              </a:rPr>
              <a:t>，不得转让其所持有的本公司股份。公司章程可以对公司董事、监事、高级管理人员转让其所持有的本公司股份作出</a:t>
            </a:r>
            <a:r>
              <a:rPr sz="2000"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rPr>
              <a:t>其他限制性</a:t>
            </a:r>
            <a:r>
              <a:rPr sz="2000" noProof="1">
                <a:latin typeface="楷体" panose="02010609060101010101" pitchFamily="49" charset="-122"/>
                <a:ea typeface="楷体" panose="02010609060101010101" pitchFamily="49" charset="-122"/>
              </a:rPr>
              <a:t>规定。</a:t>
            </a:r>
          </a:p>
          <a:p>
            <a:pPr eaLnBrk="0" fontAlgn="base" hangingPunct="0">
              <a:lnSpc>
                <a:spcPct val="110000"/>
              </a:lnSpc>
            </a:pPr>
            <a:endParaRPr lang="zh-CN" altLang="en-US" sz="2200" noProof="1"/>
          </a:p>
        </p:txBody>
      </p:sp>
    </p:spTree>
  </p:cSld>
  <p:clrMapOvr>
    <a:masterClrMapping/>
  </p:clrMapOvr>
  <p:transition>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标题 1"/>
          <p:cNvSpPr>
            <a:spLocks noGrp="1"/>
          </p:cNvSpPr>
          <p:nvPr>
            <p:ph type="title"/>
          </p:nvPr>
        </p:nvSpPr>
        <p:spPr>
          <a:xfrm>
            <a:off x="822325" y="287338"/>
            <a:ext cx="7543800" cy="793750"/>
          </a:xfrm>
        </p:spPr>
        <p:txBody>
          <a:bodyPr anchor="b"/>
          <a:lstStyle/>
          <a:p>
            <a:r>
              <a:rPr lang="en-US" altLang="zh-CN" sz="2400" b="1" dirty="0">
                <a:solidFill>
                  <a:srgbClr val="C00000"/>
                </a:solidFill>
              </a:rPr>
              <a:t>2.</a:t>
            </a:r>
            <a:r>
              <a:rPr lang="zh-CN" altLang="en-US" sz="2400" b="1" dirty="0">
                <a:solidFill>
                  <a:srgbClr val="C00000"/>
                </a:solidFill>
              </a:rPr>
              <a:t>证券法的卖出限制</a:t>
            </a:r>
          </a:p>
        </p:txBody>
      </p:sp>
      <p:sp>
        <p:nvSpPr>
          <p:cNvPr id="3" name="内容占位符 2"/>
          <p:cNvSpPr>
            <a:spLocks noGrp="1"/>
          </p:cNvSpPr>
          <p:nvPr>
            <p:ph idx="1"/>
          </p:nvPr>
        </p:nvSpPr>
        <p:spPr>
          <a:xfrm>
            <a:off x="509269" y="1080779"/>
            <a:ext cx="7856856" cy="4788535"/>
          </a:xfrm>
          <a:noFill/>
        </p:spPr>
        <p:txBody>
          <a:bodyPr/>
          <a:lstStyle/>
          <a:p>
            <a:pPr fontAlgn="base"/>
            <a:r>
              <a:rPr lang="en-US" altLang="zh-CN" strike="noStrike" noProof="1"/>
              <a:t>     </a:t>
            </a:r>
            <a:r>
              <a:rPr lang="en-US" altLang="zh-CN" sz="2400" noProof="1"/>
              <a:t>   </a:t>
            </a:r>
            <a:r>
              <a:rPr lang="zh-CN" altLang="en-US" noProof="1">
                <a:latin typeface="楷体" panose="02010609060101010101" charset="-122"/>
                <a:ea typeface="楷体" panose="02010609060101010101" charset="-122"/>
              </a:rPr>
              <a:t>第三十五条　证券交易当事人依法买卖的证券，必须是</a:t>
            </a:r>
            <a:r>
              <a:rPr lang="zh-CN" altLang="en-US" b="1" u="sng" noProof="1">
                <a:latin typeface="楷体" panose="02010609060101010101" charset="-122"/>
                <a:ea typeface="楷体" panose="02010609060101010101" charset="-122"/>
              </a:rPr>
              <a:t>依法发行</a:t>
            </a:r>
            <a:r>
              <a:rPr lang="zh-CN" altLang="en-US" b="1" u="sng" strike="noStrike" noProof="1">
                <a:latin typeface="楷体" panose="02010609060101010101" charset="-122"/>
                <a:ea typeface="楷体" panose="02010609060101010101" charset="-122"/>
              </a:rPr>
              <a:t>（公开发行的）</a:t>
            </a:r>
            <a:r>
              <a:rPr lang="zh-CN" altLang="en-US" b="1" u="sng" noProof="1">
                <a:latin typeface="楷体" panose="02010609060101010101" charset="-122"/>
                <a:ea typeface="楷体" panose="02010609060101010101" charset="-122"/>
              </a:rPr>
              <a:t>并交付</a:t>
            </a:r>
            <a:r>
              <a:rPr lang="zh-CN" altLang="en-US" noProof="1">
                <a:latin typeface="楷体" panose="02010609060101010101" charset="-122"/>
                <a:ea typeface="楷体" panose="02010609060101010101" charset="-122"/>
              </a:rPr>
              <a:t>的证券。</a:t>
            </a:r>
          </a:p>
          <a:p>
            <a:pPr fontAlgn="base"/>
            <a:r>
              <a:rPr lang="zh-CN" altLang="en-US" noProof="1">
                <a:latin typeface="楷体" panose="02010609060101010101" charset="-122"/>
                <a:ea typeface="楷体" panose="02010609060101010101" charset="-122"/>
              </a:rPr>
              <a:t>　　</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非依法发行</a:t>
            </a:r>
            <a:r>
              <a:rPr lang="zh-CN" altLang="en-US" noProof="1">
                <a:latin typeface="楷体" panose="02010609060101010101" charset="-122"/>
                <a:ea typeface="楷体" panose="02010609060101010101" charset="-122"/>
              </a:rPr>
              <a:t>的证券，</a:t>
            </a:r>
            <a:r>
              <a:rPr lang="zh-CN" altLang="en-US" b="1" noProof="1">
                <a:latin typeface="楷体" panose="02010609060101010101" charset="-122"/>
                <a:ea typeface="楷体" panose="02010609060101010101" charset="-122"/>
              </a:rPr>
              <a:t>不得买卖</a:t>
            </a:r>
            <a:r>
              <a:rPr lang="zh-CN" altLang="en-US" noProof="1">
                <a:latin typeface="楷体" panose="02010609060101010101" charset="-122"/>
                <a:ea typeface="楷体" panose="02010609060101010101" charset="-122"/>
              </a:rPr>
              <a:t>。</a:t>
            </a:r>
          </a:p>
          <a:p>
            <a:pPr fontAlgn="base"/>
            <a:r>
              <a:rPr lang="zh-CN" altLang="en-US" noProof="1">
                <a:latin typeface="楷体" panose="02010609060101010101" charset="-122"/>
                <a:ea typeface="楷体" panose="02010609060101010101" charset="-122"/>
              </a:rPr>
              <a:t>　　第三十六条　依法发行的证券，《中华人民共和国公司法》和其他法律对其转让期限有限制性规定的，在限定的期限内不得转让。</a:t>
            </a:r>
            <a:r>
              <a:rPr lang="zh-CN" altLang="en-US"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（指引性规定）</a:t>
            </a:r>
            <a:endParaRPr lang="zh-CN" altLang="en-US" noProof="1">
              <a:latin typeface="楷体" panose="02010609060101010101" charset="-122"/>
              <a:ea typeface="楷体" panose="02010609060101010101" charset="-122"/>
            </a:endParaRPr>
          </a:p>
          <a:p>
            <a:pPr fontAlgn="base">
              <a:lnSpc>
                <a:spcPct val="150000"/>
              </a:lnSpc>
            </a:pPr>
            <a:r>
              <a:rPr lang="zh-CN" altLang="en-US" noProof="1">
                <a:latin typeface="楷体" panose="02010609060101010101" charset="-122"/>
                <a:ea typeface="楷体" panose="02010609060101010101" charset="-122"/>
              </a:rPr>
              <a:t>　　上市公司持有</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百分之五以上股份的股东、实际控制人、董事、监事、高级管理人员，以及其他持有发行人首次公开发行前发行的股份或者上市公司向特定对象发行的股份的股东</a:t>
            </a:r>
            <a:r>
              <a:rPr lang="zh-CN" altLang="en-US" noProof="1">
                <a:latin typeface="楷体" panose="02010609060101010101" charset="-122"/>
                <a:ea typeface="楷体" panose="02010609060101010101" charset="-122"/>
              </a:rPr>
              <a:t>，转让其持有的本公司股份的，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不得</a:t>
            </a:r>
            <a:r>
              <a:rPr lang="zh-CN" altLang="en-US" noProof="1">
                <a:latin typeface="楷体" panose="02010609060101010101" charset="-122"/>
                <a:ea typeface="楷体" panose="02010609060101010101" charset="-122"/>
              </a:rPr>
              <a:t>违反法律、行政法规和国务院证券监督管理机构关于</a:t>
            </a:r>
            <a:r>
              <a:rPr lang="zh-CN" altLang="en-US" noProof="1">
                <a:ln w="22225">
                  <a:solidFill>
                    <a:schemeClr val="accent2"/>
                  </a:solidFill>
                  <a:prstDash val="solid"/>
                </a:ln>
                <a:solidFill>
                  <a:srgbClr val="FF0000"/>
                </a:solidFill>
                <a:highlight>
                  <a:srgbClr val="FFFF00"/>
                </a:highlight>
                <a:latin typeface="楷体" panose="02010609060101010101" charset="-122"/>
                <a:ea typeface="楷体" panose="02010609060101010101" charset="-122"/>
              </a:rPr>
              <a:t>持有期限、卖出时间、卖出数量、卖出方式、信息披露</a:t>
            </a:r>
            <a:r>
              <a:rPr lang="zh-CN" altLang="en-US" noProof="1">
                <a:latin typeface="楷体" panose="02010609060101010101" charset="-122"/>
                <a:ea typeface="楷体" panose="02010609060101010101" charset="-122"/>
              </a:rPr>
              <a:t>等规定，并应当遵守证券交易所的业务规则。【新增】</a:t>
            </a:r>
          </a:p>
        </p:txBody>
      </p:sp>
    </p:spTree>
  </p:cSld>
  <p:clrMapOvr>
    <a:masterClrMapping/>
  </p:clrMapOvr>
  <p:transition>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a:spLocks noGrp="1"/>
          </p:cNvSpPr>
          <p:nvPr>
            <p:ph type="title"/>
          </p:nvPr>
        </p:nvSpPr>
        <p:spPr>
          <a:xfrm>
            <a:off x="822325" y="287348"/>
            <a:ext cx="7543800" cy="879475"/>
          </a:xfrm>
        </p:spPr>
        <p:txBody>
          <a:bodyPr anchor="b"/>
          <a:lstStyle/>
          <a:p>
            <a:r>
              <a:rPr lang="en-US" altLang="zh-CN" sz="2400" b="1" dirty="0">
                <a:solidFill>
                  <a:srgbClr val="C00000"/>
                </a:solidFill>
              </a:rPr>
              <a:t>3.</a:t>
            </a:r>
            <a:r>
              <a:rPr lang="zh-CN" altLang="en-US" sz="2400" b="1" dirty="0">
                <a:solidFill>
                  <a:srgbClr val="C00000"/>
                </a:solidFill>
              </a:rPr>
              <a:t>证券法的持有、买卖限制</a:t>
            </a:r>
          </a:p>
        </p:txBody>
      </p:sp>
      <p:sp>
        <p:nvSpPr>
          <p:cNvPr id="3" name="内容占位符 2"/>
          <p:cNvSpPr>
            <a:spLocks noGrp="1"/>
          </p:cNvSpPr>
          <p:nvPr>
            <p:ph idx="1"/>
          </p:nvPr>
        </p:nvSpPr>
        <p:spPr>
          <a:xfrm>
            <a:off x="351790" y="1167138"/>
            <a:ext cx="8285480" cy="5101582"/>
          </a:xfrm>
        </p:spPr>
        <p:txBody>
          <a:bodyPr/>
          <a:lstStyle/>
          <a:p>
            <a:pPr fontAlgn="base">
              <a:lnSpc>
                <a:spcPct val="150000"/>
              </a:lnSpc>
            </a:pPr>
            <a:r>
              <a:rPr lang="en-US" altLang="zh-CN" sz="2400" noProof="1">
                <a:latin typeface="楷体" panose="02010609060101010101" charset="-122"/>
                <a:ea typeface="楷体" panose="02010609060101010101" charset="-122"/>
              </a:rPr>
              <a:t>    </a:t>
            </a:r>
            <a:r>
              <a:rPr lang="zh-CN" altLang="en-US" noProof="1">
                <a:latin typeface="楷体" panose="02010609060101010101" charset="-122"/>
                <a:ea typeface="楷体" panose="02010609060101010101" charset="-122"/>
              </a:rPr>
              <a:t>第四十条　</a:t>
            </a:r>
            <a:r>
              <a:rPr lang="zh-CN" altLang="en-US" b="1"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证券交易</a:t>
            </a:r>
            <a:r>
              <a:rPr lang="zh-CN" altLang="en-US" b="1" u="sng" noProof="1">
                <a:latin typeface="楷体" panose="02010609060101010101" charset="-122"/>
                <a:ea typeface="楷体" panose="02010609060101010101" charset="-122"/>
              </a:rPr>
              <a:t>场</a:t>
            </a:r>
            <a:r>
              <a:rPr lang="zh-CN" altLang="en-US" b="1"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所</a:t>
            </a:r>
            <a:r>
              <a:rPr lang="zh-CN" altLang="en-US"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、证券公司和证券登记结算机构的从业人员，证券监督管理机构的工作人员以及法律、行政法规规定禁止参与股票交易的其他人员</a:t>
            </a:r>
            <a:r>
              <a:rPr lang="zh-CN" altLang="en-US" noProof="1">
                <a:latin typeface="楷体" panose="02010609060101010101" charset="-122"/>
                <a:ea typeface="楷体" panose="02010609060101010101" charset="-122"/>
              </a:rPr>
              <a:t>，在</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任期或者法定限期</a:t>
            </a:r>
            <a:r>
              <a:rPr lang="zh-CN" altLang="en-US" noProof="1">
                <a:latin typeface="楷体" panose="02010609060101010101" charset="-122"/>
                <a:ea typeface="楷体" panose="02010609060101010101" charset="-122"/>
              </a:rPr>
              <a:t>内，不得直接或者以化名、借他人名义</a:t>
            </a:r>
            <a:r>
              <a:rPr lang="zh-CN" altLang="en-US" noProof="1">
                <a:ln w="22225">
                  <a:solidFill>
                    <a:schemeClr val="accent2"/>
                  </a:solidFill>
                  <a:prstDash val="solid"/>
                </a:ln>
                <a:solidFill>
                  <a:schemeClr val="accent2">
                    <a:lumMod val="40000"/>
                    <a:lumOff val="60000"/>
                  </a:schemeClr>
                </a:solidFill>
                <a:highlight>
                  <a:srgbClr val="FFFF00"/>
                </a:highlight>
                <a:latin typeface="楷体" panose="02010609060101010101" charset="-122"/>
                <a:ea typeface="楷体" panose="02010609060101010101" charset="-122"/>
              </a:rPr>
              <a:t>持有、买卖</a:t>
            </a:r>
            <a:r>
              <a:rPr lang="zh-CN" altLang="en-US" b="1" u="sng" noProof="1">
                <a:latin typeface="楷体" panose="02010609060101010101" charset="-122"/>
                <a:ea typeface="楷体" panose="02010609060101010101" charset="-122"/>
              </a:rPr>
              <a:t>股票或者其他具有股权性质的证券</a:t>
            </a:r>
            <a:r>
              <a:rPr lang="zh-CN" altLang="en-US" noProof="1">
                <a:latin typeface="楷体" panose="02010609060101010101" charset="-122"/>
                <a:ea typeface="楷体" panose="02010609060101010101" charset="-122"/>
              </a:rPr>
              <a:t>，也</a:t>
            </a:r>
            <a:r>
              <a:rPr lang="zh-CN" altLang="en-US" noProof="1">
                <a:highlight>
                  <a:srgbClr val="FFFF00"/>
                </a:highlight>
                <a:latin typeface="楷体" panose="02010609060101010101" charset="-122"/>
                <a:ea typeface="楷体" panose="02010609060101010101" charset="-122"/>
              </a:rPr>
              <a:t>不得收受</a:t>
            </a:r>
            <a:r>
              <a:rPr lang="zh-CN" altLang="en-US" noProof="1">
                <a:latin typeface="楷体" panose="02010609060101010101" charset="-122"/>
                <a:ea typeface="楷体" panose="02010609060101010101" charset="-122"/>
              </a:rPr>
              <a:t>他人赠送的</a:t>
            </a:r>
            <a:r>
              <a:rPr lang="zh-CN" altLang="en-US" b="1" u="sng" noProof="1">
                <a:latin typeface="楷体" panose="02010609060101010101" charset="-122"/>
                <a:ea typeface="楷体" panose="02010609060101010101" charset="-122"/>
              </a:rPr>
              <a:t>股票或者其他具有股权性质的证券</a:t>
            </a:r>
            <a:r>
              <a:rPr lang="zh-CN" altLang="en-US" noProof="1">
                <a:latin typeface="楷体" panose="02010609060101010101" charset="-122"/>
                <a:ea typeface="楷体" panose="02010609060101010101" charset="-122"/>
              </a:rPr>
              <a:t>。（原</a:t>
            </a:r>
            <a:r>
              <a:rPr lang="en-US" altLang="zh-CN" noProof="1">
                <a:latin typeface="楷体" panose="02010609060101010101" charset="-122"/>
                <a:ea typeface="楷体" panose="02010609060101010101" charset="-122"/>
              </a:rPr>
              <a:t>“</a:t>
            </a:r>
            <a:r>
              <a:rPr lang="zh-CN" altLang="en-US" noProof="1">
                <a:latin typeface="楷体" panose="02010609060101010101" charset="-122"/>
                <a:ea typeface="楷体" panose="02010609060101010101" charset="-122"/>
              </a:rPr>
              <a:t>股票</a:t>
            </a:r>
            <a:r>
              <a:rPr lang="en-US" altLang="zh-CN" noProof="1">
                <a:latin typeface="楷体" panose="02010609060101010101" charset="-122"/>
                <a:ea typeface="楷体" panose="02010609060101010101" charset="-122"/>
              </a:rPr>
              <a:t>”</a:t>
            </a:r>
            <a:r>
              <a:rPr lang="zh-CN" altLang="en-US" noProof="1">
                <a:latin typeface="楷体" panose="02010609060101010101" charset="-122"/>
                <a:ea typeface="楷体" panose="02010609060101010101" charset="-122"/>
              </a:rPr>
              <a:t>）</a:t>
            </a:r>
          </a:p>
          <a:p>
            <a:pPr fontAlgn="base">
              <a:lnSpc>
                <a:spcPct val="150000"/>
              </a:lnSpc>
            </a:pPr>
            <a:r>
              <a:rPr lang="zh-CN" altLang="en-US" noProof="1">
                <a:latin typeface="楷体" panose="02010609060101010101" charset="-122"/>
                <a:ea typeface="楷体" panose="02010609060101010101" charset="-122"/>
              </a:rPr>
              <a:t>　　任何人在</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成为前款所列人员</a:t>
            </a:r>
            <a:r>
              <a:rPr lang="zh-CN" altLang="en-US" noProof="1">
                <a:latin typeface="楷体" panose="02010609060101010101" charset="-122"/>
                <a:ea typeface="楷体" panose="02010609060101010101" charset="-122"/>
              </a:rPr>
              <a:t>时，其原已持有的</a:t>
            </a:r>
            <a:r>
              <a:rPr lang="zh-CN" altLang="en-US" b="1" u="sng" noProof="1">
                <a:latin typeface="楷体" panose="02010609060101010101" charset="-122"/>
                <a:ea typeface="楷体" panose="02010609060101010101" charset="-122"/>
              </a:rPr>
              <a:t>股票或者其他具有股权性质的证券</a:t>
            </a:r>
            <a:r>
              <a:rPr lang="zh-CN" altLang="en-US" noProof="1">
                <a:latin typeface="楷体" panose="02010609060101010101" charset="-122"/>
                <a:ea typeface="楷体" panose="02010609060101010101" charset="-122"/>
              </a:rPr>
              <a:t>，</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必须</a:t>
            </a:r>
            <a:r>
              <a:rPr lang="zh-CN" altLang="en-US" noProof="1">
                <a:ln w="22225">
                  <a:solidFill>
                    <a:schemeClr val="accent2"/>
                  </a:solidFill>
                  <a:prstDash val="solid"/>
                </a:ln>
                <a:solidFill>
                  <a:schemeClr val="accent2">
                    <a:lumMod val="40000"/>
                    <a:lumOff val="60000"/>
                  </a:schemeClr>
                </a:solidFill>
                <a:highlight>
                  <a:srgbClr val="FFFF00"/>
                </a:highlight>
                <a:latin typeface="楷体" panose="02010609060101010101" charset="-122"/>
                <a:ea typeface="楷体" panose="02010609060101010101" charset="-122"/>
              </a:rPr>
              <a:t>依法转让</a:t>
            </a:r>
            <a:r>
              <a:rPr lang="zh-CN" altLang="en-US" noProof="1">
                <a:latin typeface="楷体" panose="02010609060101010101" charset="-122"/>
                <a:ea typeface="楷体" panose="02010609060101010101" charset="-122"/>
              </a:rPr>
              <a:t>。</a:t>
            </a:r>
          </a:p>
          <a:p>
            <a:pPr fontAlgn="base">
              <a:lnSpc>
                <a:spcPct val="150000"/>
              </a:lnSpc>
            </a:pPr>
            <a:r>
              <a:rPr lang="zh-CN" altLang="en-US" noProof="1">
                <a:latin typeface="楷体" panose="02010609060101010101" charset="-122"/>
                <a:ea typeface="楷体" panose="02010609060101010101" charset="-122"/>
              </a:rPr>
              <a:t>　　实施</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股权激励计划或者员工持股计划</a:t>
            </a:r>
            <a:r>
              <a:rPr lang="zh-CN" altLang="en-US" noProof="1">
                <a:latin typeface="楷体" panose="02010609060101010101" charset="-122"/>
                <a:ea typeface="楷体" panose="02010609060101010101" charset="-122"/>
              </a:rPr>
              <a:t>的证券公司的从业人员，</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可以</a:t>
            </a:r>
            <a:r>
              <a:rPr lang="zh-CN" altLang="en-US" noProof="1">
                <a:latin typeface="楷体" panose="02010609060101010101" charset="-122"/>
                <a:ea typeface="楷体" panose="02010609060101010101" charset="-122"/>
              </a:rPr>
              <a:t>按照国务院证券监督管理机构的规定持有、卖出本公司股票或者其他具有股权性质的证券。</a:t>
            </a:r>
            <a:r>
              <a:rPr lang="zh-CN" altLang="en-US" b="1" u="sng" noProof="1">
                <a:latin typeface="楷体" panose="02010609060101010101" charset="-122"/>
                <a:ea typeface="楷体" panose="02010609060101010101" charset="-122"/>
              </a:rPr>
              <a:t>（本款新增）</a:t>
            </a:r>
          </a:p>
          <a:p>
            <a:pPr fontAlgn="base"/>
            <a:r>
              <a:rPr lang="zh-CN" altLang="en-US" b="1" u="sng" strike="noStrike" noProof="1"/>
              <a:t>　　</a:t>
            </a:r>
          </a:p>
        </p:txBody>
      </p:sp>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649" name="直接连接符 3"/>
          <p:cNvCxnSpPr/>
          <p:nvPr/>
        </p:nvCxnSpPr>
        <p:spPr>
          <a:xfrm>
            <a:off x="968377" y="1290638"/>
            <a:ext cx="7297738" cy="0"/>
          </a:xfrm>
          <a:prstGeom prst="line">
            <a:avLst/>
          </a:prstGeom>
          <a:ln w="12700" cap="flat" cmpd="sng">
            <a:solidFill>
              <a:schemeClr val="tx1"/>
            </a:solidFill>
            <a:prstDash val="solid"/>
            <a:round/>
            <a:headEnd type="none" w="med" len="med"/>
            <a:tailEnd type="none" w="med" len="med"/>
          </a:ln>
        </p:spPr>
      </p:cxnSp>
      <p:sp>
        <p:nvSpPr>
          <p:cNvPr id="27650" name="标题 5"/>
          <p:cNvSpPr txBox="1"/>
          <p:nvPr/>
        </p:nvSpPr>
        <p:spPr>
          <a:xfrm>
            <a:off x="623094" y="719138"/>
            <a:ext cx="8229600" cy="1143000"/>
          </a:xfrm>
          <a:prstGeom prst="rect">
            <a:avLst/>
          </a:prstGeom>
          <a:noFill/>
          <a:ln w="9525">
            <a:noFill/>
          </a:ln>
        </p:spPr>
        <p:txBody>
          <a:bodyPr anchor="t"/>
          <a:lstStyle/>
          <a:p>
            <a:pPr algn="ctr">
              <a:lnSpc>
                <a:spcPct val="85000"/>
              </a:lnSpc>
            </a:pPr>
            <a:r>
              <a:rPr lang="zh-CN" altLang="en-US" sz="3600" b="1" dirty="0">
                <a:solidFill>
                  <a:srgbClr val="404040"/>
                </a:solidFill>
                <a:latin typeface="Calibri Light" panose="020F0302020204030204" pitchFamily="2" charset="0"/>
              </a:rPr>
              <a:t>典型的投资案例</a:t>
            </a:r>
            <a:endParaRPr lang="zh-CN" altLang="en-US" sz="3600" dirty="0">
              <a:solidFill>
                <a:srgbClr val="404040"/>
              </a:solidFill>
              <a:latin typeface="Calibri Light" panose="020F0302020204030204" pitchFamily="2" charset="0"/>
            </a:endParaRPr>
          </a:p>
        </p:txBody>
      </p:sp>
      <p:sp>
        <p:nvSpPr>
          <p:cNvPr id="27651" name="矩形 7"/>
          <p:cNvSpPr/>
          <p:nvPr/>
        </p:nvSpPr>
        <p:spPr>
          <a:xfrm>
            <a:off x="250864" y="1276583"/>
            <a:ext cx="8732779" cy="5456750"/>
          </a:xfrm>
          <a:prstGeom prst="rect">
            <a:avLst/>
          </a:prstGeom>
          <a:noFill/>
          <a:ln w="9525">
            <a:noFill/>
          </a:ln>
        </p:spPr>
        <p:txBody>
          <a:bodyPr wrap="square" anchor="t">
            <a:spAutoFit/>
          </a:bodyPr>
          <a:lstStyle/>
          <a:p>
            <a:pPr>
              <a:lnSpc>
                <a:spcPct val="150000"/>
              </a:lnSpc>
            </a:pPr>
            <a:r>
              <a:rPr lang="zh-CN" altLang="en-US" sz="2200" dirty="0"/>
              <a:t>【case1】荷兰郁金香球茎狂潮（</a:t>
            </a:r>
            <a:r>
              <a:rPr lang="zh-CN" altLang="en-US" sz="2200" dirty="0">
                <a:sym typeface="宋体" panose="02010600030101010101" pitchFamily="2" charset="-122"/>
              </a:rPr>
              <a:t>1634</a:t>
            </a:r>
            <a:r>
              <a:rPr lang="en-US" altLang="zh-CN" sz="2200" dirty="0">
                <a:sym typeface="宋体" panose="02010600030101010101" pitchFamily="2" charset="-122"/>
              </a:rPr>
              <a:t>-</a:t>
            </a:r>
            <a:r>
              <a:rPr lang="zh-CN" altLang="en-US" sz="2200" dirty="0">
                <a:sym typeface="宋体" panose="02010600030101010101" pitchFamily="2" charset="-122"/>
              </a:rPr>
              <a:t>1637</a:t>
            </a:r>
            <a:r>
              <a:rPr lang="zh-CN" altLang="en-US" sz="2200" dirty="0"/>
              <a:t>）</a:t>
            </a:r>
          </a:p>
          <a:p>
            <a:pPr>
              <a:lnSpc>
                <a:spcPct val="150000"/>
              </a:lnSpc>
            </a:pPr>
            <a:r>
              <a:rPr lang="zh-CN" altLang="en-US" sz="2200" dirty="0"/>
              <a:t>           </a:t>
            </a:r>
            <a:r>
              <a:rPr lang="zh-CN" altLang="en-US" sz="2200" dirty="0">
                <a:solidFill>
                  <a:srgbClr val="FF0000"/>
                </a:solidFill>
              </a:rPr>
              <a:t>郁金香泡沫 </a:t>
            </a:r>
            <a:r>
              <a:rPr lang="zh-CN" altLang="en-US" sz="2200" dirty="0"/>
              <a:t> 荷兰人以土地、首饰、家具换之</a:t>
            </a:r>
          </a:p>
          <a:p>
            <a:pPr>
              <a:lnSpc>
                <a:spcPct val="150000"/>
              </a:lnSpc>
              <a:spcAft>
                <a:spcPts val="600"/>
              </a:spcAft>
            </a:pPr>
            <a:r>
              <a:rPr lang="zh-CN" altLang="en-US" sz="2200" dirty="0"/>
              <a:t>【case2】</a:t>
            </a:r>
            <a:r>
              <a:rPr lang="zh-CN" altLang="en-US" sz="2200" dirty="0">
                <a:solidFill>
                  <a:srgbClr val="FF0000"/>
                </a:solidFill>
              </a:rPr>
              <a:t>南海泡沫</a:t>
            </a:r>
            <a:r>
              <a:rPr lang="zh-CN" altLang="en-US" sz="2200" dirty="0"/>
              <a:t>（</a:t>
            </a:r>
            <a:r>
              <a:rPr lang="en-US" altLang="zh-CN" sz="2200" dirty="0"/>
              <a:t>1720</a:t>
            </a:r>
            <a:r>
              <a:rPr lang="zh-CN" altLang="en-US" sz="2200" dirty="0"/>
              <a:t>） </a:t>
            </a:r>
            <a:r>
              <a:rPr lang="zh-CN" altLang="en-US" sz="2200" dirty="0">
                <a:latin typeface="Arial" panose="020B0604020202020204" pitchFamily="34" charset="0"/>
              </a:rPr>
              <a:t>→泡沫法案</a:t>
            </a:r>
            <a:r>
              <a:rPr lang="zh-CN" altLang="en-US" sz="2200" dirty="0"/>
              <a:t> </a:t>
            </a:r>
          </a:p>
          <a:p>
            <a:pPr>
              <a:lnSpc>
                <a:spcPct val="150000"/>
              </a:lnSpc>
              <a:spcAft>
                <a:spcPts val="600"/>
              </a:spcAft>
            </a:pPr>
            <a:r>
              <a:rPr lang="zh-CN" altLang="en-US" sz="2200" dirty="0">
                <a:sym typeface="宋体" panose="02010600030101010101" pitchFamily="2" charset="-122"/>
              </a:rPr>
              <a:t>          牛顿的</a:t>
            </a:r>
            <a:r>
              <a:rPr lang="en-US" altLang="zh-CN" sz="2200" dirty="0">
                <a:sym typeface="宋体" panose="02010600030101010101" pitchFamily="2" charset="-122"/>
              </a:rPr>
              <a:t>7000v</a:t>
            </a:r>
            <a:r>
              <a:rPr lang="zh-CN" altLang="en-US" sz="2200" dirty="0">
                <a:sym typeface="宋体" panose="02010600030101010101" pitchFamily="2" charset="-122"/>
              </a:rPr>
              <a:t>两万英镑  与  国王</a:t>
            </a:r>
          </a:p>
          <a:p>
            <a:pPr>
              <a:lnSpc>
                <a:spcPct val="150000"/>
              </a:lnSpc>
              <a:spcAft>
                <a:spcPts val="600"/>
              </a:spcAft>
            </a:pPr>
            <a:r>
              <a:rPr lang="zh-CN" altLang="en-US" sz="2200" dirty="0">
                <a:sym typeface="宋体" panose="02010600030101010101" pitchFamily="2" charset="-122"/>
              </a:rPr>
              <a:t>牛顿：</a:t>
            </a:r>
            <a:r>
              <a:rPr lang="zh-CN" altLang="en-US" sz="2200" dirty="0"/>
              <a:t>我可以计算出天体的运动和距离,却无法计算出人类内心的疯狂。</a:t>
            </a:r>
            <a:br>
              <a:rPr lang="zh-CN" altLang="en-US" sz="2400" dirty="0"/>
            </a:br>
            <a:r>
              <a:rPr lang="zh-CN" altLang="en-US" sz="2400" dirty="0"/>
              <a:t>【case3】佛罗里达不动产狂热 </a:t>
            </a:r>
            <a:br>
              <a:rPr lang="zh-CN" altLang="en-US" sz="2400" dirty="0"/>
            </a:br>
            <a:r>
              <a:rPr lang="zh-CN" altLang="en-US" sz="2400" dirty="0">
                <a:sym typeface="宋体" panose="02010600030101010101" pitchFamily="2" charset="-122"/>
              </a:rPr>
              <a:t>          </a:t>
            </a:r>
            <a:r>
              <a:rPr lang="zh-CN" altLang="en-US" sz="2400" dirty="0"/>
              <a:t>棕榈海滩1923年一块80万—→1924年150万—→1925年400万。迈阿密有7.5万个经纪人   </a:t>
            </a:r>
            <a:br>
              <a:rPr lang="zh-CN" altLang="en-US" sz="2400" dirty="0"/>
            </a:br>
            <a:r>
              <a:rPr lang="zh-CN" altLang="en-US" sz="2400" dirty="0"/>
              <a:t>        </a:t>
            </a:r>
            <a:r>
              <a:rPr lang="en-US" altLang="zh-CN" sz="2400" dirty="0"/>
              <a:t>c.f.  </a:t>
            </a:r>
            <a:r>
              <a:rPr lang="zh-CN" altLang="en-US" sz="2400" dirty="0">
                <a:solidFill>
                  <a:srgbClr val="FF0000"/>
                </a:solidFill>
              </a:rPr>
              <a:t>天津：</a:t>
            </a:r>
            <a:r>
              <a:rPr lang="en-US" altLang="zh-CN" sz="2400" dirty="0">
                <a:solidFill>
                  <a:srgbClr val="FF0000"/>
                </a:solidFill>
              </a:rPr>
              <a:t>2000-2017</a:t>
            </a:r>
            <a:r>
              <a:rPr lang="zh-CN" altLang="en-US" sz="2400" dirty="0">
                <a:solidFill>
                  <a:srgbClr val="FF0000"/>
                </a:solidFill>
              </a:rPr>
              <a:t>，一年翻番</a:t>
            </a:r>
            <a:br>
              <a:rPr lang="zh-CN" altLang="en-US" sz="2400" dirty="0"/>
            </a:br>
            <a:endParaRPr lang="zh-CN" altLang="en-US" sz="2200" dirty="0"/>
          </a:p>
        </p:txBody>
      </p:sp>
    </p:spTree>
  </p:cSld>
  <p:clrMapOvr>
    <a:masterClrMapping/>
  </p:clrMapOvr>
  <p:transition>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8283" y="833129"/>
            <a:ext cx="8647433" cy="4551672"/>
          </a:xfrm>
        </p:spPr>
        <p:txBody>
          <a:bodyPr/>
          <a:lstStyle/>
          <a:p>
            <a:pPr fontAlgn="base">
              <a:lnSpc>
                <a:spcPct val="150000"/>
              </a:lnSpc>
            </a:pPr>
            <a:r>
              <a:rPr lang="en-US" altLang="zh-CN" strike="noStrike" noProof="1">
                <a:sym typeface="+mn-ea"/>
              </a:rPr>
              <a:t>       </a:t>
            </a:r>
            <a:r>
              <a:rPr lang="en-US" altLang="zh-CN" noProof="1">
                <a:latin typeface="楷体" panose="02010609060101010101" charset="-122"/>
                <a:ea typeface="楷体" panose="02010609060101010101" charset="-122"/>
                <a:cs typeface="楷体" panose="02010609060101010101" charset="-122"/>
                <a:sym typeface="+mn-ea"/>
              </a:rPr>
              <a:t> </a:t>
            </a:r>
            <a:r>
              <a:rPr lang="zh-CN" altLang="en-US" noProof="1">
                <a:latin typeface="楷体" panose="02010609060101010101" charset="-122"/>
                <a:ea typeface="楷体" panose="02010609060101010101" charset="-122"/>
                <a:cs typeface="楷体" panose="02010609060101010101" charset="-122"/>
                <a:sym typeface="+mn-ea"/>
              </a:rPr>
              <a:t>第四十二条　为证券发行</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出具审计报告</a:t>
            </a:r>
            <a:r>
              <a:rPr lang="zh-CN" altLang="en-US" u="sng"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（资产评估报告</a:t>
            </a:r>
            <a:r>
              <a:rPr lang="en-US" altLang="zh-CN" u="sng"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a:t>
            </a:r>
            <a:r>
              <a:rPr lang="zh-CN" altLang="en-US" u="sng" noProof="1">
                <a:solidFill>
                  <a:srgbClr val="FF0000"/>
                </a:solidFill>
                <a:latin typeface="楷体" panose="02010609060101010101" charset="-122"/>
                <a:ea typeface="楷体" panose="02010609060101010101" charset="-122"/>
                <a:cs typeface="楷体" panose="02010609060101010101" charset="-122"/>
                <a:sym typeface="+mn-ea"/>
              </a:rPr>
              <a:t>删除</a:t>
            </a:r>
            <a:r>
              <a:rPr lang="zh-CN" altLang="en-US" u="sng"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或者法律意见书等文件的证券服务机构和人员</a:t>
            </a:r>
            <a:r>
              <a:rPr lang="zh-CN" altLang="en-US" noProof="1">
                <a:latin typeface="楷体" panose="02010609060101010101" charset="-122"/>
                <a:ea typeface="楷体" panose="02010609060101010101" charset="-122"/>
                <a:cs typeface="楷体" panose="02010609060101010101" charset="-122"/>
                <a:sym typeface="+mn-ea"/>
              </a:rPr>
              <a:t>，在</a:t>
            </a:r>
            <a:r>
              <a:rPr lang="zh-CN" altLang="en-US" noProof="1">
                <a:highlight>
                  <a:srgbClr val="FFFF00"/>
                </a:highlight>
                <a:latin typeface="楷体" panose="02010609060101010101" charset="-122"/>
                <a:ea typeface="楷体" panose="02010609060101010101" charset="-122"/>
                <a:cs typeface="楷体" panose="02010609060101010101" charset="-122"/>
                <a:sym typeface="+mn-ea"/>
              </a:rPr>
              <a:t>该证券（买卖其他证券无所谓）</a:t>
            </a:r>
            <a:r>
              <a:rPr lang="zh-CN" altLang="en-US" b="1" u="sng" noProof="1">
                <a:latin typeface="楷体" panose="02010609060101010101" charset="-122"/>
                <a:ea typeface="楷体" panose="02010609060101010101" charset="-122"/>
                <a:cs typeface="楷体" panose="02010609060101010101" charset="-122"/>
                <a:sym typeface="+mn-ea"/>
              </a:rPr>
              <a:t>承销期内和期满后六个月</a:t>
            </a:r>
            <a:r>
              <a:rPr lang="zh-CN" altLang="en-US" noProof="1">
                <a:latin typeface="楷体" panose="02010609060101010101" charset="-122"/>
                <a:ea typeface="楷体" panose="02010609060101010101" charset="-122"/>
                <a:cs typeface="楷体" panose="02010609060101010101" charset="-122"/>
                <a:sym typeface="+mn-ea"/>
              </a:rPr>
              <a:t>内，</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不得</a:t>
            </a:r>
            <a:r>
              <a:rPr lang="zh-CN" altLang="en-US" noProof="1">
                <a:latin typeface="楷体" panose="02010609060101010101" charset="-122"/>
                <a:ea typeface="楷体" panose="02010609060101010101" charset="-122"/>
                <a:cs typeface="楷体" panose="02010609060101010101" charset="-122"/>
                <a:sym typeface="+mn-ea"/>
              </a:rPr>
              <a:t>买卖该</a:t>
            </a:r>
            <a:r>
              <a:rPr lang="zh-CN" altLang="en-US" u="sng" noProof="1">
                <a:solidFill>
                  <a:srgbClr val="FF0000"/>
                </a:solidFill>
                <a:latin typeface="楷体" panose="02010609060101010101" charset="-122"/>
                <a:ea typeface="楷体" panose="02010609060101010101" charset="-122"/>
                <a:cs typeface="楷体" panose="02010609060101010101" charset="-122"/>
                <a:sym typeface="+mn-ea"/>
              </a:rPr>
              <a:t>证券</a:t>
            </a:r>
            <a:r>
              <a:rPr lang="zh-CN" altLang="en-US" noProof="1">
                <a:latin typeface="楷体" panose="02010609060101010101" charset="-122"/>
                <a:ea typeface="楷体" panose="02010609060101010101" charset="-122"/>
                <a:cs typeface="楷体" panose="02010609060101010101" charset="-122"/>
                <a:sym typeface="+mn-ea"/>
              </a:rPr>
              <a:t>。（</a:t>
            </a:r>
            <a:r>
              <a:rPr lang="en-US" altLang="zh-CN" noProof="1">
                <a:latin typeface="楷体" panose="02010609060101010101" charset="-122"/>
                <a:ea typeface="楷体" panose="02010609060101010101" charset="-122"/>
                <a:cs typeface="楷体" panose="02010609060101010101" charset="-122"/>
                <a:sym typeface="+mn-ea"/>
              </a:rPr>
              <a:t>from</a:t>
            </a:r>
            <a:r>
              <a:rPr lang="zh-CN" altLang="en-US" noProof="1">
                <a:latin typeface="楷体" panose="02010609060101010101" charset="-122"/>
                <a:ea typeface="楷体" panose="02010609060101010101" charset="-122"/>
                <a:cs typeface="楷体" panose="02010609060101010101" charset="-122"/>
                <a:sym typeface="+mn-ea"/>
              </a:rPr>
              <a:t>股票）</a:t>
            </a:r>
            <a:endParaRPr lang="zh-CN" altLang="en-US" noProof="1">
              <a:latin typeface="楷体" panose="02010609060101010101" charset="-122"/>
              <a:ea typeface="楷体" panose="02010609060101010101" charset="-122"/>
              <a:cs typeface="楷体" panose="02010609060101010101" charset="-122"/>
            </a:endParaRPr>
          </a:p>
          <a:p>
            <a:pPr fontAlgn="base">
              <a:lnSpc>
                <a:spcPct val="150000"/>
              </a:lnSpc>
            </a:pPr>
            <a:r>
              <a:rPr lang="zh-CN" altLang="en-US" noProof="1">
                <a:latin typeface="楷体" panose="02010609060101010101" charset="-122"/>
                <a:ea typeface="楷体" panose="02010609060101010101" charset="-122"/>
                <a:cs typeface="楷体" panose="02010609060101010101" charset="-122"/>
                <a:sym typeface="+mn-ea"/>
              </a:rPr>
              <a:t>　　除前款规定外，</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为（上市公司</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to</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a:t>
            </a:r>
            <a:r>
              <a:rPr lang="zh-CN" altLang="en-US" u="sng"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发行人及其控股股东、实际控制人，或者收购人、重大资产交易方</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出具审计报告或者法律意见书等文件的证券服务机构和人员</a:t>
            </a:r>
            <a:r>
              <a:rPr lang="zh-CN" altLang="en-US" noProof="1">
                <a:latin typeface="楷体" panose="02010609060101010101" charset="-122"/>
                <a:ea typeface="楷体" panose="02010609060101010101" charset="-122"/>
                <a:cs typeface="楷体" panose="02010609060101010101" charset="-122"/>
                <a:sym typeface="+mn-ea"/>
              </a:rPr>
              <a:t>，自</a:t>
            </a:r>
            <a:r>
              <a:rPr lang="zh-CN" altLang="en-US" b="1" u="sng" noProof="1">
                <a:highlight>
                  <a:srgbClr val="FFFF00"/>
                </a:highlight>
                <a:latin typeface="楷体" panose="02010609060101010101" charset="-122"/>
                <a:ea typeface="楷体" panose="02010609060101010101" charset="-122"/>
                <a:cs typeface="楷体" panose="02010609060101010101" charset="-122"/>
                <a:sym typeface="+mn-ea"/>
              </a:rPr>
              <a:t>接受委托之日起至上述文件公开后五日内</a:t>
            </a:r>
            <a:r>
              <a:rPr lang="zh-CN" altLang="en-US" noProof="1">
                <a:latin typeface="楷体" panose="02010609060101010101" charset="-122"/>
                <a:ea typeface="楷体" panose="02010609060101010101" charset="-122"/>
                <a:cs typeface="楷体" panose="02010609060101010101" charset="-122"/>
                <a:sym typeface="+mn-ea"/>
              </a:rPr>
              <a:t>，</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不得</a:t>
            </a:r>
            <a:r>
              <a:rPr lang="zh-CN" altLang="en-US" noProof="1">
                <a:latin typeface="楷体" panose="02010609060101010101" charset="-122"/>
                <a:ea typeface="楷体" panose="02010609060101010101" charset="-122"/>
                <a:cs typeface="楷体" panose="02010609060101010101" charset="-122"/>
                <a:sym typeface="+mn-ea"/>
              </a:rPr>
              <a:t>买卖该</a:t>
            </a:r>
            <a:r>
              <a:rPr lang="zh-CN" altLang="en-US" u="sng" noProof="1">
                <a:solidFill>
                  <a:srgbClr val="FF0000"/>
                </a:solidFill>
                <a:latin typeface="楷体" panose="02010609060101010101" charset="-122"/>
                <a:ea typeface="楷体" panose="02010609060101010101" charset="-122"/>
                <a:cs typeface="楷体" panose="02010609060101010101" charset="-122"/>
                <a:sym typeface="+mn-ea"/>
              </a:rPr>
              <a:t>证券</a:t>
            </a:r>
            <a:r>
              <a:rPr lang="zh-CN" altLang="en-US" noProof="1">
                <a:latin typeface="楷体" panose="02010609060101010101" charset="-122"/>
                <a:ea typeface="楷体" panose="02010609060101010101" charset="-122"/>
                <a:cs typeface="楷体" panose="02010609060101010101" charset="-122"/>
                <a:sym typeface="+mn-ea"/>
              </a:rPr>
              <a:t>。</a:t>
            </a:r>
            <a:r>
              <a:rPr lang="zh-CN" altLang="en-US" noProof="1">
                <a:latin typeface="楷体" panose="02010609060101010101" pitchFamily="49" charset="-122"/>
                <a:ea typeface="楷体" panose="02010609060101010101" pitchFamily="49" charset="-122"/>
                <a:cs typeface="楷体" panose="02010609060101010101" charset="-122"/>
                <a:sym typeface="+mn-ea"/>
              </a:rPr>
              <a:t>实际开展上述有关工作之日早于接受委托之日的，自</a:t>
            </a:r>
            <a:r>
              <a:rPr lang="zh-CN" altLang="en-US" b="1" u="sng" noProof="1">
                <a:latin typeface="楷体" panose="02010609060101010101" pitchFamily="49" charset="-122"/>
                <a:ea typeface="楷体" panose="02010609060101010101" pitchFamily="49" charset="-122"/>
                <a:cs typeface="楷体" panose="02010609060101010101" charset="-122"/>
                <a:sym typeface="+mn-ea"/>
              </a:rPr>
              <a:t>实际开展上述有关工作之日起至上述文件公开后五日</a:t>
            </a:r>
            <a:r>
              <a:rPr lang="zh-CN" altLang="en-US" noProof="1">
                <a:latin typeface="楷体" panose="02010609060101010101" pitchFamily="49" charset="-122"/>
                <a:ea typeface="楷体" panose="02010609060101010101" pitchFamily="49" charset="-122"/>
                <a:cs typeface="楷体" panose="02010609060101010101" charset="-122"/>
                <a:sym typeface="+mn-ea"/>
              </a:rPr>
              <a:t>内，</a:t>
            </a:r>
            <a:r>
              <a:rPr lang="zh-CN" altLang="en-US" noProof="1">
                <a:ln w="22225">
                  <a:solidFill>
                    <a:schemeClr val="accent2"/>
                  </a:solidFill>
                  <a:prstDash val="solid"/>
                </a:ln>
                <a:solidFill>
                  <a:schemeClr val="accent2">
                    <a:lumMod val="40000"/>
                    <a:lumOff val="60000"/>
                  </a:schemeClr>
                </a:solidFill>
                <a:latin typeface="楷体" panose="02010609060101010101" pitchFamily="49" charset="-122"/>
                <a:ea typeface="楷体" panose="02010609060101010101" pitchFamily="49" charset="-122"/>
                <a:cs typeface="楷体" panose="02010609060101010101" charset="-122"/>
                <a:sym typeface="+mn-ea"/>
              </a:rPr>
              <a:t>不得</a:t>
            </a:r>
            <a:r>
              <a:rPr lang="zh-CN" altLang="en-US" noProof="1">
                <a:latin typeface="楷体" panose="02010609060101010101" pitchFamily="49" charset="-122"/>
                <a:ea typeface="楷体" panose="02010609060101010101" pitchFamily="49" charset="-122"/>
                <a:cs typeface="楷体" panose="02010609060101010101" charset="-122"/>
                <a:sym typeface="+mn-ea"/>
              </a:rPr>
              <a:t>买卖该证券。</a:t>
            </a:r>
            <a:r>
              <a:rPr lang="zh-CN" altLang="en-US" b="1" noProof="1">
                <a:solidFill>
                  <a:srgbClr val="FF0000"/>
                </a:solidFill>
                <a:latin typeface="楷体" panose="02010609060101010101" pitchFamily="49" charset="-122"/>
                <a:ea typeface="楷体" panose="02010609060101010101" pitchFamily="49" charset="-122"/>
                <a:cs typeface="楷体" panose="02010609060101010101" charset="-122"/>
                <a:sym typeface="+mn-ea"/>
              </a:rPr>
              <a:t>（第</a:t>
            </a:r>
            <a:r>
              <a:rPr lang="en-US" altLang="zh-CN" b="1" noProof="1">
                <a:solidFill>
                  <a:srgbClr val="FF0000"/>
                </a:solidFill>
                <a:latin typeface="楷体" panose="02010609060101010101" pitchFamily="49" charset="-122"/>
                <a:ea typeface="楷体" panose="02010609060101010101" pitchFamily="49" charset="-122"/>
                <a:cs typeface="楷体" panose="02010609060101010101" charset="-122"/>
                <a:sym typeface="+mn-ea"/>
              </a:rPr>
              <a:t>2</a:t>
            </a:r>
            <a:r>
              <a:rPr lang="zh-CN" altLang="en-US" b="1" noProof="1">
                <a:solidFill>
                  <a:srgbClr val="FF0000"/>
                </a:solidFill>
                <a:latin typeface="楷体" panose="02010609060101010101" pitchFamily="49" charset="-122"/>
                <a:ea typeface="楷体" panose="02010609060101010101" pitchFamily="49" charset="-122"/>
                <a:cs typeface="楷体" panose="02010609060101010101" charset="-122"/>
                <a:sym typeface="+mn-ea"/>
              </a:rPr>
              <a:t>款第</a:t>
            </a:r>
            <a:r>
              <a:rPr lang="en-US" altLang="zh-CN" b="1" noProof="1">
                <a:solidFill>
                  <a:srgbClr val="FF0000"/>
                </a:solidFill>
                <a:latin typeface="楷体" panose="02010609060101010101" pitchFamily="49" charset="-122"/>
                <a:ea typeface="楷体" panose="02010609060101010101" pitchFamily="49" charset="-122"/>
                <a:cs typeface="楷体" panose="02010609060101010101" charset="-122"/>
                <a:sym typeface="+mn-ea"/>
              </a:rPr>
              <a:t>2</a:t>
            </a:r>
            <a:r>
              <a:rPr lang="zh-CN" altLang="en-US" b="1" noProof="1">
                <a:solidFill>
                  <a:srgbClr val="FF0000"/>
                </a:solidFill>
                <a:latin typeface="楷体" panose="02010609060101010101" pitchFamily="49" charset="-122"/>
                <a:ea typeface="楷体" panose="02010609060101010101" pitchFamily="49" charset="-122"/>
                <a:cs typeface="楷体" panose="02010609060101010101" charset="-122"/>
                <a:sym typeface="+mn-ea"/>
              </a:rPr>
              <a:t>句新增）</a:t>
            </a:r>
          </a:p>
        </p:txBody>
      </p:sp>
    </p:spTree>
  </p:cSld>
  <p:clrMapOvr>
    <a:masterClrMapping/>
  </p:clrMapOvr>
  <p:transition>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5"/>
          <p:cNvSpPr txBox="1"/>
          <p:nvPr/>
        </p:nvSpPr>
        <p:spPr>
          <a:xfrm>
            <a:off x="712470" y="444184"/>
            <a:ext cx="8229600" cy="368616"/>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四、</a:t>
            </a:r>
            <a:r>
              <a:rPr lang="zh-CN" altLang="en-US" sz="2800" b="1" dirty="0"/>
              <a:t>短线交易</a:t>
            </a:r>
            <a:endParaRPr lang="zh-CN" altLang="en-US" sz="2800" b="1" dirty="0">
              <a:solidFill>
                <a:srgbClr val="404040"/>
              </a:solidFill>
            </a:endParaRPr>
          </a:p>
        </p:txBody>
      </p:sp>
      <p:sp>
        <p:nvSpPr>
          <p:cNvPr id="145411" name="矩形 7"/>
          <p:cNvSpPr/>
          <p:nvPr/>
        </p:nvSpPr>
        <p:spPr>
          <a:xfrm>
            <a:off x="704056" y="1103005"/>
            <a:ext cx="7735888" cy="5584606"/>
          </a:xfrm>
          <a:prstGeom prst="rect">
            <a:avLst/>
          </a:prstGeom>
          <a:noFill/>
          <a:ln w="9525">
            <a:noFill/>
          </a:ln>
        </p:spPr>
        <p:txBody>
          <a:bodyPr anchor="t">
            <a:spAutoFit/>
          </a:bodyPr>
          <a:lstStyle/>
          <a:p>
            <a:pPr eaLnBrk="0" hangingPunct="0">
              <a:lnSpc>
                <a:spcPct val="150000"/>
              </a:lnSpc>
            </a:pPr>
            <a:r>
              <a:rPr lang="en-US" altLang="zh-CN" sz="2000" b="1" dirty="0"/>
              <a:t>        </a:t>
            </a:r>
            <a:r>
              <a:rPr lang="zh-CN" altLang="en-US" sz="2000" b="1" dirty="0"/>
              <a:t>第四十七条</a:t>
            </a:r>
            <a:r>
              <a:rPr lang="zh-CN" altLang="en-US" sz="2000" dirty="0"/>
              <a:t>　上市公司董事、监事、高级管理人员、持有上市公司股份百分之五以上的股东，将其持有的该公司的股票在</a:t>
            </a:r>
            <a:r>
              <a:rPr lang="zh-CN" altLang="en-US" sz="2000" b="1" dirty="0"/>
              <a:t>买入后六个月内卖出</a:t>
            </a:r>
            <a:r>
              <a:rPr lang="zh-CN" altLang="en-US" sz="2000" dirty="0"/>
              <a:t>，或者在</a:t>
            </a:r>
            <a:r>
              <a:rPr lang="zh-CN" altLang="en-US" sz="2000" b="1" dirty="0"/>
              <a:t>卖出后六个月内又买入</a:t>
            </a:r>
            <a:r>
              <a:rPr lang="zh-CN" altLang="en-US" sz="2000" dirty="0"/>
              <a:t>，由此所得</a:t>
            </a:r>
            <a:r>
              <a:rPr lang="zh-CN" altLang="en-US" sz="2000" b="1" dirty="0">
                <a:solidFill>
                  <a:srgbClr val="C00000"/>
                </a:solidFill>
              </a:rPr>
              <a:t>收益归该公司所有</a:t>
            </a:r>
            <a:r>
              <a:rPr lang="zh-CN" altLang="en-US" sz="2000" dirty="0"/>
              <a:t>，公司董事会应当收回其所得收益。但是，证券公司因包销购入售后剩余股票而持有百分之五以上股份的，卖出该股票不受六个月时间限制。 </a:t>
            </a:r>
          </a:p>
          <a:p>
            <a:pPr eaLnBrk="0" hangingPunct="0">
              <a:lnSpc>
                <a:spcPct val="150000"/>
              </a:lnSpc>
            </a:pPr>
            <a:r>
              <a:rPr lang="zh-CN" altLang="en-US" sz="2000" dirty="0"/>
              <a:t>        公司董事会不按照前款规定执行的，股东有权要求董事会在三十日内执行。公司董事会未在上述期限内执行的，股东有权为了公司的利益以自己的名义直接向人民法院提起诉讼。 </a:t>
            </a:r>
          </a:p>
          <a:p>
            <a:pPr eaLnBrk="0" hangingPunct="0">
              <a:lnSpc>
                <a:spcPct val="150000"/>
              </a:lnSpc>
            </a:pPr>
            <a:r>
              <a:rPr lang="zh-CN" altLang="en-US" sz="2000" dirty="0"/>
              <a:t>         公司董事会不按照第一款的规定执行的，负有责任的董事依法承担连带责任。（</a:t>
            </a:r>
            <a:r>
              <a:rPr lang="en-US" altLang="zh-CN" sz="2000" dirty="0"/>
              <a:t>2014</a:t>
            </a:r>
            <a:r>
              <a:rPr lang="zh-CN" altLang="en-US" sz="2000" dirty="0"/>
              <a:t>）</a:t>
            </a:r>
          </a:p>
          <a:p>
            <a:pPr eaLnBrk="0" hangingPunct="0">
              <a:lnSpc>
                <a:spcPct val="150000"/>
              </a:lnSpc>
            </a:pPr>
            <a:endParaRPr lang="zh-CN" altLang="en-US" sz="2000" dirty="0"/>
          </a:p>
        </p:txBody>
      </p:sp>
    </p:spTree>
  </p:cSld>
  <p:clrMapOvr>
    <a:masterClrMapping/>
  </p:clrMapOvr>
  <p:transition>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标题 1"/>
          <p:cNvSpPr>
            <a:spLocks noGrp="1"/>
          </p:cNvSpPr>
          <p:nvPr>
            <p:ph type="title"/>
          </p:nvPr>
        </p:nvSpPr>
        <p:spPr>
          <a:xfrm>
            <a:off x="344497" y="71437"/>
            <a:ext cx="7615237" cy="552450"/>
          </a:xfrm>
        </p:spPr>
        <p:txBody>
          <a:bodyPr anchor="b"/>
          <a:lstStyle/>
          <a:p>
            <a:r>
              <a:rPr lang="zh-CN" altLang="en-US" sz="2400" b="1" dirty="0"/>
              <a:t>新法</a:t>
            </a:r>
          </a:p>
        </p:txBody>
      </p:sp>
      <p:sp>
        <p:nvSpPr>
          <p:cNvPr id="3" name="内容占位符 2"/>
          <p:cNvSpPr>
            <a:spLocks noGrp="1"/>
          </p:cNvSpPr>
          <p:nvPr>
            <p:ph idx="1"/>
          </p:nvPr>
        </p:nvSpPr>
        <p:spPr>
          <a:xfrm>
            <a:off x="415598" y="494348"/>
            <a:ext cx="8383905" cy="5670550"/>
          </a:xfrm>
        </p:spPr>
        <p:txBody>
          <a:bodyPr/>
          <a:lstStyle/>
          <a:p>
            <a:pPr fontAlgn="base">
              <a:lnSpc>
                <a:spcPct val="150000"/>
              </a:lnSpc>
            </a:pPr>
            <a:r>
              <a:rPr lang="en-US" altLang="zh-CN" noProof="1"/>
              <a:t>        </a:t>
            </a:r>
            <a:r>
              <a:rPr lang="zh-CN" altLang="en-US" noProof="1"/>
              <a:t>第四十四条　上市公司、</a:t>
            </a:r>
            <a:r>
              <a:rPr lang="zh-CN" altLang="en-US" noProof="1">
                <a:ln w="22225">
                  <a:solidFill>
                    <a:schemeClr val="accent2"/>
                  </a:solidFill>
                  <a:prstDash val="solid"/>
                </a:ln>
                <a:solidFill>
                  <a:schemeClr val="accent2">
                    <a:lumMod val="40000"/>
                    <a:lumOff val="60000"/>
                  </a:schemeClr>
                </a:solidFill>
              </a:rPr>
              <a:t>股票在国务院批准的其他全国性证券交易场所交易的公司</a:t>
            </a:r>
            <a:r>
              <a:rPr lang="zh-CN" altLang="en-US" noProof="1"/>
              <a:t>持有百分之五以上股份的股东、董事、监事、高级管理人员，将其持有的该公司的股票</a:t>
            </a:r>
            <a:r>
              <a:rPr lang="zh-CN" altLang="en-US" noProof="1">
                <a:ln w="22225">
                  <a:solidFill>
                    <a:schemeClr val="accent2"/>
                  </a:solidFill>
                  <a:prstDash val="solid"/>
                </a:ln>
                <a:solidFill>
                  <a:schemeClr val="accent2">
                    <a:lumMod val="40000"/>
                    <a:lumOff val="60000"/>
                  </a:schemeClr>
                </a:solidFill>
              </a:rPr>
              <a:t>或者其他具有股权性质的证券</a:t>
            </a:r>
            <a:r>
              <a:rPr lang="zh-CN" altLang="en-US" noProof="1"/>
              <a:t>在</a:t>
            </a:r>
            <a:r>
              <a:rPr lang="zh-CN" altLang="en-US" b="1" noProof="1">
                <a:solidFill>
                  <a:schemeClr val="tx1"/>
                </a:solidFill>
              </a:rPr>
              <a:t>买入后六个月内卖出</a:t>
            </a:r>
            <a:r>
              <a:rPr lang="zh-CN" altLang="en-US" noProof="1"/>
              <a:t>，或者在</a:t>
            </a:r>
            <a:r>
              <a:rPr lang="zh-CN" altLang="en-US" b="1" noProof="1">
                <a:solidFill>
                  <a:schemeClr val="tx1"/>
                </a:solidFill>
              </a:rPr>
              <a:t>卖出后六个月内又买入</a:t>
            </a:r>
            <a:r>
              <a:rPr lang="zh-CN" altLang="en-US" noProof="1"/>
              <a:t>，由此</a:t>
            </a:r>
            <a:r>
              <a:rPr lang="zh-CN" altLang="en-US" b="1" noProof="1">
                <a:solidFill>
                  <a:srgbClr val="C00000"/>
                </a:solidFill>
              </a:rPr>
              <a:t>所得收益归该公司所有</a:t>
            </a:r>
            <a:r>
              <a:rPr lang="zh-CN" altLang="en-US" noProof="1"/>
              <a:t>，公司董事会应当收回其所得收益。但是，证券公司因购入包销售后</a:t>
            </a:r>
            <a:r>
              <a:rPr lang="zh-CN" altLang="en-US" noProof="1">
                <a:highlight>
                  <a:srgbClr val="FFFF00"/>
                </a:highlight>
              </a:rPr>
              <a:t>剩余股票</a:t>
            </a:r>
            <a:r>
              <a:rPr lang="zh-CN" altLang="en-US" noProof="1"/>
              <a:t>而持有百分之五以上股份，</a:t>
            </a:r>
            <a:r>
              <a:rPr lang="zh-CN" altLang="en-US" noProof="1">
                <a:ln w="22225">
                  <a:solidFill>
                    <a:schemeClr val="accent2"/>
                  </a:solidFill>
                  <a:prstDash val="solid"/>
                </a:ln>
                <a:solidFill>
                  <a:schemeClr val="accent2">
                    <a:lumMod val="40000"/>
                    <a:lumOff val="60000"/>
                  </a:schemeClr>
                </a:solidFill>
              </a:rPr>
              <a:t>以及有国务院证券监督管理机构规定的其他情形的除外</a:t>
            </a:r>
            <a:r>
              <a:rPr lang="zh-CN" altLang="en-US" noProof="1"/>
              <a:t>。</a:t>
            </a:r>
            <a:r>
              <a:rPr lang="zh-CN" altLang="en-US" u="sng" noProof="1">
                <a:solidFill>
                  <a:srgbClr val="FF0000"/>
                </a:solidFill>
                <a:effectLst>
                  <a:outerShdw blurRad="38100" dist="19050" dir="2700000" algn="tl" rotWithShape="0">
                    <a:schemeClr val="dk1">
                      <a:alpha val="40000"/>
                    </a:schemeClr>
                  </a:outerShdw>
                </a:effectLst>
              </a:rPr>
              <a:t>（豁免新增，</a:t>
            </a:r>
            <a:r>
              <a:rPr lang="zh-CN" altLang="en-US" b="1" noProof="1">
                <a:solidFill>
                  <a:srgbClr val="0070C0"/>
                </a:solidFill>
              </a:rPr>
              <a:t>做市商如果持股5%以上，不断买入卖出，属于其义务之所在，其收益不应收归公司，应予豁免。</a:t>
            </a:r>
            <a:r>
              <a:rPr lang="zh-CN" altLang="en-US" u="sng" noProof="1">
                <a:solidFill>
                  <a:srgbClr val="FF0000"/>
                </a:solidFill>
                <a:effectLst>
                  <a:outerShdw blurRad="38100" dist="19050" dir="2700000" algn="tl" rotWithShape="0">
                    <a:schemeClr val="dk1">
                      <a:alpha val="40000"/>
                    </a:schemeClr>
                  </a:outerShdw>
                </a:effectLst>
              </a:rPr>
              <a:t>）</a:t>
            </a:r>
          </a:p>
          <a:p>
            <a:pPr fontAlgn="base">
              <a:lnSpc>
                <a:spcPct val="150000"/>
              </a:lnSpc>
            </a:pPr>
            <a:r>
              <a:rPr lang="zh-CN" altLang="en-US" noProof="1"/>
              <a:t>　　前款所称董事、监事、高级管理人员、自然人股东持有的股票或者其他具有股权性质的证券，</a:t>
            </a:r>
            <a:r>
              <a:rPr lang="zh-CN" altLang="en-US" noProof="1">
                <a:solidFill>
                  <a:srgbClr val="FF0000"/>
                </a:solidFill>
              </a:rPr>
              <a:t>包括其配偶、父母、子女持有的及利用他人账户持有的股票或者其他具有股权性质的证券</a:t>
            </a:r>
            <a:r>
              <a:rPr lang="zh-CN" altLang="en-US" noProof="1"/>
              <a:t>。</a:t>
            </a:r>
            <a:r>
              <a:rPr lang="zh-CN" altLang="en-US" u="sng" noProof="1">
                <a:solidFill>
                  <a:srgbClr val="FF0000"/>
                </a:solidFill>
                <a:effectLst>
                  <a:outerShdw blurRad="38100" dist="38100" dir="2700000" algn="tl">
                    <a:srgbClr val="000000">
                      <a:alpha val="43137"/>
                    </a:srgbClr>
                  </a:outerShdw>
                </a:effectLst>
              </a:rPr>
              <a:t>（第</a:t>
            </a:r>
            <a:r>
              <a:rPr lang="en-US" altLang="zh-CN" u="sng" noProof="1">
                <a:solidFill>
                  <a:srgbClr val="FF0000"/>
                </a:solidFill>
                <a:effectLst>
                  <a:outerShdw blurRad="38100" dist="38100" dir="2700000" algn="tl">
                    <a:srgbClr val="000000">
                      <a:alpha val="43137"/>
                    </a:srgbClr>
                  </a:outerShdw>
                </a:effectLst>
              </a:rPr>
              <a:t>2</a:t>
            </a:r>
            <a:r>
              <a:rPr lang="zh-CN" altLang="en-US" u="sng" noProof="1">
                <a:solidFill>
                  <a:srgbClr val="FF0000"/>
                </a:solidFill>
                <a:effectLst>
                  <a:outerShdw blurRad="38100" dist="38100" dir="2700000" algn="tl">
                    <a:srgbClr val="000000">
                      <a:alpha val="43137"/>
                    </a:srgbClr>
                  </a:outerShdw>
                </a:effectLst>
              </a:rPr>
              <a:t>款新增，扩张）</a:t>
            </a:r>
          </a:p>
          <a:p>
            <a:pPr fontAlgn="base">
              <a:lnSpc>
                <a:spcPct val="150000"/>
              </a:lnSpc>
            </a:pPr>
            <a:r>
              <a:rPr lang="zh-CN" altLang="en-US" u="sng" noProof="1">
                <a:solidFill>
                  <a:srgbClr val="FF0000"/>
                </a:solidFill>
                <a:effectLst>
                  <a:outerShdw blurRad="38100" dist="38100" dir="2700000" algn="tl">
                    <a:srgbClr val="000000">
                      <a:alpha val="43137"/>
                    </a:srgbClr>
                  </a:outerShdw>
                </a:effectLst>
              </a:rPr>
              <a:t>        </a:t>
            </a:r>
            <a:r>
              <a:rPr lang="zh-CN" altLang="en-US" noProof="1"/>
              <a:t>后两款未变。</a:t>
            </a:r>
          </a:p>
        </p:txBody>
      </p:sp>
    </p:spTree>
  </p:cSld>
  <p:clrMapOvr>
    <a:masterClrMapping/>
  </p:clrMapOvr>
  <p:transition>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矩形 7"/>
          <p:cNvSpPr/>
          <p:nvPr/>
        </p:nvSpPr>
        <p:spPr>
          <a:xfrm>
            <a:off x="511175" y="92397"/>
            <a:ext cx="8121650" cy="6225935"/>
          </a:xfrm>
          <a:prstGeom prst="rect">
            <a:avLst/>
          </a:prstGeom>
          <a:noFill/>
          <a:ln w="9525">
            <a:noFill/>
          </a:ln>
        </p:spPr>
        <p:txBody>
          <a:bodyPr wrap="square" anchor="t">
            <a:spAutoFit/>
          </a:bodyPr>
          <a:lstStyle/>
          <a:p>
            <a:pPr eaLnBrk="0" hangingPunct="0"/>
            <a:r>
              <a:rPr lang="en-US" altLang="zh-CN" sz="2400" b="1" dirty="0">
                <a:solidFill>
                  <a:srgbClr val="C00000"/>
                </a:solidFill>
              </a:rPr>
              <a:t>1.</a:t>
            </a:r>
            <a:r>
              <a:rPr lang="zh-CN" altLang="en-US" sz="2400" b="1" dirty="0">
                <a:solidFill>
                  <a:srgbClr val="C00000"/>
                </a:solidFill>
              </a:rPr>
              <a:t>归入权的含义</a:t>
            </a:r>
          </a:p>
          <a:p>
            <a:pPr eaLnBrk="0" hangingPunct="0"/>
            <a:r>
              <a:rPr lang="en-US" altLang="zh-CN" sz="2400" b="1" dirty="0">
                <a:solidFill>
                  <a:srgbClr val="C00000"/>
                </a:solidFill>
              </a:rPr>
              <a:t>2.</a:t>
            </a:r>
            <a:r>
              <a:rPr lang="zh-CN" altLang="en-US" sz="2400" b="1" dirty="0">
                <a:solidFill>
                  <a:srgbClr val="C00000"/>
                </a:solidFill>
              </a:rPr>
              <a:t>归入权与内幕交易的关系</a:t>
            </a:r>
            <a:r>
              <a:rPr lang="zh-CN" altLang="en-US" sz="2400" dirty="0">
                <a:solidFill>
                  <a:srgbClr val="C00000"/>
                </a:solidFill>
              </a:rPr>
              <a:t>：</a:t>
            </a:r>
            <a:r>
              <a:rPr lang="zh-CN" altLang="en-US" sz="2000" dirty="0"/>
              <a:t>不以获得内幕消息为要件</a:t>
            </a:r>
            <a:endParaRPr lang="zh-CN" altLang="en-US" sz="2600" dirty="0"/>
          </a:p>
          <a:p>
            <a:pPr eaLnBrk="0" hangingPunct="0"/>
            <a:r>
              <a:rPr lang="en-US" altLang="zh-CN" sz="2400" b="1" dirty="0">
                <a:solidFill>
                  <a:srgbClr val="C00000"/>
                </a:solidFill>
              </a:rPr>
              <a:t>3.</a:t>
            </a:r>
            <a:r>
              <a:rPr lang="zh-CN" altLang="en-US" sz="2400" b="1" dirty="0">
                <a:solidFill>
                  <a:srgbClr val="C00000"/>
                </a:solidFill>
              </a:rPr>
              <a:t>反对意见：</a:t>
            </a:r>
            <a:endParaRPr lang="zh-CN" altLang="en-US" sz="2400" dirty="0">
              <a:solidFill>
                <a:srgbClr val="C00000"/>
              </a:solidFill>
            </a:endParaRPr>
          </a:p>
          <a:p>
            <a:pPr eaLnBrk="0" hangingPunct="0">
              <a:lnSpc>
                <a:spcPct val="150000"/>
              </a:lnSpc>
            </a:pPr>
            <a:r>
              <a:rPr lang="zh-CN" altLang="en-US" sz="2000" dirty="0"/>
              <a:t>（</a:t>
            </a:r>
            <a:r>
              <a:rPr lang="en-US" altLang="zh-CN" sz="2000" dirty="0"/>
              <a:t>1</a:t>
            </a:r>
            <a:r>
              <a:rPr lang="zh-CN" altLang="en-US" sz="2000" dirty="0"/>
              <a:t>）为何以</a:t>
            </a:r>
            <a:r>
              <a:rPr lang="en-US" altLang="zh-CN" sz="2000" dirty="0"/>
              <a:t>5%</a:t>
            </a:r>
            <a:r>
              <a:rPr lang="zh-CN" altLang="en-US" sz="2000" dirty="0"/>
              <a:t>，</a:t>
            </a:r>
            <a:r>
              <a:rPr lang="en-US" altLang="zh-CN" sz="2000" dirty="0"/>
              <a:t>6</a:t>
            </a:r>
            <a:r>
              <a:rPr lang="zh-CN" altLang="en-US" sz="2000" dirty="0"/>
              <a:t>个月为标准？</a:t>
            </a:r>
            <a:r>
              <a:rPr lang="en-US" altLang="zh-CN" sz="2000" dirty="0"/>
              <a:t>       </a:t>
            </a:r>
          </a:p>
          <a:p>
            <a:pPr eaLnBrk="0" hangingPunct="0">
              <a:lnSpc>
                <a:spcPct val="150000"/>
              </a:lnSpc>
            </a:pPr>
            <a:r>
              <a:rPr lang="zh-CN" altLang="en-US" sz="2000" dirty="0"/>
              <a:t>（</a:t>
            </a:r>
            <a:r>
              <a:rPr lang="en-US" altLang="zh-CN" sz="2000" dirty="0"/>
              <a:t>2</a:t>
            </a:r>
            <a:r>
              <a:rPr lang="zh-CN" altLang="en-US" sz="2000" dirty="0"/>
              <a:t>）收益经常不存在</a:t>
            </a:r>
          </a:p>
          <a:p>
            <a:pPr eaLnBrk="0" hangingPunct="0">
              <a:lnSpc>
                <a:spcPct val="150000"/>
              </a:lnSpc>
            </a:pPr>
            <a:r>
              <a:rPr lang="zh-CN" altLang="en-US" sz="2000" dirty="0"/>
              <a:t>（</a:t>
            </a:r>
            <a:r>
              <a:rPr lang="en-US" altLang="zh-CN" sz="2000" dirty="0"/>
              <a:t>3</a:t>
            </a:r>
            <a:r>
              <a:rPr lang="zh-CN" altLang="en-US" sz="2000" dirty="0"/>
              <a:t>）未利用内幕信息，也予禁止并不公平</a:t>
            </a:r>
          </a:p>
          <a:p>
            <a:pPr eaLnBrk="0" hangingPunct="0">
              <a:lnSpc>
                <a:spcPct val="150000"/>
              </a:lnSpc>
            </a:pPr>
            <a:r>
              <a:rPr lang="zh-CN" altLang="en-US" sz="2000" dirty="0"/>
              <a:t>（</a:t>
            </a:r>
            <a:r>
              <a:rPr lang="en-US" altLang="zh-CN" sz="2000" dirty="0"/>
              <a:t>4</a:t>
            </a:r>
            <a:r>
              <a:rPr lang="zh-CN" altLang="en-US" sz="2000" dirty="0"/>
              <a:t>）受损害人应为交易相对人，并非公司及股东，利益归公司缺少坚强依据</a:t>
            </a:r>
          </a:p>
          <a:p>
            <a:pPr eaLnBrk="0" hangingPunct="0">
              <a:lnSpc>
                <a:spcPct val="150000"/>
              </a:lnSpc>
            </a:pPr>
            <a:r>
              <a:rPr lang="en-US" altLang="zh-CN" sz="2000" b="1" dirty="0"/>
              <a:t>    </a:t>
            </a:r>
            <a:r>
              <a:rPr lang="zh-CN" altLang="en-US" sz="2000" dirty="0"/>
              <a:t>该条运用简洁的方法没收上述人员的短线交易利润，主要是因为发现内幕交易的成本太高，但由于过于一刀切，有时又显得武断。因此，在理论上一直存在希望废止的争议。</a:t>
            </a:r>
            <a:r>
              <a:rPr lang="en-US" altLang="zh-CN" sz="2000" baseline="30000" dirty="0"/>
              <a:t>2</a:t>
            </a:r>
            <a:endParaRPr lang="en-US" altLang="zh-CN" sz="2000" dirty="0"/>
          </a:p>
          <a:p>
            <a:pPr eaLnBrk="0" hangingPunct="0">
              <a:lnSpc>
                <a:spcPct val="150000"/>
              </a:lnSpc>
            </a:pPr>
            <a:r>
              <a:rPr lang="en-US" altLang="zh-CN" sz="2000" baseline="30000" dirty="0"/>
              <a:t>2    </a:t>
            </a:r>
            <a:r>
              <a:rPr lang="en-US" altLang="zh-CN" sz="2000" dirty="0"/>
              <a:t>See Michael Dessent, weapons to fight insider trading in the 21</a:t>
            </a:r>
            <a:r>
              <a:rPr lang="en-US" altLang="zh-CN" sz="2000" baseline="30000" dirty="0"/>
              <a:t>st</a:t>
            </a:r>
            <a:r>
              <a:rPr lang="en-US" altLang="zh-CN" sz="2000" dirty="0"/>
              <a:t> century: a call for the repeal of section16 (B), 33Akron L. Rev. 481(2000).</a:t>
            </a:r>
            <a:r>
              <a:rPr lang="zh-CN" altLang="en-US" sz="2000" dirty="0"/>
              <a:t>转引自彭冰：《中国证券法学》，高等教育出版社</a:t>
            </a:r>
            <a:r>
              <a:rPr lang="en-US" altLang="zh-CN" sz="2000" dirty="0"/>
              <a:t>2007</a:t>
            </a:r>
            <a:r>
              <a:rPr lang="zh-CN" altLang="en-US" sz="2000" dirty="0"/>
              <a:t>年第</a:t>
            </a:r>
            <a:r>
              <a:rPr lang="en-US" altLang="zh-CN" sz="2000" dirty="0"/>
              <a:t>2</a:t>
            </a:r>
            <a:r>
              <a:rPr lang="zh-CN" altLang="en-US" sz="2000" dirty="0"/>
              <a:t>版，第</a:t>
            </a:r>
            <a:r>
              <a:rPr lang="en-US" altLang="zh-CN" sz="2000" dirty="0"/>
              <a:t>390</a:t>
            </a:r>
            <a:r>
              <a:rPr lang="zh-CN" altLang="en-US" sz="2000" dirty="0"/>
              <a:t>页。</a:t>
            </a:r>
          </a:p>
        </p:txBody>
      </p:sp>
    </p:spTree>
  </p:cSld>
  <p:clrMapOvr>
    <a:masterClrMapping/>
  </p:clrMapOvr>
  <p:transition>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矩形 7"/>
          <p:cNvSpPr/>
          <p:nvPr/>
        </p:nvSpPr>
        <p:spPr>
          <a:xfrm>
            <a:off x="780573" y="707395"/>
            <a:ext cx="7948613" cy="4601260"/>
          </a:xfrm>
          <a:prstGeom prst="rect">
            <a:avLst/>
          </a:prstGeom>
          <a:noFill/>
          <a:ln w="9525">
            <a:noFill/>
          </a:ln>
        </p:spPr>
        <p:txBody>
          <a:bodyPr wrap="square" anchor="t">
            <a:spAutoFit/>
          </a:bodyPr>
          <a:lstStyle/>
          <a:p>
            <a:pPr eaLnBrk="0" hangingPunct="0"/>
            <a:r>
              <a:rPr lang="en-US" altLang="zh-CN" sz="2400" b="1" dirty="0">
                <a:solidFill>
                  <a:srgbClr val="C00000"/>
                </a:solidFill>
              </a:rPr>
              <a:t>4.</a:t>
            </a:r>
            <a:r>
              <a:rPr lang="zh-CN" altLang="en-US" sz="2400" b="1" dirty="0">
                <a:solidFill>
                  <a:srgbClr val="C00000"/>
                </a:solidFill>
              </a:rPr>
              <a:t>赞成理由</a:t>
            </a:r>
            <a:endParaRPr lang="en-US" altLang="zh-CN" sz="2400" b="1" dirty="0">
              <a:solidFill>
                <a:srgbClr val="C00000"/>
              </a:solidFill>
            </a:endParaRPr>
          </a:p>
          <a:p>
            <a:pPr eaLnBrk="0" hangingPunct="0">
              <a:lnSpc>
                <a:spcPct val="150000"/>
              </a:lnSpc>
            </a:pPr>
            <a:r>
              <a:rPr lang="zh-CN" altLang="en-US" sz="2000" dirty="0"/>
              <a:t>（</a:t>
            </a:r>
            <a:r>
              <a:rPr lang="en-US" altLang="zh-CN" sz="2000" dirty="0"/>
              <a:t>1</a:t>
            </a:r>
            <a:r>
              <a:rPr lang="zh-CN" altLang="en-US" sz="2000" dirty="0"/>
              <a:t>）简便操作，行事前的吓阻功能</a:t>
            </a:r>
            <a:r>
              <a:rPr lang="en-US" altLang="zh-CN" sz="2000" dirty="0"/>
              <a:t>      </a:t>
            </a:r>
          </a:p>
          <a:p>
            <a:pPr eaLnBrk="0" hangingPunct="0">
              <a:lnSpc>
                <a:spcPct val="150000"/>
              </a:lnSpc>
            </a:pPr>
            <a:r>
              <a:rPr lang="zh-CN" altLang="en-US" sz="2000" dirty="0"/>
              <a:t>（</a:t>
            </a:r>
            <a:r>
              <a:rPr lang="en-US" altLang="zh-CN" sz="2000" dirty="0"/>
              <a:t>2</a:t>
            </a:r>
            <a:r>
              <a:rPr lang="zh-CN" altLang="en-US" sz="2000" dirty="0"/>
              <a:t>）</a:t>
            </a:r>
            <a:r>
              <a:rPr lang="en-US" altLang="zh-CN" sz="2000" dirty="0"/>
              <a:t>if</a:t>
            </a:r>
            <a:r>
              <a:rPr lang="zh-CN" altLang="en-US" sz="2000" dirty="0"/>
              <a:t>允许，内部人精力可能转移投机上</a:t>
            </a:r>
          </a:p>
          <a:p>
            <a:pPr eaLnBrk="0" hangingPunct="0">
              <a:lnSpc>
                <a:spcPct val="150000"/>
              </a:lnSpc>
            </a:pPr>
            <a:r>
              <a:rPr lang="zh-CN" altLang="en-US" sz="2000" dirty="0"/>
              <a:t>（</a:t>
            </a:r>
            <a:r>
              <a:rPr lang="en-US" altLang="zh-CN" sz="2000" dirty="0"/>
              <a:t>3</a:t>
            </a:r>
            <a:r>
              <a:rPr lang="zh-CN" altLang="en-US" sz="2000" dirty="0"/>
              <a:t>）道德意义和对投资者的心理稳定作用</a:t>
            </a:r>
            <a:endParaRPr lang="en-US" altLang="zh-CN" sz="2000" dirty="0"/>
          </a:p>
          <a:p>
            <a:pPr eaLnBrk="0" hangingPunct="0">
              <a:lnSpc>
                <a:spcPct val="150000"/>
              </a:lnSpc>
              <a:spcAft>
                <a:spcPts val="600"/>
              </a:spcAft>
            </a:pPr>
            <a:r>
              <a:rPr lang="zh-CN" altLang="en-US" sz="2000" dirty="0"/>
              <a:t>（</a:t>
            </a:r>
            <a:r>
              <a:rPr lang="en-US" altLang="zh-CN" sz="2000" dirty="0"/>
              <a:t>4</a:t>
            </a:r>
            <a:r>
              <a:rPr lang="zh-CN" altLang="en-US" sz="2000" dirty="0"/>
              <a:t>）短线交易损害公司声誉，归入公司</a:t>
            </a:r>
          </a:p>
          <a:p>
            <a:pPr eaLnBrk="0" hangingPunct="0"/>
            <a:r>
              <a:rPr lang="en-US" altLang="zh-CN" sz="2400" b="1" dirty="0">
                <a:solidFill>
                  <a:srgbClr val="C00000"/>
                </a:solidFill>
              </a:rPr>
              <a:t>5.</a:t>
            </a:r>
            <a:r>
              <a:rPr lang="zh-CN" altLang="en-US" sz="2400" b="1" dirty="0">
                <a:solidFill>
                  <a:srgbClr val="C00000"/>
                </a:solidFill>
              </a:rPr>
              <a:t>立法者的理由</a:t>
            </a:r>
            <a:r>
              <a:rPr lang="zh-CN" altLang="en-US" sz="2400" dirty="0">
                <a:solidFill>
                  <a:srgbClr val="C00000"/>
                </a:solidFill>
              </a:rPr>
              <a:t> </a:t>
            </a:r>
          </a:p>
          <a:p>
            <a:pPr eaLnBrk="0" hangingPunct="0">
              <a:lnSpc>
                <a:spcPct val="150000"/>
              </a:lnSpc>
            </a:pPr>
            <a:r>
              <a:rPr lang="zh-CN" altLang="en-US" sz="2000" dirty="0"/>
              <a:t>美国</a:t>
            </a:r>
            <a:r>
              <a:rPr lang="en-US" altLang="zh-CN" sz="2000" dirty="0"/>
              <a:t>Loss</a:t>
            </a:r>
            <a:r>
              <a:rPr lang="zh-CN" altLang="en-US" sz="2000" dirty="0"/>
              <a:t>教授起草联邦证券法典：让市场看起开公平是很重要的。</a:t>
            </a:r>
            <a:r>
              <a:rPr lang="en-US" altLang="zh-CN" sz="2000" dirty="0"/>
              <a:t>   </a:t>
            </a:r>
            <a:endParaRPr lang="zh-CN" altLang="en-US" sz="2000" dirty="0"/>
          </a:p>
          <a:p>
            <a:pPr eaLnBrk="0" hangingPunct="0">
              <a:lnSpc>
                <a:spcPct val="150000"/>
              </a:lnSpc>
            </a:pPr>
            <a:r>
              <a:rPr lang="zh-CN" altLang="en-US" sz="2000" dirty="0"/>
              <a:t>起草人</a:t>
            </a:r>
            <a:r>
              <a:rPr lang="en-US" altLang="zh-CN" sz="2000" dirty="0"/>
              <a:t>Thomas G. Corcoran</a:t>
            </a:r>
            <a:r>
              <a:rPr lang="zh-CN" altLang="en-US" sz="2000" dirty="0"/>
              <a:t>的说明：归入权的设计是运用简单的方法，做客观机械式的认定，其基本精神在于事前的吓阻。</a:t>
            </a:r>
          </a:p>
          <a:p>
            <a:pPr eaLnBrk="0" hangingPunct="0"/>
            <a:endParaRPr lang="zh-CN" altLang="en-US" sz="3000" dirty="0"/>
          </a:p>
        </p:txBody>
      </p:sp>
    </p:spTree>
  </p:cSld>
  <p:clrMapOvr>
    <a:masterClrMapping/>
  </p:clrMapOvr>
  <p:transition>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矩形 7"/>
          <p:cNvSpPr/>
          <p:nvPr/>
        </p:nvSpPr>
        <p:spPr>
          <a:xfrm>
            <a:off x="511968" y="188913"/>
            <a:ext cx="8120063" cy="5948936"/>
          </a:xfrm>
          <a:prstGeom prst="rect">
            <a:avLst/>
          </a:prstGeom>
          <a:noFill/>
          <a:ln w="9525">
            <a:noFill/>
          </a:ln>
        </p:spPr>
        <p:txBody>
          <a:bodyPr wrap="square" anchor="t">
            <a:spAutoFit/>
          </a:bodyPr>
          <a:lstStyle/>
          <a:p>
            <a:pPr eaLnBrk="0" hangingPunct="0"/>
            <a:r>
              <a:rPr lang="en-US" altLang="zh-CN" sz="2400" b="1" dirty="0">
                <a:solidFill>
                  <a:srgbClr val="C00000"/>
                </a:solidFill>
              </a:rPr>
              <a:t>6.</a:t>
            </a:r>
            <a:r>
              <a:rPr lang="zh-CN" altLang="en-US" sz="2400" b="1" dirty="0">
                <a:solidFill>
                  <a:srgbClr val="C00000"/>
                </a:solidFill>
              </a:rPr>
              <a:t>归入权行使的对象</a:t>
            </a:r>
          </a:p>
          <a:p>
            <a:pPr eaLnBrk="0" hangingPunct="0">
              <a:lnSpc>
                <a:spcPct val="150000"/>
              </a:lnSpc>
            </a:pPr>
            <a:r>
              <a:rPr lang="zh-CN" altLang="en-US" sz="2000" b="1" dirty="0"/>
              <a:t>（</a:t>
            </a:r>
            <a:r>
              <a:rPr lang="en-US" altLang="zh-CN" sz="2000" b="1" dirty="0"/>
              <a:t>1</a:t>
            </a:r>
            <a:r>
              <a:rPr lang="zh-CN" altLang="en-US" sz="2000" b="1" dirty="0"/>
              <a:t>）物的范围</a:t>
            </a:r>
            <a:r>
              <a:rPr lang="zh-CN" altLang="en-US" sz="2000" dirty="0"/>
              <a:t>：上市股票，股票在国务院批准的其他全国性证券交易场所交易的</a:t>
            </a:r>
            <a:r>
              <a:rPr lang="en-US" altLang="zh-CN" sz="2000" dirty="0"/>
              <a:t>-</a:t>
            </a:r>
            <a:r>
              <a:rPr lang="zh-CN" altLang="en-US" sz="2000" dirty="0"/>
              <a:t>其他具有股权性质的证券。</a:t>
            </a:r>
          </a:p>
          <a:p>
            <a:pPr eaLnBrk="0" hangingPunct="0">
              <a:lnSpc>
                <a:spcPct val="150000"/>
              </a:lnSpc>
            </a:pPr>
            <a:r>
              <a:rPr lang="zh-CN" altLang="en-US" sz="2000" b="1" dirty="0"/>
              <a:t>（</a:t>
            </a:r>
            <a:r>
              <a:rPr lang="en-US" altLang="zh-CN" sz="2000" b="1" dirty="0"/>
              <a:t>2</a:t>
            </a:r>
            <a:r>
              <a:rPr lang="zh-CN" altLang="en-US" sz="2000" b="1" dirty="0"/>
              <a:t>）人的范围</a:t>
            </a:r>
            <a:r>
              <a:rPr lang="zh-CN" altLang="en-US" sz="2000" dirty="0"/>
              <a:t>：①董事、监事的名与实；②身份的变迁（两端说、一端说、中间说）</a:t>
            </a:r>
          </a:p>
          <a:p>
            <a:pPr eaLnBrk="0" hangingPunct="0">
              <a:lnSpc>
                <a:spcPct val="150000"/>
              </a:lnSpc>
            </a:pPr>
            <a:r>
              <a:rPr lang="zh-CN" altLang="en-US" sz="2000" b="1" dirty="0"/>
              <a:t>（</a:t>
            </a:r>
            <a:r>
              <a:rPr lang="en-US" altLang="zh-CN" sz="2000" b="1" dirty="0"/>
              <a:t>3</a:t>
            </a:r>
            <a:r>
              <a:rPr lang="zh-CN" altLang="en-US" sz="2000" b="1" dirty="0"/>
              <a:t>）高级管理人员</a:t>
            </a:r>
            <a:r>
              <a:rPr lang="en-US" altLang="zh-CN" sz="2000" dirty="0"/>
              <a:t>  </a:t>
            </a:r>
            <a:r>
              <a:rPr lang="zh-CN" altLang="en-US" sz="2000" dirty="0"/>
              <a:t>美国法院及</a:t>
            </a:r>
            <a:r>
              <a:rPr lang="en-US" altLang="zh-CN" sz="2000" dirty="0"/>
              <a:t>SEC</a:t>
            </a:r>
            <a:r>
              <a:rPr lang="zh-CN" altLang="en-US" sz="2000" dirty="0"/>
              <a:t>实务上均认为，应从经理人与发行公司之间的关系，及其实际执行的职务观察，是否有获知内部信息的机会，而不拘泥于使用的头衔。</a:t>
            </a:r>
          </a:p>
          <a:p>
            <a:pPr eaLnBrk="0" hangingPunct="0">
              <a:lnSpc>
                <a:spcPct val="150000"/>
              </a:lnSpc>
            </a:pPr>
            <a:r>
              <a:rPr lang="zh-CN" altLang="en-US" sz="2000" b="1" dirty="0"/>
              <a:t>（</a:t>
            </a:r>
            <a:r>
              <a:rPr lang="en-US" altLang="zh-CN" sz="2000" b="1" dirty="0"/>
              <a:t>4</a:t>
            </a:r>
            <a:r>
              <a:rPr lang="zh-CN" altLang="en-US" sz="2000" b="1" dirty="0"/>
              <a:t>）持股超过</a:t>
            </a:r>
            <a:r>
              <a:rPr lang="en-US" altLang="zh-CN" sz="2000" b="1" dirty="0"/>
              <a:t>5%</a:t>
            </a:r>
            <a:r>
              <a:rPr lang="zh-CN" altLang="en-US" sz="2000" b="1" dirty="0"/>
              <a:t>的大股东</a:t>
            </a:r>
            <a:r>
              <a:rPr lang="en-US" altLang="zh-CN" sz="2000" dirty="0"/>
              <a:t>    </a:t>
            </a:r>
            <a:r>
              <a:rPr lang="zh-CN" altLang="en-US" sz="2000" dirty="0"/>
              <a:t>①是否办理过户；②未申报者；③协议取得、行使处分；④基金能否例外；⑤</a:t>
            </a:r>
            <a:r>
              <a:rPr lang="zh-CN" altLang="en-US" sz="2000" dirty="0">
                <a:solidFill>
                  <a:srgbClr val="FF0000"/>
                </a:solidFill>
              </a:rPr>
              <a:t>包括其配偶、父母、子女持有的及利用他人账户持有的股票或者其他具有股权性质的证券</a:t>
            </a:r>
            <a:r>
              <a:rPr lang="en-US" altLang="zh-CN" sz="2000" dirty="0"/>
              <a:t>——</a:t>
            </a:r>
            <a:r>
              <a:rPr lang="zh-CN" altLang="en-US" sz="2000" b="1" u="sng" dirty="0"/>
              <a:t>得到明确</a:t>
            </a:r>
            <a:r>
              <a:rPr lang="zh-CN" altLang="en-US" sz="2000" dirty="0"/>
              <a:t>（实质管理、受益权、风险）。例外：夫妻分居，实际亦无往来的情况，是否过苛？</a:t>
            </a:r>
          </a:p>
        </p:txBody>
      </p:sp>
    </p:spTree>
  </p:cSld>
  <p:clrMapOvr>
    <a:masterClrMapping/>
  </p:clrMapOvr>
  <p:transition>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矩形 7"/>
          <p:cNvSpPr/>
          <p:nvPr/>
        </p:nvSpPr>
        <p:spPr>
          <a:xfrm>
            <a:off x="332583" y="247025"/>
            <a:ext cx="8264525" cy="5487271"/>
          </a:xfrm>
          <a:prstGeom prst="rect">
            <a:avLst/>
          </a:prstGeom>
          <a:noFill/>
          <a:ln w="9525">
            <a:noFill/>
          </a:ln>
        </p:spPr>
        <p:txBody>
          <a:bodyPr wrap="square" anchor="t">
            <a:spAutoFit/>
          </a:bodyPr>
          <a:lstStyle/>
          <a:p>
            <a:pPr eaLnBrk="0" fontAlgn="base" hangingPunct="0"/>
            <a:r>
              <a:rPr lang="en-US" altLang="zh-CN" sz="2400" b="1" noProof="1">
                <a:solidFill>
                  <a:srgbClr val="C00000"/>
                </a:solidFill>
              </a:rPr>
              <a:t>7.</a:t>
            </a:r>
            <a:r>
              <a:rPr lang="zh-CN" altLang="en-US" sz="2400" b="1" noProof="1">
                <a:solidFill>
                  <a:srgbClr val="C00000"/>
                </a:solidFill>
              </a:rPr>
              <a:t>六个月内</a:t>
            </a:r>
            <a:r>
              <a:rPr lang="en-US" altLang="zh-CN" sz="2400" b="1" noProof="1">
                <a:solidFill>
                  <a:srgbClr val="C00000"/>
                </a:solidFill>
              </a:rPr>
              <a:t>  </a:t>
            </a:r>
            <a:endParaRPr lang="zh-CN" altLang="en-US" sz="2400" b="1" noProof="1">
              <a:solidFill>
                <a:srgbClr val="C00000"/>
              </a:solidFill>
            </a:endParaRPr>
          </a:p>
          <a:p>
            <a:pPr eaLnBrk="0" fontAlgn="base" hangingPunct="0">
              <a:lnSpc>
                <a:spcPct val="150000"/>
              </a:lnSpc>
            </a:pPr>
            <a:r>
              <a:rPr lang="en-US" altLang="zh-CN" sz="2000" noProof="1"/>
              <a:t>Cf  </a:t>
            </a:r>
            <a:r>
              <a:rPr lang="zh-CN" altLang="en-US" sz="2000" noProof="1"/>
              <a:t>美国：未满</a:t>
            </a:r>
            <a:r>
              <a:rPr lang="en-US" altLang="zh-CN" sz="2000" noProof="1"/>
              <a:t>6</a:t>
            </a:r>
            <a:r>
              <a:rPr lang="zh-CN" altLang="en-US" sz="2000" noProof="1"/>
              <a:t>个月之期间</a:t>
            </a:r>
          </a:p>
          <a:p>
            <a:pPr eaLnBrk="0" fontAlgn="base" hangingPunct="0">
              <a:lnSpc>
                <a:spcPct val="150000"/>
              </a:lnSpc>
            </a:pPr>
            <a:r>
              <a:rPr lang="en-US" altLang="zh-CN" sz="2000" noProof="1"/>
              <a:t>any period of less than six months</a:t>
            </a:r>
            <a:endParaRPr lang="zh-CN" altLang="en-US" sz="2000" noProof="1"/>
          </a:p>
          <a:p>
            <a:pPr eaLnBrk="0" fontAlgn="base" hangingPunct="0">
              <a:lnSpc>
                <a:spcPct val="150000"/>
              </a:lnSpc>
            </a:pPr>
            <a:r>
              <a:rPr lang="zh-CN" altLang="en-US" sz="2000" noProof="1"/>
              <a:t>何时为买进、卖出之日：依</a:t>
            </a:r>
            <a:r>
              <a:rPr lang="en-US" altLang="zh-CN" sz="2000" noProof="1"/>
              <a:t>SEC</a:t>
            </a:r>
            <a:r>
              <a:rPr lang="zh-CN" altLang="en-US" sz="2000" noProof="1"/>
              <a:t>规则，当买方或卖方负担不可撤回的义务以支付价金、收受股票时，即为买进或卖出之时。</a:t>
            </a:r>
          </a:p>
          <a:p>
            <a:pPr eaLnBrk="0" hangingPunct="0">
              <a:lnSpc>
                <a:spcPct val="150000"/>
              </a:lnSpc>
              <a:spcAft>
                <a:spcPts val="600"/>
              </a:spcAft>
            </a:pPr>
            <a:r>
              <a:rPr lang="en-US" altLang="zh-CN" sz="2000" noProof="1"/>
              <a:t>Option</a:t>
            </a:r>
            <a:r>
              <a:rPr lang="zh-CN" altLang="en-US" sz="2000" noProof="1"/>
              <a:t>的情形：以实际买入或卖出为准</a:t>
            </a:r>
          </a:p>
          <a:p>
            <a:pPr eaLnBrk="0" hangingPunct="0">
              <a:spcAft>
                <a:spcPts val="600"/>
              </a:spcAft>
            </a:pPr>
            <a:endParaRPr lang="zh-CN" altLang="en-US" sz="2600" noProof="1"/>
          </a:p>
          <a:p>
            <a:pPr eaLnBrk="0" fontAlgn="base" hangingPunct="0"/>
            <a:r>
              <a:rPr lang="en-US" altLang="zh-CN" sz="2400" b="1" noProof="1">
                <a:solidFill>
                  <a:srgbClr val="C00000"/>
                </a:solidFill>
              </a:rPr>
              <a:t>8.</a:t>
            </a:r>
            <a:r>
              <a:rPr lang="zh-CN" altLang="en-US" sz="2400" b="1" noProof="1">
                <a:solidFill>
                  <a:srgbClr val="C00000"/>
                </a:solidFill>
              </a:rPr>
              <a:t>买入、卖出</a:t>
            </a:r>
            <a:r>
              <a:rPr lang="en-US" altLang="zh-CN" sz="2400" b="1" noProof="1">
                <a:solidFill>
                  <a:srgbClr val="C00000"/>
                </a:solidFill>
              </a:rPr>
              <a:t>    </a:t>
            </a:r>
            <a:r>
              <a:rPr lang="zh-CN" altLang="en-US" sz="2400" b="1" noProof="1">
                <a:solidFill>
                  <a:srgbClr val="C00000"/>
                </a:solidFill>
              </a:rPr>
              <a:t>美国法：二分法</a:t>
            </a:r>
            <a:r>
              <a:rPr lang="en-US" altLang="zh-CN" sz="2400" b="1" noProof="1">
                <a:solidFill>
                  <a:srgbClr val="C00000"/>
                </a:solidFill>
              </a:rPr>
              <a:t>  </a:t>
            </a:r>
            <a:endParaRPr lang="zh-CN" altLang="en-US" sz="2400" noProof="1">
              <a:solidFill>
                <a:srgbClr val="C00000"/>
              </a:solidFill>
            </a:endParaRPr>
          </a:p>
          <a:p>
            <a:pPr eaLnBrk="0" fontAlgn="base" hangingPunct="0">
              <a:lnSpc>
                <a:spcPct val="150000"/>
              </a:lnSpc>
            </a:pPr>
            <a:r>
              <a:rPr lang="zh-CN" altLang="en-US" sz="2000" noProof="1"/>
              <a:t>（</a:t>
            </a:r>
            <a:r>
              <a:rPr lang="en-US" altLang="zh-CN" sz="2000" noProof="1"/>
              <a:t>1</a:t>
            </a:r>
            <a:r>
              <a:rPr lang="zh-CN" altLang="en-US" sz="2000" noProof="1"/>
              <a:t>）传统型现金买卖：客观认定，只须有买卖事实，不问是否在集中交易市场买卖，不问是否利益内幕信息的可能性。</a:t>
            </a:r>
          </a:p>
          <a:p>
            <a:pPr eaLnBrk="0" fontAlgn="base" hangingPunct="0">
              <a:lnSpc>
                <a:spcPct val="150000"/>
              </a:lnSpc>
            </a:pPr>
            <a:r>
              <a:rPr lang="zh-CN" altLang="en-US" sz="2000" noProof="1"/>
              <a:t>（</a:t>
            </a:r>
            <a:r>
              <a:rPr lang="en-US" altLang="zh-CN" sz="2000" noProof="1"/>
              <a:t>2</a:t>
            </a:r>
            <a:r>
              <a:rPr lang="zh-CN" altLang="en-US" sz="2000" noProof="1"/>
              <a:t>）非传统型的买卖：考虑利用内幕信息可能性；自愿与否；对交易时点是否具有控制力</a:t>
            </a:r>
            <a:r>
              <a:rPr lang="en-US" altLang="zh-CN" sz="2000" noProof="1">
                <a:solidFill>
                  <a:schemeClr val="accent1"/>
                </a:solidFill>
                <a:effectLst>
                  <a:outerShdw blurRad="38100" dist="25400" dir="5400000" algn="ctr" rotWithShape="0">
                    <a:srgbClr val="6E747A">
                      <a:alpha val="43000"/>
                    </a:srgbClr>
                  </a:outerShdw>
                </a:effectLst>
              </a:rPr>
              <a:t>(case</a:t>
            </a:r>
            <a:r>
              <a:rPr lang="zh-CN" altLang="en-US" sz="2000" noProof="1">
                <a:solidFill>
                  <a:schemeClr val="accent1"/>
                </a:solidFill>
                <a:effectLst>
                  <a:outerShdw blurRad="38100" dist="25400" dir="5400000" algn="ctr" rotWithShape="0">
                    <a:srgbClr val="6E747A">
                      <a:alpha val="43000"/>
                    </a:srgbClr>
                  </a:outerShdw>
                </a:effectLst>
              </a:rPr>
              <a:t>转换为普通股</a:t>
            </a:r>
            <a:r>
              <a:rPr lang="en-US" altLang="zh-CN" sz="2000" noProof="1">
                <a:solidFill>
                  <a:schemeClr val="accent1"/>
                </a:solidFill>
                <a:effectLst>
                  <a:outerShdw blurRad="38100" dist="25400" dir="5400000" algn="ctr" rotWithShape="0">
                    <a:srgbClr val="6E747A">
                      <a:alpha val="43000"/>
                    </a:srgbClr>
                  </a:outerShdw>
                </a:effectLst>
              </a:rPr>
              <a:t>)</a:t>
            </a:r>
          </a:p>
        </p:txBody>
      </p:sp>
    </p:spTree>
  </p:cSld>
  <p:clrMapOvr>
    <a:masterClrMapping/>
  </p:clrMapOvr>
  <p:transition>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矩形 7"/>
          <p:cNvSpPr/>
          <p:nvPr/>
        </p:nvSpPr>
        <p:spPr>
          <a:xfrm>
            <a:off x="565150" y="483239"/>
            <a:ext cx="7735888" cy="4585871"/>
          </a:xfrm>
          <a:prstGeom prst="rect">
            <a:avLst/>
          </a:prstGeom>
          <a:noFill/>
          <a:ln w="9525">
            <a:noFill/>
          </a:ln>
        </p:spPr>
        <p:txBody>
          <a:bodyPr anchor="t">
            <a:spAutoFit/>
          </a:bodyPr>
          <a:lstStyle/>
          <a:p>
            <a:pPr eaLnBrk="0" hangingPunct="0"/>
            <a:r>
              <a:rPr lang="en-US" altLang="zh-CN" sz="2400" b="1" dirty="0">
                <a:solidFill>
                  <a:srgbClr val="C00000"/>
                </a:solidFill>
              </a:rPr>
              <a:t>9.</a:t>
            </a:r>
            <a:r>
              <a:rPr lang="zh-CN" altLang="en-US" sz="2400" b="1" dirty="0">
                <a:solidFill>
                  <a:srgbClr val="C00000"/>
                </a:solidFill>
              </a:rPr>
              <a:t>收益的计算</a:t>
            </a:r>
            <a:r>
              <a:rPr lang="en-US" altLang="zh-CN" sz="2400" b="1" dirty="0">
                <a:solidFill>
                  <a:srgbClr val="C00000"/>
                </a:solidFill>
              </a:rPr>
              <a:t>    </a:t>
            </a:r>
          </a:p>
          <a:p>
            <a:pPr eaLnBrk="0" hangingPunct="0">
              <a:lnSpc>
                <a:spcPct val="150000"/>
              </a:lnSpc>
            </a:pPr>
            <a:r>
              <a:rPr lang="zh-CN" altLang="en-US" sz="2000" dirty="0"/>
              <a:t>假设董事甲</a:t>
            </a:r>
            <a:r>
              <a:rPr lang="en-US" altLang="zh-CN" sz="2000" dirty="0"/>
              <a:t>2</a:t>
            </a:r>
            <a:r>
              <a:rPr lang="zh-CN" altLang="en-US" sz="2000" dirty="0"/>
              <a:t>月</a:t>
            </a:r>
            <a:r>
              <a:rPr lang="en-US" altLang="zh-CN" sz="2000" dirty="0"/>
              <a:t>1</a:t>
            </a:r>
            <a:r>
              <a:rPr lang="zh-CN" altLang="en-US" sz="2000" dirty="0"/>
              <a:t>日买入股票</a:t>
            </a:r>
            <a:r>
              <a:rPr lang="en-US" altLang="zh-CN" sz="2000" dirty="0"/>
              <a:t>300</a:t>
            </a:r>
            <a:r>
              <a:rPr lang="zh-CN" altLang="en-US" sz="2000" dirty="0"/>
              <a:t>万股，每股</a:t>
            </a:r>
            <a:r>
              <a:rPr lang="en-US" altLang="zh-CN" sz="2000" dirty="0"/>
              <a:t>10</a:t>
            </a:r>
            <a:r>
              <a:rPr lang="zh-CN" altLang="en-US" sz="2000" dirty="0"/>
              <a:t>元；</a:t>
            </a:r>
            <a:r>
              <a:rPr lang="en-US" altLang="zh-CN" sz="2000" dirty="0"/>
              <a:t>  9</a:t>
            </a:r>
            <a:r>
              <a:rPr lang="zh-CN" altLang="en-US" sz="2000" dirty="0"/>
              <a:t>月</a:t>
            </a:r>
            <a:r>
              <a:rPr lang="en-US" altLang="zh-CN" sz="2000" dirty="0"/>
              <a:t>1</a:t>
            </a:r>
            <a:r>
              <a:rPr lang="zh-CN" altLang="en-US" sz="2000" dirty="0"/>
              <a:t>日卖出股票</a:t>
            </a:r>
            <a:r>
              <a:rPr lang="en-US" altLang="zh-CN" sz="2000" dirty="0"/>
              <a:t>100</a:t>
            </a:r>
            <a:r>
              <a:rPr lang="zh-CN" altLang="en-US" sz="2000" dirty="0"/>
              <a:t>万股，每股</a:t>
            </a:r>
            <a:r>
              <a:rPr lang="en-US" altLang="zh-CN" sz="2000" dirty="0"/>
              <a:t>15</a:t>
            </a:r>
            <a:r>
              <a:rPr lang="zh-CN" altLang="en-US" sz="2000" dirty="0"/>
              <a:t>元；</a:t>
            </a:r>
            <a:r>
              <a:rPr lang="en-US" altLang="zh-CN" sz="2000" dirty="0"/>
              <a:t>10</a:t>
            </a:r>
            <a:r>
              <a:rPr lang="zh-CN" altLang="en-US" sz="2000" dirty="0"/>
              <a:t>月</a:t>
            </a:r>
            <a:r>
              <a:rPr lang="en-US" altLang="zh-CN" sz="2000" dirty="0"/>
              <a:t>1</a:t>
            </a:r>
            <a:r>
              <a:rPr lang="zh-CN" altLang="en-US" sz="2000" dirty="0"/>
              <a:t>日买入股票</a:t>
            </a:r>
            <a:r>
              <a:rPr lang="en-US" altLang="zh-CN" sz="2000" dirty="0"/>
              <a:t>200</a:t>
            </a:r>
            <a:r>
              <a:rPr lang="zh-CN" altLang="en-US" sz="2000" dirty="0"/>
              <a:t>万股，每股</a:t>
            </a:r>
            <a:r>
              <a:rPr lang="en-US" altLang="zh-CN" sz="2000" dirty="0"/>
              <a:t>12</a:t>
            </a:r>
            <a:r>
              <a:rPr lang="zh-CN" altLang="en-US" sz="2000" dirty="0"/>
              <a:t>元；</a:t>
            </a:r>
            <a:r>
              <a:rPr lang="en-US" altLang="zh-CN" sz="2000" dirty="0"/>
              <a:t>11</a:t>
            </a:r>
            <a:r>
              <a:rPr lang="zh-CN" altLang="en-US" sz="2000" dirty="0"/>
              <a:t>月</a:t>
            </a:r>
            <a:r>
              <a:rPr lang="en-US" altLang="zh-CN" sz="2000" dirty="0"/>
              <a:t>1</a:t>
            </a:r>
            <a:r>
              <a:rPr lang="zh-CN" altLang="en-US" sz="2000" dirty="0"/>
              <a:t>日卖出股票</a:t>
            </a:r>
            <a:r>
              <a:rPr lang="en-US" altLang="zh-CN" sz="2000" dirty="0"/>
              <a:t>100</a:t>
            </a:r>
            <a:r>
              <a:rPr lang="zh-CN" altLang="en-US" sz="2000" dirty="0"/>
              <a:t>万股，每股</a:t>
            </a:r>
            <a:r>
              <a:rPr lang="en-US" altLang="zh-CN" sz="2000" dirty="0"/>
              <a:t>20</a:t>
            </a:r>
            <a:r>
              <a:rPr lang="zh-CN" altLang="en-US" sz="2000" dirty="0"/>
              <a:t>元。</a:t>
            </a:r>
          </a:p>
          <a:p>
            <a:pPr eaLnBrk="0" hangingPunct="0">
              <a:lnSpc>
                <a:spcPct val="150000"/>
              </a:lnSpc>
            </a:pPr>
            <a:r>
              <a:rPr lang="zh-CN" altLang="en-US" sz="2000" b="1" dirty="0"/>
              <a:t>（</a:t>
            </a:r>
            <a:r>
              <a:rPr lang="en-US" altLang="zh-CN" sz="2000" b="1" dirty="0"/>
              <a:t>1</a:t>
            </a:r>
            <a:r>
              <a:rPr lang="zh-CN" altLang="en-US" sz="2000" b="1" dirty="0"/>
              <a:t>）股票编号法</a:t>
            </a:r>
            <a:r>
              <a:rPr lang="en-US" altLang="zh-CN" sz="2000" dirty="0"/>
              <a:t>  </a:t>
            </a:r>
            <a:r>
              <a:rPr lang="zh-CN" altLang="en-US" sz="2000" dirty="0"/>
              <a:t>适用结果</a:t>
            </a:r>
          </a:p>
          <a:p>
            <a:pPr eaLnBrk="0" hangingPunct="0">
              <a:lnSpc>
                <a:spcPct val="150000"/>
              </a:lnSpc>
            </a:pPr>
            <a:r>
              <a:rPr lang="zh-CN" altLang="en-US" sz="2000" b="1" dirty="0"/>
              <a:t>（</a:t>
            </a:r>
            <a:r>
              <a:rPr lang="en-US" altLang="zh-CN" sz="2000" b="1" dirty="0"/>
              <a:t>2</a:t>
            </a:r>
            <a:r>
              <a:rPr lang="zh-CN" altLang="en-US" sz="2000" b="1" dirty="0"/>
              <a:t>）先进先出法</a:t>
            </a:r>
            <a:r>
              <a:rPr lang="en-US" altLang="zh-CN" sz="2000" dirty="0"/>
              <a:t>  </a:t>
            </a:r>
            <a:r>
              <a:rPr lang="zh-CN" altLang="en-US" sz="2000" dirty="0"/>
              <a:t>适用结果</a:t>
            </a:r>
          </a:p>
          <a:p>
            <a:pPr eaLnBrk="0" hangingPunct="0">
              <a:lnSpc>
                <a:spcPct val="150000"/>
              </a:lnSpc>
            </a:pPr>
            <a:r>
              <a:rPr lang="zh-CN" altLang="en-US" sz="2000" b="1" dirty="0"/>
              <a:t>（</a:t>
            </a:r>
            <a:r>
              <a:rPr lang="en-US" altLang="zh-CN" sz="2000" b="1" dirty="0"/>
              <a:t>3</a:t>
            </a:r>
            <a:r>
              <a:rPr lang="zh-CN" altLang="en-US" sz="2000" b="1" dirty="0"/>
              <a:t>）平均成本法</a:t>
            </a:r>
            <a:r>
              <a:rPr lang="en-US" altLang="zh-CN" sz="2000" dirty="0"/>
              <a:t>  </a:t>
            </a:r>
            <a:r>
              <a:rPr lang="zh-CN" altLang="en-US" sz="2000" dirty="0"/>
              <a:t>适用结果与一般观念的收益较为相符，但该方法允许内部人在</a:t>
            </a:r>
            <a:r>
              <a:rPr lang="en-US" altLang="zh-CN" sz="2000" dirty="0"/>
              <a:t>6</a:t>
            </a:r>
            <a:r>
              <a:rPr lang="zh-CN" altLang="en-US" sz="2000" dirty="0"/>
              <a:t>个月内所为的买卖盈亏互相抵消，如前</a:t>
            </a:r>
            <a:r>
              <a:rPr lang="en-US" altLang="zh-CN" sz="2000" dirty="0"/>
              <a:t>3</a:t>
            </a:r>
            <a:r>
              <a:rPr lang="zh-CN" altLang="en-US" sz="2000" dirty="0"/>
              <a:t>个月亏损，利用后三个月弥补。</a:t>
            </a:r>
          </a:p>
          <a:p>
            <a:pPr eaLnBrk="0" hangingPunct="0"/>
            <a:endParaRPr lang="zh-CN" altLang="en-US" sz="2800" dirty="0"/>
          </a:p>
        </p:txBody>
      </p:sp>
    </p:spTree>
  </p:cSld>
  <p:clrMapOvr>
    <a:masterClrMapping/>
  </p:clrMapOvr>
  <p:transition>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矩形 7"/>
          <p:cNvSpPr/>
          <p:nvPr/>
        </p:nvSpPr>
        <p:spPr>
          <a:xfrm>
            <a:off x="438152" y="1275640"/>
            <a:ext cx="8177213" cy="769441"/>
          </a:xfrm>
          <a:prstGeom prst="rect">
            <a:avLst/>
          </a:prstGeom>
          <a:noFill/>
          <a:ln w="9525">
            <a:noFill/>
          </a:ln>
        </p:spPr>
        <p:txBody>
          <a:bodyPr wrap="square" anchor="t">
            <a:spAutoFit/>
          </a:bodyPr>
          <a:lstStyle/>
          <a:p>
            <a:pPr eaLnBrk="0" hangingPunct="0"/>
            <a:r>
              <a:rPr lang="zh-CN" altLang="en-US" sz="2000" b="1" dirty="0"/>
              <a:t>（</a:t>
            </a:r>
            <a:r>
              <a:rPr lang="en-US" altLang="zh-CN" sz="2000" b="1" dirty="0"/>
              <a:t>4</a:t>
            </a:r>
            <a:r>
              <a:rPr lang="zh-CN" altLang="en-US" sz="2000" b="1" dirty="0"/>
              <a:t>）</a:t>
            </a:r>
            <a:r>
              <a:rPr lang="zh-CN" altLang="en-US" sz="2000" b="1" dirty="0">
                <a:solidFill>
                  <a:srgbClr val="C00000"/>
                </a:solidFill>
              </a:rPr>
              <a:t>最高卖价减最低买价法</a:t>
            </a:r>
            <a:r>
              <a:rPr lang="en-US" altLang="zh-CN" sz="2000" b="1" dirty="0">
                <a:solidFill>
                  <a:srgbClr val="C00000"/>
                </a:solidFill>
              </a:rPr>
              <a:t>  </a:t>
            </a:r>
            <a:r>
              <a:rPr lang="zh-CN" altLang="en-US" sz="2000" dirty="0"/>
              <a:t>适用结果：</a:t>
            </a:r>
            <a:r>
              <a:rPr lang="en-US" altLang="zh-CN" sz="2000" dirty="0"/>
              <a:t>100</a:t>
            </a:r>
            <a:r>
              <a:rPr lang="zh-CN" altLang="en-US" sz="2000" dirty="0"/>
              <a:t>万适用归入权</a:t>
            </a:r>
            <a:endParaRPr lang="en-US" altLang="zh-CN" sz="2000" dirty="0"/>
          </a:p>
          <a:p>
            <a:pPr eaLnBrk="0" hangingPunct="0"/>
            <a:endParaRPr lang="zh-CN" altLang="en-US" sz="2400" dirty="0"/>
          </a:p>
        </p:txBody>
      </p:sp>
      <p:graphicFrame>
        <p:nvGraphicFramePr>
          <p:cNvPr id="76805" name="表格 76804"/>
          <p:cNvGraphicFramePr/>
          <p:nvPr>
            <p:extLst>
              <p:ext uri="{D42A27DB-BD31-4B8C-83A1-F6EECF244321}">
                <p14:modId xmlns:p14="http://schemas.microsoft.com/office/powerpoint/2010/main" val="1271008671"/>
              </p:ext>
            </p:extLst>
          </p:nvPr>
        </p:nvGraphicFramePr>
        <p:xfrm>
          <a:off x="968385" y="2319338"/>
          <a:ext cx="7591425" cy="1863970"/>
        </p:xfrm>
        <a:graphic>
          <a:graphicData uri="http://schemas.openxmlformats.org/drawingml/2006/table">
            <a:tbl>
              <a:tblPr/>
              <a:tblGrid>
                <a:gridCol w="1014413">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gridCol w="668655">
                  <a:extLst>
                    <a:ext uri="{9D8B030D-6E8A-4147-A177-3AD203B41FA5}">
                      <a16:colId xmlns:a16="http://schemas.microsoft.com/office/drawing/2014/main" val="20002"/>
                    </a:ext>
                  </a:extLst>
                </a:gridCol>
                <a:gridCol w="1050608">
                  <a:extLst>
                    <a:ext uri="{9D8B030D-6E8A-4147-A177-3AD203B41FA5}">
                      <a16:colId xmlns:a16="http://schemas.microsoft.com/office/drawing/2014/main" val="20003"/>
                    </a:ext>
                  </a:extLst>
                </a:gridCol>
                <a:gridCol w="950912">
                  <a:extLst>
                    <a:ext uri="{9D8B030D-6E8A-4147-A177-3AD203B41FA5}">
                      <a16:colId xmlns:a16="http://schemas.microsoft.com/office/drawing/2014/main" val="20004"/>
                    </a:ext>
                  </a:extLst>
                </a:gridCol>
                <a:gridCol w="792163">
                  <a:extLst>
                    <a:ext uri="{9D8B030D-6E8A-4147-A177-3AD203B41FA5}">
                      <a16:colId xmlns:a16="http://schemas.microsoft.com/office/drawing/2014/main" val="20005"/>
                    </a:ext>
                  </a:extLst>
                </a:gridCol>
                <a:gridCol w="979487">
                  <a:extLst>
                    <a:ext uri="{9D8B030D-6E8A-4147-A177-3AD203B41FA5}">
                      <a16:colId xmlns:a16="http://schemas.microsoft.com/office/drawing/2014/main" val="20006"/>
                    </a:ext>
                  </a:extLst>
                </a:gridCol>
                <a:gridCol w="1190625">
                  <a:extLst>
                    <a:ext uri="{9D8B030D-6E8A-4147-A177-3AD203B41FA5}">
                      <a16:colId xmlns:a16="http://schemas.microsoft.com/office/drawing/2014/main" val="20007"/>
                    </a:ext>
                  </a:extLst>
                </a:gridCol>
              </a:tblGrid>
              <a:tr h="372794">
                <a:tc gridSpan="3">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b="1">
                          <a:solidFill>
                            <a:schemeClr val="tx1"/>
                          </a:solidFill>
                        </a:rPr>
                        <a:t>买入</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3">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b="1">
                          <a:solidFill>
                            <a:schemeClr val="tx1"/>
                          </a:solidFill>
                        </a:rPr>
                        <a:t>卖出</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2">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b="1">
                          <a:solidFill>
                            <a:schemeClr val="tx1"/>
                          </a:solidFill>
                        </a:rPr>
                        <a:t>利益</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extLst>
                  <a:ext uri="{0D108BD9-81ED-4DB2-BD59-A6C34878D82A}">
                    <a16:rowId xmlns:a16="http://schemas.microsoft.com/office/drawing/2014/main" val="10000"/>
                  </a:ext>
                </a:extLst>
              </a:tr>
              <a:tr h="372794">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日期</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股数</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买价</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日期</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股数</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卖价</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差额</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处理</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2794">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3</a:t>
                      </a:r>
                      <a:r>
                        <a:rPr lang="zh-CN" altLang="en-US" sz="1800" dirty="0">
                          <a:solidFill>
                            <a:srgbClr val="000000"/>
                          </a:solidFill>
                        </a:rPr>
                        <a:t>月</a:t>
                      </a:r>
                      <a:r>
                        <a:rPr lang="en-US" altLang="zh-CN" sz="1800" dirty="0">
                          <a:solidFill>
                            <a:srgbClr val="000000"/>
                          </a:solidFill>
                        </a:rPr>
                        <a:t>1</a:t>
                      </a:r>
                      <a:r>
                        <a:rPr lang="zh-CN" altLang="en-US" sz="1800" dirty="0">
                          <a:solidFill>
                            <a:srgbClr val="000000"/>
                          </a:solidFill>
                        </a:rPr>
                        <a:t>日</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a:t>
                      </a:r>
                      <a:r>
                        <a:rPr lang="zh-CN" altLang="en-US" sz="1800" dirty="0">
                          <a:solidFill>
                            <a:srgbClr val="000000"/>
                          </a:solidFill>
                        </a:rPr>
                        <a:t>万股</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a:t>
                      </a:r>
                      <a:r>
                        <a:rPr lang="zh-CN" altLang="en-US" sz="1800" dirty="0">
                          <a:solidFill>
                            <a:srgbClr val="000000"/>
                          </a:solidFill>
                        </a:rPr>
                        <a:t>元</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4</a:t>
                      </a:r>
                      <a:r>
                        <a:rPr lang="zh-CN" altLang="en-US" sz="1800" dirty="0">
                          <a:solidFill>
                            <a:srgbClr val="000000"/>
                          </a:solidFill>
                        </a:rPr>
                        <a:t>月</a:t>
                      </a:r>
                      <a:r>
                        <a:rPr lang="en-US" altLang="zh-CN" sz="1800" dirty="0">
                          <a:solidFill>
                            <a:srgbClr val="000000"/>
                          </a:solidFill>
                        </a:rPr>
                        <a:t>1</a:t>
                      </a:r>
                      <a:r>
                        <a:rPr lang="zh-CN" altLang="en-US" sz="1800" dirty="0">
                          <a:solidFill>
                            <a:srgbClr val="000000"/>
                          </a:solidFill>
                        </a:rPr>
                        <a:t>日</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a:t>
                      </a:r>
                      <a:r>
                        <a:rPr lang="zh-CN" altLang="en-US" sz="1800" dirty="0">
                          <a:solidFill>
                            <a:srgbClr val="000000"/>
                          </a:solidFill>
                        </a:rPr>
                        <a:t>万股</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a:t>
                      </a:r>
                      <a:r>
                        <a:rPr lang="zh-CN" altLang="en-US" sz="1800" dirty="0">
                          <a:solidFill>
                            <a:srgbClr val="000000"/>
                          </a:solidFill>
                        </a:rPr>
                        <a:t>元</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-100</a:t>
                      </a:r>
                      <a:r>
                        <a:rPr lang="zh-CN" altLang="en-US" sz="1800" dirty="0">
                          <a:solidFill>
                            <a:srgbClr val="000000"/>
                          </a:solidFill>
                        </a:rPr>
                        <a:t>万</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不予计算</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2794">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3</a:t>
                      </a:r>
                      <a:r>
                        <a:rPr lang="zh-CN" altLang="en-US" sz="1800" dirty="0">
                          <a:solidFill>
                            <a:srgbClr val="000000"/>
                          </a:solidFill>
                        </a:rPr>
                        <a:t>月</a:t>
                      </a:r>
                      <a:r>
                        <a:rPr lang="en-US" altLang="zh-CN" sz="1800" dirty="0">
                          <a:solidFill>
                            <a:srgbClr val="000000"/>
                          </a:solidFill>
                        </a:rPr>
                        <a:t>10</a:t>
                      </a:r>
                      <a:r>
                        <a:rPr lang="zh-CN" altLang="en-US" sz="1800" dirty="0">
                          <a:solidFill>
                            <a:srgbClr val="000000"/>
                          </a:solidFill>
                        </a:rPr>
                        <a:t>日</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a:t>
                      </a:r>
                      <a:r>
                        <a:rPr lang="zh-CN" altLang="en-US" sz="1800" dirty="0">
                          <a:solidFill>
                            <a:srgbClr val="000000"/>
                          </a:solidFill>
                        </a:rPr>
                        <a:t>万股</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15</a:t>
                      </a:r>
                      <a:r>
                        <a:rPr lang="zh-CN" altLang="en-US" sz="1800" dirty="0">
                          <a:solidFill>
                            <a:srgbClr val="000000"/>
                          </a:solidFill>
                        </a:rPr>
                        <a:t>元</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4</a:t>
                      </a:r>
                      <a:r>
                        <a:rPr lang="zh-CN" altLang="en-US" sz="1800" dirty="0">
                          <a:solidFill>
                            <a:srgbClr val="000000"/>
                          </a:solidFill>
                        </a:rPr>
                        <a:t>月</a:t>
                      </a:r>
                      <a:r>
                        <a:rPr lang="en-US" altLang="zh-CN" sz="1800" dirty="0">
                          <a:solidFill>
                            <a:srgbClr val="000000"/>
                          </a:solidFill>
                        </a:rPr>
                        <a:t>10</a:t>
                      </a:r>
                      <a:r>
                        <a:rPr lang="zh-CN" altLang="en-US" sz="1800" dirty="0">
                          <a:solidFill>
                            <a:srgbClr val="000000"/>
                          </a:solidFill>
                        </a:rPr>
                        <a:t>日</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a:t>
                      </a:r>
                      <a:r>
                        <a:rPr lang="zh-CN" altLang="en-US" sz="1800" dirty="0">
                          <a:solidFill>
                            <a:srgbClr val="000000"/>
                          </a:solidFill>
                        </a:rPr>
                        <a:t>万股</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15</a:t>
                      </a:r>
                      <a:r>
                        <a:rPr lang="zh-CN" altLang="en-US" sz="1800" dirty="0">
                          <a:solidFill>
                            <a:srgbClr val="000000"/>
                          </a:solidFill>
                        </a:rPr>
                        <a:t>元</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0</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a:solidFill>
                            <a:srgbClr val="000000"/>
                          </a:solidFill>
                        </a:rPr>
                        <a:t>不予计算</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2794">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3</a:t>
                      </a:r>
                      <a:r>
                        <a:rPr lang="zh-CN" altLang="en-US" sz="1800" dirty="0">
                          <a:solidFill>
                            <a:srgbClr val="000000"/>
                          </a:solidFill>
                        </a:rPr>
                        <a:t>月</a:t>
                      </a:r>
                      <a:r>
                        <a:rPr lang="en-US" altLang="zh-CN" sz="1800" dirty="0">
                          <a:solidFill>
                            <a:srgbClr val="000000"/>
                          </a:solidFill>
                        </a:rPr>
                        <a:t>30</a:t>
                      </a:r>
                      <a:r>
                        <a:rPr lang="zh-CN" altLang="en-US" sz="1800" dirty="0">
                          <a:solidFill>
                            <a:srgbClr val="000000"/>
                          </a:solidFill>
                        </a:rPr>
                        <a:t>日</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a:t>
                      </a:r>
                      <a:r>
                        <a:rPr lang="zh-CN" altLang="en-US" sz="1800" dirty="0">
                          <a:solidFill>
                            <a:srgbClr val="000000"/>
                          </a:solidFill>
                        </a:rPr>
                        <a:t>万股</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20</a:t>
                      </a:r>
                      <a:r>
                        <a:rPr lang="zh-CN" altLang="en-US" sz="1800" dirty="0">
                          <a:solidFill>
                            <a:srgbClr val="000000"/>
                          </a:solidFill>
                        </a:rPr>
                        <a:t>元</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4</a:t>
                      </a:r>
                      <a:r>
                        <a:rPr lang="zh-CN" altLang="en-US" sz="1800" dirty="0">
                          <a:solidFill>
                            <a:srgbClr val="000000"/>
                          </a:solidFill>
                        </a:rPr>
                        <a:t>月</a:t>
                      </a:r>
                      <a:r>
                        <a:rPr lang="en-US" altLang="zh-CN" sz="1800" dirty="0">
                          <a:solidFill>
                            <a:srgbClr val="000000"/>
                          </a:solidFill>
                        </a:rPr>
                        <a:t>30</a:t>
                      </a:r>
                      <a:r>
                        <a:rPr lang="zh-CN" altLang="en-US" sz="1800" dirty="0">
                          <a:solidFill>
                            <a:srgbClr val="000000"/>
                          </a:solidFill>
                        </a:rPr>
                        <a:t>日</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a:t>
                      </a:r>
                      <a:r>
                        <a:rPr lang="zh-CN" altLang="en-US" sz="1800" dirty="0">
                          <a:solidFill>
                            <a:srgbClr val="000000"/>
                          </a:solidFill>
                        </a:rPr>
                        <a:t>万股</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20</a:t>
                      </a:r>
                      <a:r>
                        <a:rPr lang="zh-CN" altLang="en-US" sz="1800" dirty="0">
                          <a:solidFill>
                            <a:srgbClr val="000000"/>
                          </a:solidFill>
                        </a:rPr>
                        <a:t>元</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en-US" altLang="zh-CN" sz="1800" dirty="0">
                          <a:solidFill>
                            <a:srgbClr val="000000"/>
                          </a:solidFill>
                        </a:rPr>
                        <a:t>+100</a:t>
                      </a:r>
                      <a:r>
                        <a:rPr lang="zh-CN" altLang="en-US" sz="1800" dirty="0">
                          <a:solidFill>
                            <a:srgbClr val="000000"/>
                          </a:solidFill>
                        </a:rPr>
                        <a:t>万</a:t>
                      </a:r>
                      <a:endParaRPr lang="en-US" altLang="zh-CN" sz="1800" dirty="0">
                        <a:solidFill>
                          <a:srgbClr val="000000"/>
                        </a:solidFill>
                      </a:endParaRP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90805" lvl="0" indent="-90805" algn="l" defTabSz="914400" eaLnBrk="0" fontAlgn="base" latinLnBrk="0" hangingPunct="0">
                        <a:lnSpc>
                          <a:spcPct val="90000"/>
                        </a:lnSpc>
                        <a:spcBef>
                          <a:spcPts val="1200"/>
                        </a:spcBef>
                        <a:spcAft>
                          <a:spcPts val="200"/>
                        </a:spcAft>
                        <a:buClr>
                          <a:schemeClr val="accent1"/>
                        </a:buClr>
                        <a:buSzPct val="100000"/>
                        <a:buFont typeface="Calibri" panose="020F0502020204030204" pitchFamily="2" charset="0"/>
                        <a:buChar char=" "/>
                        <a:defRPr sz="1800" u="none" kern="1200" baseline="0">
                          <a:solidFill>
                            <a:srgbClr val="404040"/>
                          </a:solidFill>
                          <a:latin typeface="Calibri" panose="020F0502020204030204" pitchFamily="2" charset="0"/>
                          <a:ea typeface="宋体" panose="02010600030101010101" pitchFamily="2" charset="-122"/>
                        </a:defRPr>
                      </a:lvl1pPr>
                      <a:lvl2pPr marL="382905" lvl="1"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2400" b="0" i="0" u="none" kern="1200" baseline="0">
                          <a:solidFill>
                            <a:srgbClr val="404040"/>
                          </a:solidFill>
                          <a:latin typeface="Calibri" panose="020F0502020204030204" pitchFamily="2" charset="0"/>
                          <a:ea typeface="宋体" panose="02010600030101010101" pitchFamily="2" charset="-122"/>
                        </a:defRPr>
                      </a:lvl2pPr>
                      <a:lvl3pPr marL="567055" lvl="2"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3pPr>
                      <a:lvl4pPr marL="749300" lvl="3" indent="-182245"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4pPr>
                      <a:lvl5pPr marL="932180" lvl="4" indent="-182880" algn="l" defTabSz="914400" eaLnBrk="0" fontAlgn="base" latinLnBrk="0" hangingPunct="0">
                        <a:lnSpc>
                          <a:spcPct val="90000"/>
                        </a:lnSpc>
                        <a:spcBef>
                          <a:spcPts val="200"/>
                        </a:spcBef>
                        <a:spcAft>
                          <a:spcPts val="400"/>
                        </a:spcAft>
                        <a:buClr>
                          <a:schemeClr val="accent1"/>
                        </a:buClr>
                        <a:buFont typeface="Calibri" panose="020F0502020204030204" pitchFamily="2" charset="0"/>
                        <a:buChar char="◦"/>
                        <a:defRPr sz="1200" b="0" i="0" u="none" kern="1200" baseline="0">
                          <a:solidFill>
                            <a:srgbClr val="404040"/>
                          </a:solidFill>
                          <a:latin typeface="Calibri" panose="020F0502020204030204" pitchFamily="2" charset="0"/>
                          <a:ea typeface="宋体" panose="02010600030101010101" pitchFamily="2" charset="-122"/>
                        </a:defRPr>
                      </a:lvl5pPr>
                    </a:lstStyle>
                    <a:p>
                      <a:pPr marL="0" lvl="0" indent="0" eaLnBrk="1" hangingPunct="1">
                        <a:lnSpc>
                          <a:spcPct val="100000"/>
                        </a:lnSpc>
                        <a:spcBef>
                          <a:spcPct val="0"/>
                        </a:spcBef>
                        <a:spcAft>
                          <a:spcPct val="0"/>
                        </a:spcAft>
                        <a:buClrTx/>
                        <a:buNone/>
                      </a:pPr>
                      <a:r>
                        <a:rPr lang="zh-CN" altLang="en-US" sz="1800" dirty="0">
                          <a:solidFill>
                            <a:srgbClr val="000000"/>
                          </a:solidFill>
                        </a:rPr>
                        <a:t>计算利益</a:t>
                      </a:r>
                    </a:p>
                  </a:txBody>
                  <a:tcPr marL="91443" marR="9144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52630" name="矩形 7"/>
          <p:cNvSpPr/>
          <p:nvPr/>
        </p:nvSpPr>
        <p:spPr>
          <a:xfrm>
            <a:off x="879477" y="4546286"/>
            <a:ext cx="7735888" cy="962956"/>
          </a:xfrm>
          <a:prstGeom prst="rect">
            <a:avLst/>
          </a:prstGeom>
          <a:noFill/>
          <a:ln w="9525">
            <a:noFill/>
          </a:ln>
        </p:spPr>
        <p:txBody>
          <a:bodyPr anchor="t">
            <a:spAutoFit/>
          </a:bodyPr>
          <a:lstStyle/>
          <a:p>
            <a:pPr eaLnBrk="0" hangingPunct="0">
              <a:lnSpc>
                <a:spcPct val="150000"/>
              </a:lnSpc>
            </a:pPr>
            <a:r>
              <a:rPr lang="zh-CN" altLang="en-US" sz="2000" b="1" dirty="0"/>
              <a:t>美国</a:t>
            </a:r>
            <a:r>
              <a:rPr lang="zh-CN" altLang="en-US" sz="2000" dirty="0"/>
              <a:t>：最高卖价减最低买价法。</a:t>
            </a:r>
            <a:endParaRPr lang="en-US" altLang="zh-CN" sz="2000" dirty="0"/>
          </a:p>
          <a:p>
            <a:pPr eaLnBrk="0" hangingPunct="0">
              <a:lnSpc>
                <a:spcPct val="150000"/>
              </a:lnSpc>
            </a:pPr>
            <a:r>
              <a:rPr lang="zh-CN" altLang="en-US" sz="2000" dirty="0"/>
              <a:t>理由：</a:t>
            </a:r>
            <a:r>
              <a:rPr lang="zh-CN" altLang="en-US" sz="2000" b="1" dirty="0"/>
              <a:t>事前预警应从严计算</a:t>
            </a:r>
            <a:r>
              <a:rPr lang="zh-CN" altLang="en-US" sz="2000" dirty="0"/>
              <a:t>；实现</a:t>
            </a:r>
            <a:r>
              <a:rPr lang="zh-CN" altLang="en-US" sz="2000" b="1" dirty="0"/>
              <a:t>立法目的</a:t>
            </a:r>
            <a:r>
              <a:rPr lang="zh-CN" altLang="en-US" sz="2000" dirty="0"/>
              <a:t>最有效的方法。</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A733932-67A9-EE6B-6460-F9015CB47F36}"/>
                  </a:ext>
                </a:extLst>
              </p14:cNvPr>
              <p14:cNvContentPartPr/>
              <p14:nvPr/>
            </p14:nvContentPartPr>
            <p14:xfrm>
              <a:off x="1338817" y="717293"/>
              <a:ext cx="392040" cy="302760"/>
            </p14:xfrm>
          </p:contentPart>
        </mc:Choice>
        <mc:Fallback xmlns="">
          <p:pic>
            <p:nvPicPr>
              <p:cNvPr id="2" name="墨迹 1">
                <a:extLst>
                  <a:ext uri="{FF2B5EF4-FFF2-40B4-BE49-F238E27FC236}">
                    <a16:creationId xmlns:a16="http://schemas.microsoft.com/office/drawing/2014/main" id="{0A733932-67A9-EE6B-6460-F9015CB47F36}"/>
                  </a:ext>
                </a:extLst>
              </p:cNvPr>
              <p:cNvPicPr/>
              <p:nvPr/>
            </p:nvPicPr>
            <p:blipFill>
              <a:blip r:embed="rId4"/>
              <a:stretch>
                <a:fillRect/>
              </a:stretch>
            </p:blipFill>
            <p:spPr>
              <a:xfrm>
                <a:off x="1329817" y="708293"/>
                <a:ext cx="409680" cy="320400"/>
              </a:xfrm>
              <a:prstGeom prst="rect">
                <a:avLst/>
              </a:prstGeom>
            </p:spPr>
          </p:pic>
        </mc:Fallback>
      </mc:AlternateContent>
    </p:spTree>
  </p:cSld>
  <p:clrMapOvr>
    <a:masterClrMapping/>
  </p:clrMapOvr>
  <p:transition>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矩形 7"/>
          <p:cNvSpPr/>
          <p:nvPr/>
        </p:nvSpPr>
        <p:spPr>
          <a:xfrm>
            <a:off x="819159" y="574679"/>
            <a:ext cx="7735887" cy="1793953"/>
          </a:xfrm>
          <a:prstGeom prst="rect">
            <a:avLst/>
          </a:prstGeom>
          <a:noFill/>
          <a:ln w="9525">
            <a:noFill/>
          </a:ln>
        </p:spPr>
        <p:txBody>
          <a:bodyPr anchor="t">
            <a:spAutoFit/>
          </a:bodyPr>
          <a:lstStyle/>
          <a:p>
            <a:pPr eaLnBrk="0" fontAlgn="base" hangingPunct="0"/>
            <a:r>
              <a:rPr lang="en-US" altLang="zh-CN" sz="2400" b="1" noProof="1">
                <a:solidFill>
                  <a:srgbClr val="C00000"/>
                </a:solidFill>
              </a:rPr>
              <a:t>10.</a:t>
            </a:r>
            <a:r>
              <a:rPr lang="zh-CN" altLang="en-US" sz="2400" b="1" noProof="1">
                <a:solidFill>
                  <a:srgbClr val="C00000"/>
                </a:solidFill>
              </a:rPr>
              <a:t>普通股与优先股</a:t>
            </a:r>
            <a:endParaRPr lang="zh-CN" altLang="en-US" sz="2400" noProof="1">
              <a:solidFill>
                <a:srgbClr val="C00000"/>
              </a:solidFill>
            </a:endParaRPr>
          </a:p>
          <a:p>
            <a:pPr eaLnBrk="0" fontAlgn="base" hangingPunct="0">
              <a:lnSpc>
                <a:spcPct val="150000"/>
              </a:lnSpc>
            </a:pPr>
            <a:r>
              <a:rPr lang="zh-CN" altLang="en-US" sz="2000" noProof="1"/>
              <a:t>赖英照：从归入权的</a:t>
            </a:r>
            <a:r>
              <a:rPr lang="zh-CN" altLang="en-US" sz="2000" noProof="1">
                <a:ln w="22225">
                  <a:solidFill>
                    <a:schemeClr val="accent2"/>
                  </a:solidFill>
                  <a:prstDash val="solid"/>
                </a:ln>
                <a:solidFill>
                  <a:schemeClr val="accent2">
                    <a:lumMod val="40000"/>
                    <a:lumOff val="60000"/>
                  </a:schemeClr>
                </a:solidFill>
              </a:rPr>
              <a:t>立法目的</a:t>
            </a:r>
            <a:r>
              <a:rPr lang="zh-CN" altLang="en-US" sz="2000" noProof="1"/>
              <a:t>考量，两者股票是否具有同质性，固然相关，但</a:t>
            </a:r>
            <a:r>
              <a:rPr lang="zh-CN" altLang="en-US" sz="2000" noProof="1">
                <a:ln w="22225">
                  <a:solidFill>
                    <a:schemeClr val="accent2"/>
                  </a:solidFill>
                  <a:prstDash val="solid"/>
                </a:ln>
                <a:solidFill>
                  <a:schemeClr val="accent2">
                    <a:lumMod val="40000"/>
                    <a:lumOff val="60000"/>
                  </a:schemeClr>
                </a:solidFill>
              </a:rPr>
              <a:t>关键的因素</a:t>
            </a:r>
            <a:r>
              <a:rPr lang="zh-CN" altLang="en-US" sz="2000" noProof="1"/>
              <a:t>在于内部人是否有</a:t>
            </a:r>
            <a:r>
              <a:rPr lang="zh-CN" altLang="en-US" sz="2000" b="1" noProof="1"/>
              <a:t>利用内幕消息</a:t>
            </a:r>
            <a:r>
              <a:rPr lang="zh-CN" altLang="en-US" sz="2000" noProof="1"/>
              <a:t>的可能性，及两者证券的价格是否具有互动关联性。</a:t>
            </a:r>
          </a:p>
        </p:txBody>
      </p:sp>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180828" y="802890"/>
            <a:ext cx="8626475" cy="3546088"/>
          </a:xfrm>
        </p:spPr>
        <p:txBody>
          <a:bodyPr anchor="b"/>
          <a:lstStyle/>
          <a:p>
            <a:pPr>
              <a:lnSpc>
                <a:spcPct val="150000"/>
              </a:lnSpc>
            </a:pPr>
            <a:br>
              <a:rPr lang="zh-CN" altLang="en-US" sz="2600" dirty="0">
                <a:latin typeface="Calibri" panose="020F0502020204030204" pitchFamily="2" charset="0"/>
              </a:rPr>
            </a:br>
            <a:r>
              <a:rPr lang="zh-CN" altLang="en-US" sz="2600" dirty="0">
                <a:latin typeface="Calibri" panose="020F0502020204030204" pitchFamily="2" charset="0"/>
              </a:rPr>
              <a:t>【思考】郁金香球茎、不动产是否有一种相对稳定的价值？证券呢？如果炒股，买哪家？</a:t>
            </a:r>
            <a:br>
              <a:rPr lang="zh-CN" altLang="en-US" sz="2600" dirty="0">
                <a:latin typeface="Calibri" panose="020F0502020204030204" pitchFamily="2" charset="0"/>
              </a:rPr>
            </a:br>
            <a:r>
              <a:rPr lang="zh-CN" altLang="en-US" sz="2600" dirty="0">
                <a:latin typeface="Calibri" panose="020F0502020204030204" pitchFamily="2" charset="0"/>
              </a:rPr>
              <a:t>        </a:t>
            </a:r>
            <a:r>
              <a:rPr lang="zh-CN" altLang="en-US" sz="2600" b="1" dirty="0">
                <a:latin typeface="Calibri" panose="020F0502020204030204" pitchFamily="2" charset="0"/>
              </a:rPr>
              <a:t>稳固基础理论&amp;空中楼阁理论</a:t>
            </a:r>
            <a:br>
              <a:rPr lang="zh-CN" altLang="en-US" sz="2600" dirty="0">
                <a:latin typeface="Calibri" panose="020F0502020204030204" pitchFamily="2" charset="0"/>
              </a:rPr>
            </a:br>
            <a:r>
              <a:rPr lang="zh-CN" altLang="en-US" sz="2600" dirty="0">
                <a:latin typeface="Calibri" panose="020F0502020204030204" pitchFamily="2" charset="0"/>
              </a:rPr>
              <a:t>        </a:t>
            </a:r>
            <a:r>
              <a:rPr lang="zh-CN" altLang="en-US" sz="2600" b="1" dirty="0">
                <a:latin typeface="Calibri" panose="020F0502020204030204" pitchFamily="2" charset="0"/>
              </a:rPr>
              <a:t>金融</a:t>
            </a:r>
            <a:r>
              <a:rPr lang="zh-CN" altLang="en-US" sz="2600" dirty="0">
                <a:latin typeface="Calibri" panose="020F0502020204030204" pitchFamily="2" charset="0"/>
              </a:rPr>
              <a:t>：资金之融通。金融市场是为企业融资服务的。证券市场只是金融市场的一部分，更是企业融资的一种手段。</a:t>
            </a:r>
            <a:endParaRPr lang="zh-CN" altLang="en-US" sz="2600" dirty="0"/>
          </a:p>
        </p:txBody>
      </p:sp>
    </p:spTree>
  </p:cSld>
  <p:clrMapOvr>
    <a:masterClrMapping/>
  </p:clrMapOvr>
  <p:transition>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矩形 7"/>
          <p:cNvSpPr/>
          <p:nvPr/>
        </p:nvSpPr>
        <p:spPr>
          <a:xfrm>
            <a:off x="226060" y="0"/>
            <a:ext cx="8305800" cy="6921318"/>
          </a:xfrm>
          <a:prstGeom prst="rect">
            <a:avLst/>
          </a:prstGeom>
          <a:noFill/>
          <a:ln w="9525">
            <a:noFill/>
          </a:ln>
        </p:spPr>
        <p:txBody>
          <a:bodyPr wrap="square" anchor="t">
            <a:spAutoFit/>
          </a:bodyPr>
          <a:lstStyle/>
          <a:p>
            <a:pPr eaLnBrk="0" hangingPunct="0">
              <a:lnSpc>
                <a:spcPct val="105000"/>
              </a:lnSpc>
            </a:pPr>
            <a:r>
              <a:rPr lang="en-US" altLang="zh-CN" sz="2400" b="1" dirty="0">
                <a:solidFill>
                  <a:srgbClr val="C00000"/>
                </a:solidFill>
              </a:rPr>
              <a:t>11.</a:t>
            </a:r>
            <a:r>
              <a:rPr lang="zh-CN" altLang="en-US" sz="2400" b="1" dirty="0">
                <a:solidFill>
                  <a:srgbClr val="C00000"/>
                </a:solidFill>
              </a:rPr>
              <a:t>请求权人</a:t>
            </a:r>
          </a:p>
          <a:p>
            <a:pPr eaLnBrk="0" hangingPunct="0">
              <a:lnSpc>
                <a:spcPct val="105000"/>
              </a:lnSpc>
            </a:pPr>
            <a:r>
              <a:rPr lang="zh-CN" altLang="en-US" sz="2000" b="1" dirty="0"/>
              <a:t>（</a:t>
            </a:r>
            <a:r>
              <a:rPr lang="en-US" altLang="zh-CN" sz="2000" b="1" dirty="0"/>
              <a:t>1</a:t>
            </a:r>
            <a:r>
              <a:rPr lang="zh-CN" altLang="en-US" sz="2000" b="1" dirty="0"/>
              <a:t>）公司</a:t>
            </a:r>
            <a:endParaRPr lang="zh-CN" altLang="en-US" sz="2000" dirty="0"/>
          </a:p>
          <a:p>
            <a:pPr eaLnBrk="0" hangingPunct="0">
              <a:lnSpc>
                <a:spcPct val="105000"/>
              </a:lnSpc>
            </a:pPr>
            <a:r>
              <a:rPr lang="zh-CN" altLang="en-US" sz="2000" b="1" dirty="0"/>
              <a:t>（</a:t>
            </a:r>
            <a:r>
              <a:rPr lang="en-US" altLang="zh-CN" sz="2000" b="1" dirty="0"/>
              <a:t>2</a:t>
            </a:r>
            <a:r>
              <a:rPr lang="zh-CN" altLang="en-US" sz="2000" b="1" dirty="0"/>
              <a:t>）股东代位诉讼</a:t>
            </a:r>
            <a:r>
              <a:rPr lang="en-US" altLang="zh-CN" sz="2000" dirty="0"/>
              <a:t>               </a:t>
            </a:r>
            <a:r>
              <a:rPr lang="zh-CN" altLang="en-US" sz="2000" dirty="0"/>
              <a:t>公司法股东代位诉讼之规定是否准用</a:t>
            </a:r>
            <a:r>
              <a:rPr lang="en-US" altLang="zh-CN" sz="2000" dirty="0"/>
              <a:t>  </a:t>
            </a:r>
            <a:endParaRPr lang="zh-CN" altLang="en-US" sz="2000" dirty="0"/>
          </a:p>
          <a:p>
            <a:pPr eaLnBrk="0" hangingPunct="0">
              <a:lnSpc>
                <a:spcPct val="105000"/>
              </a:lnSpc>
            </a:pPr>
            <a:r>
              <a:rPr lang="zh-CN" altLang="en-US" sz="2000" dirty="0">
                <a:latin typeface="楷体" panose="02010609060101010101" charset="-122"/>
                <a:ea typeface="楷体" panose="02010609060101010101" charset="-122"/>
              </a:rPr>
              <a:t>《公司法》第一百五十一条　董事、高级管理人员有本法第一百四十九条规定的情形的，有限责任公司的股东、股份有限公司连续一百八十日以上单独或者合计持有公司百分之一以上股份的股东，可以书面请求监事会或者不设监事会的有限责任公司的监事向人民法院提起诉讼；监事有本法第一百四十九条规定的情形的，前述股东可以书面请求董事会或者不设董事会的有限责任公司的执行董事向人民法院提起诉讼。</a:t>
            </a:r>
          </a:p>
          <a:p>
            <a:pPr eaLnBrk="0" hangingPunct="0">
              <a:lnSpc>
                <a:spcPct val="105000"/>
              </a:lnSpc>
            </a:pPr>
            <a:r>
              <a:rPr lang="zh-CN" altLang="en-US" sz="2000" dirty="0">
                <a:latin typeface="楷体" panose="02010609060101010101" charset="-122"/>
                <a:ea typeface="楷体" panose="02010609060101010101" charset="-122"/>
              </a:rPr>
              <a:t>　　监事会、不设监事会的有限责任公司的监事，或者董事会、执行董事收到前款规定的股东书面请求后拒绝提起诉讼，或者自收到请求之日起三十日内未提起诉讼，或者情况紧急、不立即提起诉讼将会使公司利益受到难以弥补的损害的，前款规定的股东有权为了公司的利益以自己的名义直接向人民法院提起诉讼。</a:t>
            </a:r>
          </a:p>
          <a:p>
            <a:pPr eaLnBrk="0" hangingPunct="0">
              <a:lnSpc>
                <a:spcPct val="105000"/>
              </a:lnSpc>
            </a:pPr>
            <a:r>
              <a:rPr lang="zh-CN" altLang="en-US" sz="2000" dirty="0">
                <a:latin typeface="楷体" panose="02010609060101010101" charset="-122"/>
                <a:ea typeface="楷体" panose="02010609060101010101" charset="-122"/>
              </a:rPr>
              <a:t>　　他人侵犯公司合法权益，给公司造成损失的，本条第一款规定的股东可以依照前两款的规定向人民法院提起诉讼。</a:t>
            </a:r>
            <a:endParaRPr lang="en-US" altLang="zh-CN" sz="2000" dirty="0">
              <a:latin typeface="楷体" panose="02010609060101010101" charset="-122"/>
              <a:ea typeface="楷体" panose="02010609060101010101" charset="-122"/>
            </a:endParaRPr>
          </a:p>
          <a:p>
            <a:pPr eaLnBrk="0" hangingPunct="0"/>
            <a:r>
              <a:rPr lang="zh-CN" altLang="en-US" sz="2000" b="1" dirty="0"/>
              <a:t>（</a:t>
            </a:r>
            <a:r>
              <a:rPr lang="en-US" altLang="zh-CN" sz="2000" b="1" dirty="0"/>
              <a:t>3</a:t>
            </a:r>
            <a:r>
              <a:rPr lang="zh-CN" altLang="en-US" sz="2000" b="1" dirty="0"/>
              <a:t>）股东会得否决议抛弃</a:t>
            </a:r>
            <a:r>
              <a:rPr lang="en-US" altLang="zh-CN" sz="2000" dirty="0"/>
              <a:t>        ——</a:t>
            </a:r>
            <a:r>
              <a:rPr lang="zh-CN" altLang="en-US" sz="2000" dirty="0"/>
              <a:t>强制规定、共益权</a:t>
            </a:r>
          </a:p>
          <a:p>
            <a:pPr eaLnBrk="0" hangingPunct="0">
              <a:spcAft>
                <a:spcPts val="600"/>
              </a:spcAft>
            </a:pPr>
            <a:r>
              <a:rPr lang="zh-CN" altLang="en-US" sz="2000" b="1" dirty="0"/>
              <a:t>（</a:t>
            </a:r>
            <a:r>
              <a:rPr lang="en-US" altLang="zh-CN" sz="2000" b="1" dirty="0"/>
              <a:t>4</a:t>
            </a:r>
            <a:r>
              <a:rPr lang="zh-CN" altLang="en-US" sz="2000" b="1" dirty="0"/>
              <a:t>）代位执行与受领</a:t>
            </a:r>
            <a:endParaRPr lang="en-US" altLang="zh-CN" sz="2000" b="1" dirty="0"/>
          </a:p>
          <a:p>
            <a:pPr eaLnBrk="0" hangingPunct="0"/>
            <a:r>
              <a:rPr lang="en-US" altLang="zh-CN" sz="2400" b="1" dirty="0">
                <a:solidFill>
                  <a:srgbClr val="C00000"/>
                </a:solidFill>
              </a:rPr>
              <a:t>12.</a:t>
            </a:r>
            <a:r>
              <a:rPr lang="zh-CN" altLang="en-US" sz="2400" b="1" dirty="0">
                <a:solidFill>
                  <a:srgbClr val="C00000"/>
                </a:solidFill>
              </a:rPr>
              <a:t>请求期间</a:t>
            </a:r>
            <a:endParaRPr lang="zh-CN" altLang="en-US" sz="2400" dirty="0">
              <a:solidFill>
                <a:srgbClr val="C00000"/>
              </a:solidFill>
            </a:endParaRPr>
          </a:p>
          <a:p>
            <a:pPr eaLnBrk="0" hangingPunct="0"/>
            <a:endParaRPr lang="zh-CN" altLang="en-US" sz="2000" dirty="0"/>
          </a:p>
          <a:p>
            <a:pPr eaLnBrk="0" hangingPunct="0">
              <a:lnSpc>
                <a:spcPct val="105000"/>
              </a:lnSpc>
            </a:pPr>
            <a:endParaRPr lang="zh-CN" altLang="en-US" sz="2000" dirty="0">
              <a:latin typeface="楷体" panose="02010609060101010101" charset="-122"/>
              <a:ea typeface="楷体" panose="02010609060101010101" charset="-122"/>
            </a:endParaRPr>
          </a:p>
        </p:txBody>
      </p:sp>
    </p:spTree>
  </p:cSld>
  <p:clrMapOvr>
    <a:masterClrMapping/>
  </p:clrMapOvr>
  <p:transition>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
          <p:cNvSpPr>
            <a:spLocks noGrp="1"/>
          </p:cNvSpPr>
          <p:nvPr>
            <p:ph type="title"/>
          </p:nvPr>
        </p:nvSpPr>
        <p:spPr>
          <a:xfrm>
            <a:off x="580399" y="750563"/>
            <a:ext cx="7543800" cy="476252"/>
          </a:xfrm>
        </p:spPr>
        <p:txBody>
          <a:bodyPr anchor="b"/>
          <a:lstStyle/>
          <a:p>
            <a:r>
              <a:rPr lang="zh-CN" altLang="en-US" sz="2800" b="1" dirty="0"/>
              <a:t>五、程序化交易</a:t>
            </a:r>
          </a:p>
        </p:txBody>
      </p:sp>
      <p:sp>
        <p:nvSpPr>
          <p:cNvPr id="3" name="内容占位符 2"/>
          <p:cNvSpPr>
            <a:spLocks noGrp="1"/>
          </p:cNvSpPr>
          <p:nvPr>
            <p:ph idx="1"/>
          </p:nvPr>
        </p:nvSpPr>
        <p:spPr>
          <a:xfrm>
            <a:off x="580399" y="1376054"/>
            <a:ext cx="7785735" cy="4493257"/>
          </a:xfrm>
        </p:spPr>
        <p:txBody>
          <a:bodyPr/>
          <a:lstStyle/>
          <a:p>
            <a:pPr fontAlgn="base">
              <a:lnSpc>
                <a:spcPct val="150000"/>
              </a:lnSpc>
            </a:pP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新增</a:t>
            </a:r>
            <a:r>
              <a:rPr lang="zh-CN" altLang="en-US" noProof="1">
                <a:latin typeface="楷体" panose="02010609060101010101" charset="-122"/>
                <a:ea typeface="楷体" panose="02010609060101010101" charset="-122"/>
              </a:rPr>
              <a:t>  第四十五条　通过计算机程序</a:t>
            </a:r>
            <a:r>
              <a:rPr lang="zh-CN" altLang="en-US" b="1" noProof="1">
                <a:solidFill>
                  <a:srgbClr val="C00000"/>
                </a:solidFill>
                <a:latin typeface="楷体" panose="02010609060101010101" charset="-122"/>
                <a:ea typeface="楷体" panose="02010609060101010101" charset="-122"/>
              </a:rPr>
              <a:t>自动生成</a:t>
            </a:r>
            <a:r>
              <a:rPr lang="zh-CN" altLang="en-US" noProof="1">
                <a:latin typeface="楷体" panose="02010609060101010101" charset="-122"/>
                <a:ea typeface="楷体" panose="02010609060101010101" charset="-122"/>
              </a:rPr>
              <a:t>或者下达交易指令进行</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程序化交易</a:t>
            </a:r>
            <a:r>
              <a:rPr lang="zh-CN" altLang="en-US" noProof="1">
                <a:latin typeface="楷体" panose="02010609060101010101" charset="-122"/>
                <a:ea typeface="楷体" panose="02010609060101010101" charset="-122"/>
              </a:rPr>
              <a:t>的，应当符合国务院证券监督管理机构的规定，并向证券交易所报告，不得影响证券交易所系统安全或者正常交易秩序。</a:t>
            </a:r>
          </a:p>
          <a:p>
            <a:pPr fontAlgn="base">
              <a:lnSpc>
                <a:spcPct val="150000"/>
              </a:lnSpc>
            </a:pPr>
            <a:r>
              <a:rPr lang="zh-CN" altLang="en-US" b="1" noProof="1">
                <a:solidFill>
                  <a:srgbClr val="C00000"/>
                </a:solidFill>
                <a:latin typeface="楷体" panose="02010609060101010101" charset="-122"/>
                <a:ea typeface="楷体" panose="02010609060101010101" charset="-122"/>
              </a:rPr>
              <a:t>程序化交易</a:t>
            </a:r>
            <a:r>
              <a:rPr lang="zh-CN" altLang="en-US" noProof="1">
                <a:latin typeface="楷体" panose="02010609060101010101" charset="-122"/>
                <a:ea typeface="楷体" panose="02010609060101010101" charset="-122"/>
              </a:rPr>
              <a:t>：区别于</a:t>
            </a:r>
            <a:r>
              <a:rPr lang="zh-CN" altLang="en-US" i="1" u="sng"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人工作出交易决策和下单的交易</a:t>
            </a:r>
            <a:r>
              <a:rPr lang="zh-CN" altLang="en-US" noProof="1">
                <a:latin typeface="楷体" panose="02010609060101010101" charset="-122"/>
                <a:ea typeface="楷体" panose="02010609060101010101" charset="-122"/>
              </a:rPr>
              <a:t>。</a:t>
            </a:r>
          </a:p>
          <a:p>
            <a:pPr marL="0" indent="0">
              <a:lnSpc>
                <a:spcPct val="150000"/>
              </a:lnSpc>
              <a:buNone/>
            </a:pPr>
            <a:r>
              <a:rPr lang="zh-CN" altLang="en-US" noProof="1">
                <a:latin typeface="楷体" panose="02010609060101010101" charset="-122"/>
                <a:ea typeface="楷体" panose="02010609060101010101" charset="-122"/>
              </a:rPr>
              <a:t>程序化交易比人工交易</a:t>
            </a:r>
            <a:r>
              <a:rPr lang="zh-CN" altLang="en-US" b="1" noProof="1">
                <a:latin typeface="楷体" panose="02010609060101010101" charset="-122"/>
                <a:ea typeface="楷体" panose="02010609060101010101" charset="-122"/>
              </a:rPr>
              <a:t>更迅捷</a:t>
            </a:r>
            <a:r>
              <a:rPr lang="zh-CN" altLang="en-US" noProof="1">
                <a:latin typeface="楷体" panose="02010609060101010101" charset="-122"/>
                <a:ea typeface="楷体" panose="02010609060101010101" charset="-122"/>
              </a:rPr>
              <a:t>，所蕴含的</a:t>
            </a:r>
            <a:r>
              <a:rPr lang="zh-CN" altLang="en-US" b="1" noProof="1">
                <a:latin typeface="楷体" panose="02010609060101010101" charset="-122"/>
                <a:ea typeface="楷体" panose="02010609060101010101" charset="-122"/>
              </a:rPr>
              <a:t>风险也越大</a:t>
            </a:r>
            <a:r>
              <a:rPr lang="zh-CN" altLang="en-US" noProof="1">
                <a:latin typeface="楷体" panose="02010609060101010101" charset="-122"/>
                <a:ea typeface="楷体" panose="02010609060101010101" charset="-122"/>
              </a:rPr>
              <a:t>。</a:t>
            </a:r>
          </a:p>
        </p:txBody>
      </p:sp>
    </p:spTree>
  </p:cSld>
  <p:clrMapOvr>
    <a:masterClrMapping/>
  </p:clrMapOvr>
  <p:transition>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标题 1"/>
          <p:cNvSpPr>
            <a:spLocks noGrp="1"/>
          </p:cNvSpPr>
          <p:nvPr>
            <p:ph type="title"/>
          </p:nvPr>
        </p:nvSpPr>
        <p:spPr>
          <a:xfrm>
            <a:off x="452119" y="690880"/>
            <a:ext cx="7543800" cy="445463"/>
          </a:xfrm>
        </p:spPr>
        <p:txBody>
          <a:bodyPr anchor="b"/>
          <a:lstStyle/>
          <a:p>
            <a:r>
              <a:rPr lang="zh-CN" altLang="en-US" sz="2800" b="1" dirty="0"/>
              <a:t>六、证券交易中的保密义务</a:t>
            </a:r>
          </a:p>
        </p:txBody>
      </p:sp>
      <p:sp>
        <p:nvSpPr>
          <p:cNvPr id="3" name="内容占位符 2"/>
          <p:cNvSpPr>
            <a:spLocks noGrp="1"/>
          </p:cNvSpPr>
          <p:nvPr>
            <p:ph idx="1"/>
          </p:nvPr>
        </p:nvSpPr>
        <p:spPr>
          <a:xfrm>
            <a:off x="452119" y="1390650"/>
            <a:ext cx="7914006" cy="4478650"/>
          </a:xfrm>
        </p:spPr>
        <p:txBody>
          <a:bodyPr/>
          <a:lstStyle/>
          <a:p>
            <a:pPr fontAlgn="base">
              <a:lnSpc>
                <a:spcPct val="150000"/>
              </a:lnSpc>
            </a:pPr>
            <a:r>
              <a:rPr lang="en-US" altLang="zh-CN" noProof="1">
                <a:latin typeface="楷体" panose="02010609060101010101" charset="-122"/>
                <a:ea typeface="楷体" panose="02010609060101010101" charset="-122"/>
                <a:cs typeface="楷体" panose="02010609060101010101" charset="-122"/>
                <a:sym typeface="+mn-ea"/>
              </a:rPr>
              <a:t>    </a:t>
            </a:r>
            <a:r>
              <a:rPr lang="zh-CN" altLang="en-US" noProof="1">
                <a:latin typeface="楷体" panose="02010609060101010101" charset="-122"/>
                <a:ea typeface="楷体" panose="02010609060101010101" charset="-122"/>
                <a:cs typeface="楷体" panose="02010609060101010101" charset="-122"/>
                <a:sym typeface="+mn-ea"/>
              </a:rPr>
              <a:t>第四十一条　</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证券交易场所、证券公司、证券登记结算机构、</a:t>
            </a:r>
            <a:r>
              <a:rPr lang="zh-CN" altLang="en-US" u="sng"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证券服务机构（新增）</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及其工作人员</a:t>
            </a:r>
            <a:r>
              <a:rPr lang="zh-CN" altLang="en-US" noProof="1">
                <a:latin typeface="楷体" panose="02010609060101010101" charset="-122"/>
                <a:ea typeface="楷体" panose="02010609060101010101" charset="-122"/>
                <a:cs typeface="楷体" panose="02010609060101010101" charset="-122"/>
                <a:sym typeface="+mn-ea"/>
              </a:rPr>
              <a:t>应当依法为投资者的信息保密，</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不得</a:t>
            </a:r>
            <a:r>
              <a:rPr lang="zh-CN" altLang="en-US" noProof="1">
                <a:latin typeface="楷体" panose="02010609060101010101" charset="-122"/>
                <a:ea typeface="楷体" panose="02010609060101010101" charset="-122"/>
                <a:cs typeface="楷体" panose="02010609060101010101" charset="-122"/>
                <a:sym typeface="+mn-ea"/>
              </a:rPr>
              <a:t>非法买卖、提供或者公开</a:t>
            </a:r>
            <a:r>
              <a:rPr lang="zh-CN" altLang="en-US" b="1" u="sng" noProof="1">
                <a:effectLst>
                  <a:outerShdw blurRad="38100" dist="38100" dir="2700000" algn="tl">
                    <a:srgbClr val="000000">
                      <a:alpha val="43137"/>
                    </a:srgbClr>
                  </a:outerShdw>
                </a:effectLst>
                <a:highlight>
                  <a:srgbClr val="FFFF00"/>
                </a:highlight>
                <a:latin typeface="楷体" panose="02010609060101010101" charset="-122"/>
                <a:ea typeface="楷体" panose="02010609060101010101" charset="-122"/>
                <a:cs typeface="楷体" panose="02010609060101010101" charset="-122"/>
                <a:sym typeface="+mn-ea"/>
              </a:rPr>
              <a:t>投资者的信息</a:t>
            </a:r>
            <a:r>
              <a:rPr lang="zh-CN" altLang="en-US" noProof="1">
                <a:latin typeface="楷体" panose="02010609060101010101" charset="-122"/>
                <a:ea typeface="楷体" panose="02010609060101010101" charset="-122"/>
                <a:cs typeface="楷体" panose="02010609060101010101" charset="-122"/>
                <a:sym typeface="+mn-ea"/>
              </a:rPr>
              <a:t>。</a:t>
            </a:r>
            <a:r>
              <a:rPr lang="zh-CN" altLang="en-US"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（账户保密</a:t>
            </a:r>
            <a:r>
              <a:rPr lang="en-US" altLang="zh-CN"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to</a:t>
            </a:r>
            <a:r>
              <a:rPr lang="zh-CN" altLang="en-US"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投资者个人信息保护）</a:t>
            </a:r>
            <a:r>
              <a:rPr lang="zh-CN" altLang="en-US" noProof="1">
                <a:latin typeface="楷体" panose="02010609060101010101" charset="-122"/>
                <a:ea typeface="楷体" panose="02010609060101010101" charset="-122"/>
                <a:cs typeface="楷体" panose="02010609060101010101" charset="-122"/>
                <a:sym typeface="+mn-ea"/>
              </a:rPr>
              <a:t>　　</a:t>
            </a:r>
          </a:p>
          <a:p>
            <a:pPr fontAlgn="base">
              <a:lnSpc>
                <a:spcPct val="150000"/>
              </a:lnSpc>
            </a:pPr>
            <a:r>
              <a:rPr lang="zh-CN" altLang="en-US" noProof="1">
                <a:latin typeface="楷体" panose="02010609060101010101" charset="-122"/>
                <a:ea typeface="楷体" panose="02010609060101010101" charset="-122"/>
                <a:cs typeface="楷体" panose="02010609060101010101" charset="-122"/>
                <a:sym typeface="+mn-ea"/>
              </a:rPr>
              <a:t>    证券交易场所、证券公司、证券登记结算机构、证券服务机构及其工作人员不得泄露所知悉的</a:t>
            </a:r>
            <a:r>
              <a:rPr lang="zh-CN" altLang="en-US" noProof="1">
                <a:highlight>
                  <a:srgbClr val="FFFF00"/>
                </a:highlight>
                <a:latin typeface="楷体" panose="02010609060101010101" charset="-122"/>
                <a:ea typeface="楷体" panose="02010609060101010101" charset="-122"/>
                <a:cs typeface="楷体" panose="02010609060101010101" charset="-122"/>
                <a:sym typeface="+mn-ea"/>
              </a:rPr>
              <a:t>商业秘密</a:t>
            </a:r>
            <a:r>
              <a:rPr lang="zh-CN" altLang="en-US" noProof="1">
                <a:latin typeface="楷体" panose="02010609060101010101" charset="-122"/>
                <a:ea typeface="楷体" panose="02010609060101010101" charset="-122"/>
                <a:cs typeface="楷体" panose="02010609060101010101" charset="-122"/>
                <a:sym typeface="+mn-ea"/>
              </a:rPr>
              <a:t>。</a:t>
            </a:r>
            <a:r>
              <a:rPr lang="zh-CN" altLang="en-US" b="1"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（本款新增）</a:t>
            </a:r>
            <a:endParaRPr lang="zh-CN" altLang="en-US" noProof="1">
              <a:latin typeface="楷体" panose="02010609060101010101" charset="-122"/>
              <a:ea typeface="楷体" panose="02010609060101010101" charset="-122"/>
              <a:cs typeface="楷体" panose="02010609060101010101" charset="-122"/>
            </a:endParaRPr>
          </a:p>
          <a:p>
            <a:pPr fontAlgn="base">
              <a:lnSpc>
                <a:spcPct val="150000"/>
              </a:lnSpc>
            </a:pPr>
            <a:endParaRPr lang="zh-CN" altLang="en-US" noProof="1"/>
          </a:p>
        </p:txBody>
      </p:sp>
    </p:spTree>
  </p:cSld>
  <p:clrMapOvr>
    <a:masterClrMapping/>
  </p:clrMapOvr>
  <p:transition>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721" name="组合 80897"/>
          <p:cNvGrpSpPr/>
          <p:nvPr/>
        </p:nvGrpSpPr>
        <p:grpSpPr>
          <a:xfrm>
            <a:off x="0" y="0"/>
            <a:ext cx="9144000" cy="6858000"/>
            <a:chOff x="0" y="0"/>
            <a:chExt cx="9143979" cy="6858000"/>
          </a:xfrm>
        </p:grpSpPr>
        <p:sp>
          <p:nvSpPr>
            <p:cNvPr id="158722" name="矩形 3"/>
            <p:cNvSpPr/>
            <p:nvPr/>
          </p:nvSpPr>
          <p:spPr>
            <a:xfrm>
              <a:off x="0" y="0"/>
              <a:ext cx="442911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pic>
          <p:nvPicPr>
            <p:cNvPr id="158723" name="Picture 4"/>
            <p:cNvPicPr>
              <a:picLocks noChangeAspect="1"/>
            </p:cNvPicPr>
            <p:nvPr/>
          </p:nvPicPr>
          <p:blipFill>
            <a:blip r:embed="rId2"/>
            <a:srcRect l="34808" t="11313" r="9416" b="14479"/>
            <a:stretch>
              <a:fillRect/>
            </a:stretch>
          </p:blipFill>
          <p:spPr>
            <a:xfrm flipH="1">
              <a:off x="4429104" y="0"/>
              <a:ext cx="4714875" cy="6858000"/>
            </a:xfrm>
            <a:prstGeom prst="rect">
              <a:avLst/>
            </a:prstGeom>
            <a:noFill/>
            <a:ln w="9525">
              <a:noFill/>
            </a:ln>
          </p:spPr>
        </p:pic>
      </p:grpSp>
      <p:sp>
        <p:nvSpPr>
          <p:cNvPr id="158724" name="矩形 5"/>
          <p:cNvSpPr/>
          <p:nvPr/>
        </p:nvSpPr>
        <p:spPr>
          <a:xfrm>
            <a:off x="1056226" y="3429000"/>
            <a:ext cx="2646878" cy="2308324"/>
          </a:xfrm>
          <a:prstGeom prst="rect">
            <a:avLst/>
          </a:prstGeom>
          <a:noFill/>
          <a:ln w="9525">
            <a:noFill/>
          </a:ln>
        </p:spPr>
        <p:txBody>
          <a:bodyPr wrap="none" anchor="t">
            <a:spAutoFit/>
          </a:bodyPr>
          <a:lstStyle/>
          <a:p>
            <a:pPr algn="ctr"/>
            <a:r>
              <a:rPr lang="zh-CN" altLang="en-US" sz="4800" dirty="0">
                <a:latin typeface="华文新魏" pitchFamily="2" charset="-122"/>
                <a:ea typeface="华文新魏" pitchFamily="2" charset="-122"/>
              </a:rPr>
              <a:t>第八讲</a:t>
            </a:r>
            <a:r>
              <a:rPr lang="en-US" altLang="zh-CN" sz="4800" dirty="0">
                <a:latin typeface="华文新魏" pitchFamily="2" charset="-122"/>
                <a:ea typeface="华文新魏" pitchFamily="2" charset="-122"/>
              </a:rPr>
              <a:t>  </a:t>
            </a:r>
          </a:p>
          <a:p>
            <a:pPr algn="ctr"/>
            <a:endParaRPr lang="en-US" altLang="zh-CN" sz="4800" dirty="0">
              <a:latin typeface="华文新魏" pitchFamily="2" charset="-122"/>
              <a:ea typeface="华文新魏" pitchFamily="2" charset="-122"/>
            </a:endParaRPr>
          </a:p>
          <a:p>
            <a:pPr algn="ctr"/>
            <a:r>
              <a:rPr lang="zh-CN" altLang="en-US" sz="4800" dirty="0">
                <a:latin typeface="华文新魏" pitchFamily="2" charset="-122"/>
                <a:ea typeface="华文新魏" pitchFamily="2" charset="-122"/>
              </a:rPr>
              <a:t>信息披露</a:t>
            </a:r>
          </a:p>
        </p:txBody>
      </p:sp>
      <p:sp>
        <p:nvSpPr>
          <p:cNvPr id="7" name="文本框 6">
            <a:extLst>
              <a:ext uri="{FF2B5EF4-FFF2-40B4-BE49-F238E27FC236}">
                <a16:creationId xmlns:a16="http://schemas.microsoft.com/office/drawing/2014/main" id="{43A25CE6-CAC3-4460-8B3E-BDDD565BC712}"/>
              </a:ext>
            </a:extLst>
          </p:cNvPr>
          <p:cNvSpPr txBox="1"/>
          <p:nvPr/>
        </p:nvSpPr>
        <p:spPr>
          <a:xfrm>
            <a:off x="477520" y="5910905"/>
            <a:ext cx="5659120" cy="922047"/>
          </a:xfrm>
          <a:prstGeom prst="rect">
            <a:avLst/>
          </a:prstGeom>
          <a:noFill/>
        </p:spPr>
        <p:txBody>
          <a:bodyPr wrap="square">
            <a:spAutoFit/>
          </a:bodyPr>
          <a:lstStyle/>
          <a:p>
            <a:pPr>
              <a:lnSpc>
                <a:spcPct val="150000"/>
              </a:lnSpc>
            </a:pPr>
            <a:r>
              <a:rPr lang="zh-CN" altLang="en-US" sz="2000" b="1" noProof="1">
                <a:solidFill>
                  <a:srgbClr val="404040"/>
                </a:solidFill>
                <a:latin typeface="Calibri Light" panose="020F0302020204030204" pitchFamily="2" charset="0"/>
              </a:rPr>
              <a:t>信息披露  地位提升</a:t>
            </a:r>
            <a:endParaRPr lang="en-US" altLang="zh-CN" sz="2000" b="1" noProof="1">
              <a:solidFill>
                <a:srgbClr val="404040"/>
              </a:solidFill>
              <a:latin typeface="Calibri Light" panose="020F0302020204030204" pitchFamily="2" charset="0"/>
            </a:endParaRPr>
          </a:p>
          <a:p>
            <a:pPr>
              <a:lnSpc>
                <a:spcPct val="150000"/>
              </a:lnSpc>
            </a:pPr>
            <a:r>
              <a:rPr lang="zh-CN" altLang="en-US" sz="1800" b="1" noProof="1">
                <a:solidFill>
                  <a:srgbClr val="404040"/>
                </a:solidFill>
                <a:latin typeface="Calibri Light" panose="020F0302020204030204" pitchFamily="2" charset="0"/>
              </a:rPr>
              <a:t>（将</a:t>
            </a:r>
            <a:r>
              <a:rPr lang="zh-CN" altLang="en-US" sz="1800" b="1" noProof="1">
                <a:solidFill>
                  <a:schemeClr val="accent1"/>
                </a:solidFill>
                <a:effectLst>
                  <a:outerShdw blurRad="38100" dist="25400" dir="5400000" algn="ctr" rotWithShape="0">
                    <a:srgbClr val="6E747A">
                      <a:alpha val="43000"/>
                    </a:srgbClr>
                  </a:outerShdw>
                </a:effectLst>
                <a:latin typeface="Calibri Light" panose="020F0302020204030204" pitchFamily="2" charset="0"/>
              </a:rPr>
              <a:t>原法第三章第三节持续信息披露</a:t>
            </a:r>
            <a:r>
              <a:rPr lang="zh-CN" altLang="en-US" sz="1800" b="1" noProof="1">
                <a:solidFill>
                  <a:srgbClr val="404040"/>
                </a:solidFill>
                <a:latin typeface="Calibri Light" panose="020F0302020204030204" pitchFamily="2" charset="0"/>
              </a:rPr>
              <a:t>  升格为  </a:t>
            </a:r>
            <a:r>
              <a:rPr lang="zh-CN" altLang="en-US" sz="1800" b="1" noProof="1">
                <a:ln w="22225">
                  <a:solidFill>
                    <a:schemeClr val="accent2"/>
                  </a:solidFill>
                  <a:prstDash val="solid"/>
                </a:ln>
                <a:solidFill>
                  <a:schemeClr val="accent2">
                    <a:lumMod val="40000"/>
                    <a:lumOff val="60000"/>
                  </a:schemeClr>
                </a:solidFill>
                <a:latin typeface="Calibri Light" panose="020F0302020204030204" pitchFamily="2" charset="0"/>
              </a:rPr>
              <a:t>第五章</a:t>
            </a:r>
            <a:r>
              <a:rPr lang="zh-CN" altLang="en-US" sz="1800" b="1" noProof="1">
                <a:solidFill>
                  <a:srgbClr val="404040"/>
                </a:solidFill>
                <a:latin typeface="Calibri Light" panose="020F0302020204030204" pitchFamily="2" charset="0"/>
              </a:rPr>
              <a:t>）</a:t>
            </a:r>
            <a:endParaRPr lang="zh-CN" altLang="en-US" sz="1800" noProof="1">
              <a:solidFill>
                <a:srgbClr val="404040"/>
              </a:solidFill>
              <a:latin typeface="Calibri Light" panose="020F0302020204030204" pitchFamily="2" charset="0"/>
            </a:endParaRPr>
          </a:p>
        </p:txBody>
      </p:sp>
    </p:spTree>
  </p:cSld>
  <p:clrMapOvr>
    <a:masterClrMapping/>
  </p:clrMapOvr>
  <p:transition>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矩形 7"/>
          <p:cNvSpPr/>
          <p:nvPr/>
        </p:nvSpPr>
        <p:spPr>
          <a:xfrm>
            <a:off x="576589" y="574683"/>
            <a:ext cx="8385175" cy="5548827"/>
          </a:xfrm>
          <a:prstGeom prst="rect">
            <a:avLst/>
          </a:prstGeom>
          <a:noFill/>
          <a:ln w="9525">
            <a:noFill/>
          </a:ln>
        </p:spPr>
        <p:txBody>
          <a:bodyPr wrap="square" anchor="t">
            <a:spAutoFit/>
          </a:bodyPr>
          <a:lstStyle/>
          <a:p>
            <a:pPr eaLnBrk="0" fontAlgn="base" hangingPunct="0">
              <a:lnSpc>
                <a:spcPct val="100000"/>
              </a:lnSpc>
            </a:pPr>
            <a:r>
              <a:rPr lang="zh-CN" altLang="en-US" sz="2800" b="1" noProof="1"/>
              <a:t>一、信息披露</a:t>
            </a:r>
            <a:r>
              <a:rPr lang="en-US" altLang="zh-CN" sz="2800" b="1" noProof="1"/>
              <a:t>(</a:t>
            </a:r>
            <a:r>
              <a:rPr lang="zh-CN" altLang="en-US" sz="2800" b="1" noProof="1"/>
              <a:t>公开</a:t>
            </a:r>
            <a:r>
              <a:rPr lang="en-US" altLang="zh-CN" sz="2800" b="1" noProof="1"/>
              <a:t>)</a:t>
            </a:r>
            <a:r>
              <a:rPr lang="zh-CN" altLang="en-US" sz="2800" b="1" noProof="1"/>
              <a:t>的含义</a:t>
            </a:r>
          </a:p>
          <a:p>
            <a:pPr eaLnBrk="0" fontAlgn="base" hangingPunct="0">
              <a:lnSpc>
                <a:spcPct val="150000"/>
              </a:lnSpc>
            </a:pPr>
            <a:r>
              <a:rPr lang="zh-CN" altLang="en-US" sz="2000" b="1" noProof="1">
                <a:solidFill>
                  <a:srgbClr val="0070C0"/>
                </a:solidFill>
              </a:rPr>
              <a:t>含义</a:t>
            </a:r>
            <a:r>
              <a:rPr lang="zh-CN" altLang="en-US" sz="2000" noProof="1"/>
              <a:t>：是指证券发行人或其他相关负有信息披露义务的人在证券发行、上市、交易的过程中，按照法定或者约定的要求将</a:t>
            </a:r>
            <a:r>
              <a:rPr lang="zh-CN" altLang="en-US" sz="2000" b="1" noProof="1"/>
              <a:t>应该向社会公开</a:t>
            </a:r>
            <a:r>
              <a:rPr lang="zh-CN" altLang="en-US" sz="2000" noProof="1"/>
              <a:t>的财务、经营及其他方面影响证券投资者投资判断的信息向</a:t>
            </a:r>
            <a:r>
              <a:rPr lang="zh-CN" altLang="en-US" sz="2000" b="1" noProof="1"/>
              <a:t>证券监督管理机构和证券交易所</a:t>
            </a:r>
            <a:r>
              <a:rPr lang="zh-CN" altLang="en-US" sz="2000" b="1" noProof="1">
                <a:solidFill>
                  <a:srgbClr val="0070C0"/>
                </a:solidFill>
              </a:rPr>
              <a:t>报告</a:t>
            </a:r>
            <a:r>
              <a:rPr lang="zh-CN" altLang="en-US" sz="2000" noProof="1"/>
              <a:t>，并向</a:t>
            </a:r>
            <a:r>
              <a:rPr lang="zh-CN" altLang="en-US" sz="2000" b="1" noProof="1"/>
              <a:t>社会公众</a:t>
            </a:r>
            <a:r>
              <a:rPr lang="zh-CN" altLang="en-US" sz="2000" b="1" noProof="1">
                <a:solidFill>
                  <a:srgbClr val="0070C0"/>
                </a:solidFill>
              </a:rPr>
              <a:t>公告</a:t>
            </a:r>
            <a:r>
              <a:rPr lang="zh-CN" altLang="en-US" sz="2000" noProof="1"/>
              <a:t>的活动。</a:t>
            </a:r>
          </a:p>
          <a:p>
            <a:pPr eaLnBrk="0" fontAlgn="base" hangingPunct="0">
              <a:lnSpc>
                <a:spcPct val="150000"/>
              </a:lnSpc>
            </a:pPr>
            <a:r>
              <a:rPr lang="zh-CN" altLang="en-US" sz="2000" noProof="1"/>
              <a:t>（</a:t>
            </a:r>
            <a:r>
              <a:rPr lang="en-US" altLang="zh-CN" sz="2000" noProof="1"/>
              <a:t>1</a:t>
            </a:r>
            <a:r>
              <a:rPr lang="zh-CN" altLang="en-US" sz="2000" noProof="1"/>
              <a:t>）支持者：</a:t>
            </a:r>
          </a:p>
          <a:p>
            <a:pPr eaLnBrk="0" fontAlgn="base" hangingPunct="0">
              <a:lnSpc>
                <a:spcPct val="150000"/>
              </a:lnSpc>
            </a:pPr>
            <a:r>
              <a:rPr lang="zh-CN" altLang="en-US" sz="2000" noProof="1"/>
              <a:t>        有助于建立投资者对市场的</a:t>
            </a:r>
            <a:r>
              <a:rPr lang="zh-CN" altLang="en-US" sz="2000" b="1" noProof="1">
                <a:solidFill>
                  <a:srgbClr val="0070C0"/>
                </a:solidFill>
              </a:rPr>
              <a:t>信心</a:t>
            </a:r>
            <a:r>
              <a:rPr lang="zh-CN" altLang="en-US" sz="2000" noProof="1"/>
              <a:t>。</a:t>
            </a:r>
            <a:r>
              <a:rPr lang="en-US" altLang="zh-CN" sz="2000" noProof="1"/>
              <a:t>(Joel seligman)</a:t>
            </a:r>
            <a:endParaRPr lang="zh-CN" altLang="en-US" sz="2000" noProof="1"/>
          </a:p>
          <a:p>
            <a:pPr eaLnBrk="0" fontAlgn="base" hangingPunct="0">
              <a:lnSpc>
                <a:spcPct val="150000"/>
              </a:lnSpc>
            </a:pPr>
            <a:r>
              <a:rPr lang="en-US" altLang="zh-CN" sz="2000" noProof="1"/>
              <a:t>        </a:t>
            </a:r>
            <a:r>
              <a:rPr lang="zh-CN" altLang="en-US" sz="2000" noProof="1"/>
              <a:t>市场失灵也需要强制信息披露制度。（</a:t>
            </a:r>
            <a:r>
              <a:rPr lang="en-US" altLang="zh-CN" sz="2000" noProof="1"/>
              <a:t>John Coffee</a:t>
            </a:r>
            <a:r>
              <a:rPr lang="zh-CN" altLang="en-US" sz="2000" noProof="1"/>
              <a:t>）</a:t>
            </a:r>
          </a:p>
          <a:p>
            <a:pPr eaLnBrk="0" fontAlgn="base" hangingPunct="0">
              <a:lnSpc>
                <a:spcPct val="150000"/>
              </a:lnSpc>
            </a:pPr>
            <a:r>
              <a:rPr lang="zh-CN" altLang="en-US" sz="2000" noProof="1"/>
              <a:t>（</a:t>
            </a:r>
            <a:r>
              <a:rPr lang="en-US" altLang="zh-CN" sz="2000" noProof="1"/>
              <a:t>2</a:t>
            </a:r>
            <a:r>
              <a:rPr lang="zh-CN" altLang="en-US" sz="2000" noProof="1"/>
              <a:t>）反对者：没有增加投资者的收益。（</a:t>
            </a:r>
            <a:r>
              <a:rPr lang="en-US" altLang="zh-CN" sz="2000" noProof="1"/>
              <a:t>George Stigler</a:t>
            </a:r>
            <a:r>
              <a:rPr lang="zh-CN" altLang="en-US" sz="2000" noProof="1"/>
              <a:t>）</a:t>
            </a:r>
          </a:p>
          <a:p>
            <a:pPr eaLnBrk="0" fontAlgn="base" hangingPunct="0">
              <a:lnSpc>
                <a:spcPct val="150000"/>
              </a:lnSpc>
            </a:pPr>
            <a:r>
              <a:rPr lang="zh-CN" altLang="en-US" sz="2000" u="sng" noProof="1">
                <a:effectLst>
                  <a:outerShdw blurRad="38100" dist="38100" dir="2700000" algn="tl">
                    <a:srgbClr val="000000">
                      <a:alpha val="43137"/>
                    </a:srgbClr>
                  </a:outerShdw>
                </a:effectLst>
                <a:latin typeface="楷体" panose="02010609060101010101" charset="-122"/>
                <a:ea typeface="楷体" panose="02010609060101010101" charset="-122"/>
                <a:sym typeface="+mn-ea"/>
              </a:rPr>
              <a:t>第七十八条第一款</a:t>
            </a:r>
            <a:r>
              <a:rPr lang="zh-CN" altLang="en-US" sz="2000" noProof="1">
                <a:latin typeface="楷体" panose="02010609060101010101" charset="-122"/>
                <a:ea typeface="楷体" panose="02010609060101010101" charset="-122"/>
                <a:sym typeface="+mn-ea"/>
              </a:rPr>
              <a:t>　</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发行人及法律、行政法规和国务院证券监督管理机构规定的其他信息披露义务人</a:t>
            </a:r>
            <a:r>
              <a:rPr lang="zh-CN" altLang="en-US" sz="2000" noProof="1">
                <a:latin typeface="楷体" panose="02010609060101010101" charset="-122"/>
                <a:ea typeface="楷体" panose="02010609060101010101" charset="-122"/>
                <a:sym typeface="+mn-ea"/>
              </a:rPr>
              <a:t>，</a:t>
            </a: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应当及时依法履行信息披露义务</a:t>
            </a:r>
            <a:r>
              <a:rPr lang="zh-CN" altLang="en-US" sz="2000" noProof="1">
                <a:latin typeface="楷体" panose="02010609060101010101" charset="-122"/>
                <a:ea typeface="楷体" panose="02010609060101010101" charset="-122"/>
                <a:sym typeface="+mn-ea"/>
              </a:rPr>
              <a:t>。</a:t>
            </a:r>
            <a:r>
              <a:rPr lang="zh-CN" altLang="en-US" sz="2000" u="sng" noProof="1">
                <a:solidFill>
                  <a:srgbClr val="FF0000"/>
                </a:solidFill>
                <a:latin typeface="楷体" panose="02010609060101010101" charset="-122"/>
                <a:ea typeface="楷体" panose="02010609060101010101" charset="-122"/>
                <a:sym typeface="+mn-ea"/>
              </a:rPr>
              <a:t>（原：发行人、上市公司；本款新写）</a:t>
            </a:r>
            <a:endParaRPr lang="zh-CN" altLang="en-US" sz="2000" noProof="1"/>
          </a:p>
        </p:txBody>
      </p:sp>
    </p:spTree>
  </p:cSld>
  <p:clrMapOvr>
    <a:masterClrMapping/>
  </p:clrMapOvr>
  <p:transition>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矩形 7"/>
          <p:cNvSpPr/>
          <p:nvPr/>
        </p:nvSpPr>
        <p:spPr>
          <a:xfrm>
            <a:off x="486093" y="415294"/>
            <a:ext cx="8329612" cy="4877874"/>
          </a:xfrm>
          <a:prstGeom prst="rect">
            <a:avLst/>
          </a:prstGeom>
          <a:noFill/>
          <a:ln w="9525">
            <a:noFill/>
          </a:ln>
        </p:spPr>
        <p:txBody>
          <a:bodyPr wrap="square" anchor="t">
            <a:spAutoFit/>
          </a:bodyPr>
          <a:lstStyle/>
          <a:p>
            <a:pPr eaLnBrk="0" hangingPunct="0">
              <a:lnSpc>
                <a:spcPct val="110000"/>
              </a:lnSpc>
            </a:pPr>
            <a:r>
              <a:rPr lang="zh-CN" altLang="en-US" sz="2800" b="1" dirty="0"/>
              <a:t>二、公开的意义</a:t>
            </a:r>
          </a:p>
          <a:p>
            <a:pPr eaLnBrk="0" hangingPunct="0">
              <a:lnSpc>
                <a:spcPct val="110000"/>
              </a:lnSpc>
            </a:pPr>
            <a:r>
              <a:rPr lang="en-US" altLang="zh-CN" sz="2400" b="1" dirty="0"/>
              <a:t>1.</a:t>
            </a:r>
            <a:r>
              <a:rPr lang="zh-CN" altLang="en-US" sz="2400" b="1" dirty="0"/>
              <a:t>购买股票与购买普通商品的异同</a:t>
            </a:r>
            <a:endParaRPr lang="zh-CN" altLang="en-US" sz="2400" dirty="0"/>
          </a:p>
          <a:p>
            <a:pPr eaLnBrk="0" hangingPunct="0">
              <a:lnSpc>
                <a:spcPct val="110000"/>
              </a:lnSpc>
            </a:pPr>
            <a:r>
              <a:rPr lang="en-US" altLang="zh-CN" sz="2400" b="1" dirty="0"/>
              <a:t>2.</a:t>
            </a:r>
            <a:r>
              <a:rPr lang="zh-CN" altLang="en-US" sz="2400" b="1" dirty="0"/>
              <a:t>公开的实质</a:t>
            </a:r>
            <a:r>
              <a:rPr lang="zh-CN" altLang="en-US" sz="2000" dirty="0"/>
              <a:t>是公开证券的</a:t>
            </a:r>
            <a:r>
              <a:rPr lang="zh-CN" altLang="en-US" sz="2000" b="1" dirty="0"/>
              <a:t>质量</a:t>
            </a:r>
            <a:r>
              <a:rPr lang="zh-CN" altLang="en-US" sz="2000" dirty="0"/>
              <a:t>，以便投资者在知情的情况下买卖证券——知情权</a:t>
            </a:r>
          </a:p>
          <a:p>
            <a:pPr eaLnBrk="0" hangingPunct="0">
              <a:lnSpc>
                <a:spcPct val="110000"/>
              </a:lnSpc>
            </a:pPr>
            <a:r>
              <a:rPr lang="zh-CN" altLang="en-US" sz="2000" b="1" dirty="0"/>
              <a:t>联想</a:t>
            </a:r>
            <a:r>
              <a:rPr lang="zh-CN" altLang="en-US" sz="2000" dirty="0"/>
              <a:t>：档案的知情权、患者的知情权、政府财务公开的知情权、审判公开</a:t>
            </a:r>
            <a:r>
              <a:rPr lang="en-US" altLang="zh-CN" sz="2000" dirty="0"/>
              <a:t>(</a:t>
            </a:r>
            <a:r>
              <a:rPr lang="zh-CN" altLang="en-US" sz="2000" dirty="0"/>
              <a:t>全程录像</a:t>
            </a:r>
            <a:r>
              <a:rPr lang="en-US" altLang="zh-CN" sz="2000" dirty="0"/>
              <a:t>)</a:t>
            </a:r>
            <a:endParaRPr lang="zh-CN" altLang="en-US" sz="2000" dirty="0"/>
          </a:p>
          <a:p>
            <a:pPr eaLnBrk="0" hangingPunct="0">
              <a:lnSpc>
                <a:spcPct val="110000"/>
              </a:lnSpc>
            </a:pPr>
            <a:r>
              <a:rPr lang="zh-CN" altLang="en-US" sz="2000" b="1" dirty="0"/>
              <a:t>注意</a:t>
            </a:r>
            <a:r>
              <a:rPr lang="zh-CN" altLang="en-US" sz="2000" dirty="0"/>
              <a:t>：保护知情权，并不确保知情。（</a:t>
            </a:r>
            <a:r>
              <a:rPr lang="en-US" altLang="zh-CN" sz="2000" dirty="0"/>
              <a:t>1</a:t>
            </a:r>
            <a:r>
              <a:rPr lang="zh-CN" altLang="en-US" sz="2000" dirty="0"/>
              <a:t>）投资者的主观懈怠疏忽（</a:t>
            </a:r>
            <a:r>
              <a:rPr lang="en-US" altLang="zh-CN" sz="2000" dirty="0"/>
              <a:t>2</a:t>
            </a:r>
            <a:r>
              <a:rPr lang="zh-CN" altLang="en-US" sz="2000" dirty="0"/>
              <a:t>）证券专业知识</a:t>
            </a:r>
          </a:p>
          <a:p>
            <a:pPr eaLnBrk="0" hangingPunct="0">
              <a:lnSpc>
                <a:spcPct val="110000"/>
              </a:lnSpc>
            </a:pPr>
            <a:r>
              <a:rPr lang="en-US" altLang="zh-CN" sz="2400" b="1" dirty="0"/>
              <a:t>3.</a:t>
            </a:r>
            <a:r>
              <a:rPr lang="zh-CN" altLang="en-US" sz="2400" b="1" dirty="0"/>
              <a:t>推论</a:t>
            </a:r>
            <a:r>
              <a:rPr lang="zh-CN" altLang="en-US" sz="2400" dirty="0"/>
              <a:t>：</a:t>
            </a:r>
            <a:r>
              <a:rPr lang="zh-CN" altLang="en-US" sz="2000" dirty="0"/>
              <a:t>质量得到确保、基本没有风险的证券不需要公开；投资者依靠自己的力量可以取得质量信息的证券也不必要求公开。——政府债券、私募</a:t>
            </a:r>
            <a:endParaRPr lang="en-US" altLang="zh-CN" sz="2000" dirty="0"/>
          </a:p>
          <a:p>
            <a:pPr eaLnBrk="0" hangingPunct="0">
              <a:lnSpc>
                <a:spcPct val="110000"/>
              </a:lnSpc>
            </a:pPr>
            <a:r>
              <a:rPr lang="en-US" altLang="zh-CN" sz="2400" b="1" dirty="0"/>
              <a:t>4.</a:t>
            </a:r>
            <a:r>
              <a:rPr lang="zh-CN" altLang="en-US" sz="2400" b="1" dirty="0"/>
              <a:t>意义</a:t>
            </a:r>
            <a:r>
              <a:rPr lang="zh-CN" altLang="en-US" sz="2000" dirty="0"/>
              <a:t>（</a:t>
            </a:r>
            <a:r>
              <a:rPr lang="en-US" altLang="zh-CN" sz="2000" dirty="0"/>
              <a:t>1</a:t>
            </a:r>
            <a:r>
              <a:rPr lang="zh-CN" altLang="en-US" sz="2000" dirty="0"/>
              <a:t>）约束证券业者。（</a:t>
            </a:r>
            <a:r>
              <a:rPr lang="en-US" altLang="zh-CN" sz="2000" dirty="0"/>
              <a:t>2</a:t>
            </a:r>
            <a:r>
              <a:rPr lang="zh-CN" altLang="en-US" sz="2000" dirty="0"/>
              <a:t>）投资者借此做出判断。高西庆：目的在于减少信息获得成本。（</a:t>
            </a:r>
            <a:r>
              <a:rPr lang="en-US" altLang="zh-CN" sz="2000" dirty="0"/>
              <a:t>3</a:t>
            </a:r>
            <a:r>
              <a:rPr lang="zh-CN" altLang="en-US" sz="2000" dirty="0"/>
              <a:t>）有助于监管。</a:t>
            </a:r>
          </a:p>
        </p:txBody>
      </p:sp>
    </p:spTree>
  </p:cSld>
  <p:clrMapOvr>
    <a:masterClrMapping/>
  </p:clrMapOvr>
  <p:transition>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5"/>
          <p:cNvSpPr txBox="1"/>
          <p:nvPr/>
        </p:nvSpPr>
        <p:spPr>
          <a:xfrm>
            <a:off x="571500" y="414349"/>
            <a:ext cx="8229600" cy="327332"/>
          </a:xfrm>
          <a:prstGeom prst="rect">
            <a:avLst/>
          </a:prstGeom>
          <a:noFill/>
          <a:ln w="9525">
            <a:noFill/>
          </a:ln>
        </p:spPr>
        <p:txBody>
          <a:bodyPr anchor="t"/>
          <a:lstStyle/>
          <a:p>
            <a:pPr>
              <a:lnSpc>
                <a:spcPct val="85000"/>
              </a:lnSpc>
            </a:pPr>
            <a:r>
              <a:rPr lang="zh-CN" altLang="en-US" sz="2800" b="1" dirty="0">
                <a:solidFill>
                  <a:srgbClr val="C00000"/>
                </a:solidFill>
              </a:rPr>
              <a:t>三、信息披露的基本要求</a:t>
            </a:r>
            <a:endParaRPr lang="zh-CN" altLang="en-US" sz="2800" dirty="0">
              <a:solidFill>
                <a:srgbClr val="C00000"/>
              </a:solidFill>
              <a:latin typeface="Calibri Light" panose="020F0302020204030204" pitchFamily="2" charset="0"/>
            </a:endParaRPr>
          </a:p>
        </p:txBody>
      </p:sp>
      <p:sp>
        <p:nvSpPr>
          <p:cNvPr id="115715" name="矩形 7"/>
          <p:cNvSpPr/>
          <p:nvPr/>
        </p:nvSpPr>
        <p:spPr>
          <a:xfrm>
            <a:off x="307975" y="948773"/>
            <a:ext cx="8528050" cy="3060005"/>
          </a:xfrm>
          <a:prstGeom prst="rect">
            <a:avLst/>
          </a:prstGeom>
          <a:noFill/>
          <a:ln w="9525">
            <a:noFill/>
          </a:ln>
        </p:spPr>
        <p:txBody>
          <a:bodyPr wrap="square" anchor="t">
            <a:spAutoFit/>
          </a:bodyPr>
          <a:lstStyle/>
          <a:p>
            <a:pPr eaLnBrk="0" fontAlgn="base" hangingPunct="0">
              <a:lnSpc>
                <a:spcPct val="150000"/>
              </a:lnSpc>
            </a:pPr>
            <a:r>
              <a:rPr lang="zh-CN" altLang="en-US" sz="2200" b="1" noProof="1">
                <a:highlight>
                  <a:srgbClr val="FFFF00"/>
                </a:highlight>
              </a:rPr>
              <a:t>八点</a:t>
            </a:r>
            <a:r>
              <a:rPr lang="zh-CN" altLang="en-US" sz="2200" noProof="1">
                <a:highlight>
                  <a:srgbClr val="FFFF00"/>
                </a:highlight>
              </a:rPr>
              <a:t>：</a:t>
            </a:r>
            <a:r>
              <a:rPr lang="zh-CN" altLang="en-US" sz="2200" b="1" noProof="1">
                <a:solidFill>
                  <a:srgbClr val="C00000"/>
                </a:solidFill>
                <a:highlight>
                  <a:srgbClr val="FFFF00"/>
                </a:highlight>
              </a:rPr>
              <a:t>真实、准确、完整</a:t>
            </a:r>
            <a:r>
              <a:rPr lang="zh-CN" altLang="en-US" sz="2200" noProof="1">
                <a:highlight>
                  <a:srgbClr val="FFFF00"/>
                </a:highlight>
              </a:rPr>
              <a:t>、易解、易得、及时、正当、公正</a:t>
            </a:r>
          </a:p>
          <a:p>
            <a:pPr eaLnBrk="0" fontAlgn="base" hangingPunct="0">
              <a:lnSpc>
                <a:spcPct val="150000"/>
              </a:lnSpc>
            </a:pPr>
            <a:r>
              <a:rPr lang="zh-CN" altLang="en-US" sz="2200" noProof="1">
                <a:latin typeface="楷体" panose="02010609060101010101" charset="-122"/>
                <a:ea typeface="楷体" panose="02010609060101010101" charset="-122"/>
              </a:rPr>
              <a:t>    第十九条　</a:t>
            </a:r>
            <a:r>
              <a:rPr lang="zh-CN" altLang="en-US" sz="2200" noProof="1">
                <a:highlight>
                  <a:srgbClr val="FFFF00"/>
                </a:highlight>
                <a:latin typeface="楷体" panose="02010609060101010101" charset="-122"/>
                <a:ea typeface="楷体" panose="02010609060101010101" charset="-122"/>
              </a:rPr>
              <a:t>发行人</a:t>
            </a:r>
            <a:r>
              <a:rPr lang="zh-CN" altLang="en-US" sz="22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报送的证券发行申请文件，应当充分披露投资者作出价值判断和投资决策</a:t>
            </a:r>
            <a:r>
              <a:rPr lang="zh-CN" altLang="en-US" sz="2200" noProof="1">
                <a:ln w="22225">
                  <a:solidFill>
                    <a:schemeClr val="accent2"/>
                  </a:solidFill>
                  <a:prstDash val="solid"/>
                </a:ln>
                <a:solidFill>
                  <a:schemeClr val="accent2">
                    <a:lumMod val="40000"/>
                    <a:lumOff val="60000"/>
                  </a:schemeClr>
                </a:solidFill>
                <a:highlight>
                  <a:srgbClr val="FFFF00"/>
                </a:highlight>
                <a:latin typeface="楷体" panose="02010609060101010101" charset="-122"/>
                <a:ea typeface="楷体" panose="02010609060101010101" charset="-122"/>
              </a:rPr>
              <a:t>所必需的信息</a:t>
            </a:r>
            <a:r>
              <a:rPr lang="zh-CN" altLang="en-US" sz="22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（新）</a:t>
            </a:r>
            <a:r>
              <a:rPr lang="zh-CN" altLang="en-US" sz="2200" noProof="1">
                <a:latin typeface="楷体" panose="02010609060101010101" charset="-122"/>
                <a:ea typeface="楷体" panose="02010609060101010101" charset="-122"/>
              </a:rPr>
              <a:t>，内容</a:t>
            </a:r>
            <a:r>
              <a:rPr lang="zh-CN" altLang="en-US" sz="2200" b="1" noProof="1">
                <a:solidFill>
                  <a:srgbClr val="0070C0"/>
                </a:solidFill>
                <a:latin typeface="楷体" panose="02010609060101010101" charset="-122"/>
                <a:ea typeface="楷体" panose="02010609060101010101" charset="-122"/>
              </a:rPr>
              <a:t>（必须</a:t>
            </a:r>
            <a:r>
              <a:rPr lang="zh-CN" altLang="en-US" sz="2200" b="1" noProof="1">
                <a:solidFill>
                  <a:srgbClr val="0070C0"/>
                </a:solidFill>
                <a:latin typeface="Arial" panose="020B0604020202020204" pitchFamily="34" charset="0"/>
                <a:ea typeface="楷体" panose="02010609060101010101" charset="-122"/>
                <a:cs typeface="Arial" panose="020B0604020202020204" pitchFamily="34" charset="0"/>
              </a:rPr>
              <a:t>→</a:t>
            </a:r>
            <a:r>
              <a:rPr lang="zh-CN" altLang="en-US" sz="2200" b="1" noProof="1">
                <a:solidFill>
                  <a:srgbClr val="0070C0"/>
                </a:solidFill>
                <a:latin typeface="楷体" panose="02010609060101010101" charset="-122"/>
                <a:ea typeface="楷体" panose="02010609060101010101" charset="-122"/>
              </a:rPr>
              <a:t>）</a:t>
            </a:r>
            <a:r>
              <a:rPr lang="zh-CN" altLang="en-US" sz="22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应当</a:t>
            </a:r>
            <a:r>
              <a:rPr lang="zh-CN" altLang="en-US" sz="2200" noProof="1">
                <a:latin typeface="楷体" panose="02010609060101010101" charset="-122"/>
                <a:ea typeface="楷体" panose="02010609060101010101" charset="-122"/>
              </a:rPr>
              <a:t>真实、准确、完整。</a:t>
            </a:r>
          </a:p>
          <a:p>
            <a:pPr eaLnBrk="0" fontAlgn="base" hangingPunct="0">
              <a:lnSpc>
                <a:spcPct val="150000"/>
              </a:lnSpc>
            </a:pPr>
            <a:r>
              <a:rPr lang="zh-CN" altLang="en-US" sz="2200" noProof="1">
                <a:latin typeface="楷体" panose="02010609060101010101" charset="-122"/>
                <a:ea typeface="楷体" panose="02010609060101010101" charset="-122"/>
              </a:rPr>
              <a:t>    为证券发行出具有关文件的证券服务机构和人员，必须严格履行法定职责，保证所出具文件的</a:t>
            </a:r>
            <a:r>
              <a:rPr lang="zh-CN" altLang="en-US" sz="22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真实性、准确性和完整性</a:t>
            </a:r>
            <a:r>
              <a:rPr lang="zh-CN" altLang="en-US" sz="2200" noProof="1">
                <a:latin typeface="楷体" panose="02010609060101010101" charset="-122"/>
                <a:ea typeface="楷体" panose="02010609060101010101" charset="-122"/>
              </a:rPr>
              <a:t>。</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8F8D0120-FB44-5966-5881-3F45CDEB12CC}"/>
                  </a:ext>
                </a:extLst>
              </p14:cNvPr>
              <p14:cNvContentPartPr/>
              <p14:nvPr/>
            </p14:nvContentPartPr>
            <p14:xfrm>
              <a:off x="4840257" y="250507"/>
              <a:ext cx="644760" cy="594720"/>
            </p14:xfrm>
          </p:contentPart>
        </mc:Choice>
        <mc:Fallback xmlns="">
          <p:pic>
            <p:nvPicPr>
              <p:cNvPr id="2" name="墨迹 1">
                <a:extLst>
                  <a:ext uri="{FF2B5EF4-FFF2-40B4-BE49-F238E27FC236}">
                    <a16:creationId xmlns:a16="http://schemas.microsoft.com/office/drawing/2014/main" id="{8F8D0120-FB44-5966-5881-3F45CDEB12CC}"/>
                  </a:ext>
                </a:extLst>
              </p:cNvPr>
              <p:cNvPicPr/>
              <p:nvPr/>
            </p:nvPicPr>
            <p:blipFill>
              <a:blip r:embed="rId3"/>
              <a:stretch>
                <a:fillRect/>
              </a:stretch>
            </p:blipFill>
            <p:spPr>
              <a:xfrm>
                <a:off x="4831252" y="241507"/>
                <a:ext cx="662410" cy="612360"/>
              </a:xfrm>
              <a:prstGeom prst="rect">
                <a:avLst/>
              </a:prstGeom>
            </p:spPr>
          </p:pic>
        </mc:Fallback>
      </mc:AlternateContent>
    </p:spTree>
  </p:cSld>
  <p:clrMapOvr>
    <a:masterClrMapping/>
  </p:clrMapOvr>
  <p:transition>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矩形 7"/>
          <p:cNvSpPr/>
          <p:nvPr/>
        </p:nvSpPr>
        <p:spPr>
          <a:xfrm>
            <a:off x="407353" y="192405"/>
            <a:ext cx="8113712" cy="6026265"/>
          </a:xfrm>
          <a:prstGeom prst="rect">
            <a:avLst/>
          </a:prstGeom>
          <a:noFill/>
          <a:ln w="9525">
            <a:noFill/>
          </a:ln>
        </p:spPr>
        <p:txBody>
          <a:bodyPr wrap="square" anchor="t">
            <a:spAutoFit/>
          </a:bodyPr>
          <a:lstStyle/>
          <a:p>
            <a:pPr eaLnBrk="0" fontAlgn="base" hangingPunct="0">
              <a:lnSpc>
                <a:spcPct val="105000"/>
              </a:lnSpc>
            </a:pPr>
            <a:r>
              <a:rPr lang="en-US" altLang="zh-CN" sz="2400" b="1" noProof="1">
                <a:solidFill>
                  <a:srgbClr val="C00000"/>
                </a:solidFill>
                <a:highlight>
                  <a:srgbClr val="FFFF00"/>
                </a:highlight>
              </a:rPr>
              <a:t>1.</a:t>
            </a:r>
            <a:r>
              <a:rPr lang="zh-CN" altLang="en-US" sz="2400" b="1" noProof="1">
                <a:solidFill>
                  <a:srgbClr val="C00000"/>
                </a:solidFill>
                <a:highlight>
                  <a:srgbClr val="FFFF00"/>
                </a:highlight>
              </a:rPr>
              <a:t>关键与核心：真实</a:t>
            </a:r>
            <a:r>
              <a:rPr lang="en-US" altLang="zh-CN" sz="2400" b="1" noProof="1">
                <a:solidFill>
                  <a:srgbClr val="C00000"/>
                </a:solidFill>
                <a:highlight>
                  <a:srgbClr val="FFFF00"/>
                </a:highlight>
              </a:rPr>
              <a:t>     </a:t>
            </a:r>
            <a:endParaRPr lang="zh-CN" altLang="en-US" sz="2400" b="1" noProof="1">
              <a:solidFill>
                <a:srgbClr val="C00000"/>
              </a:solidFill>
              <a:highlight>
                <a:srgbClr val="FFFF00"/>
              </a:highlight>
            </a:endParaRPr>
          </a:p>
          <a:p>
            <a:pPr eaLnBrk="0" fontAlgn="base" hangingPunct="0">
              <a:lnSpc>
                <a:spcPct val="105000"/>
              </a:lnSpc>
            </a:pPr>
            <a:r>
              <a:rPr lang="zh-CN" altLang="en-US" sz="2000" b="1" noProof="1"/>
              <a:t>不真实的后果</a:t>
            </a:r>
            <a:r>
              <a:rPr lang="zh-CN" altLang="en-US" sz="2000" noProof="1"/>
              <a:t>、基础性地位</a:t>
            </a:r>
          </a:p>
          <a:p>
            <a:pPr eaLnBrk="0" fontAlgn="base" hangingPunct="0">
              <a:lnSpc>
                <a:spcPct val="105000"/>
              </a:lnSpc>
            </a:pPr>
            <a:r>
              <a:rPr lang="zh-CN" altLang="en-US" sz="2000" b="1" noProof="1"/>
              <a:t>判断方法：</a:t>
            </a:r>
            <a:r>
              <a:rPr lang="zh-CN" altLang="en-US" sz="2000" noProof="1"/>
              <a:t>客观性、一致性</a:t>
            </a:r>
          </a:p>
          <a:p>
            <a:pPr eaLnBrk="0" fontAlgn="base" hangingPunct="0">
              <a:lnSpc>
                <a:spcPct val="105000"/>
              </a:lnSpc>
            </a:pPr>
            <a:r>
              <a:rPr lang="zh-CN" altLang="en-US" sz="2000" b="1" noProof="1"/>
              <a:t>如何落实真实性</a:t>
            </a:r>
            <a:r>
              <a:rPr lang="zh-CN" altLang="en-US" sz="2000" noProof="1"/>
              <a:t>：</a:t>
            </a:r>
            <a:r>
              <a:rPr lang="zh-CN" altLang="en-US" sz="2000" noProof="1">
                <a:solidFill>
                  <a:srgbClr val="FF0000"/>
                </a:solidFill>
                <a:effectLst>
                  <a:outerShdw blurRad="38100" dist="19050" dir="2700000" algn="tl" rotWithShape="0">
                    <a:schemeClr val="dk1">
                      <a:alpha val="40000"/>
                    </a:schemeClr>
                  </a:outerShdw>
                </a:effectLst>
              </a:rPr>
              <a:t>发行人保证真实性</a:t>
            </a:r>
            <a:r>
              <a:rPr lang="zh-CN" altLang="en-US" sz="2000" noProof="1">
                <a:effectLst>
                  <a:outerShdw blurRad="38100" dist="19050" dir="2700000" algn="tl" rotWithShape="0">
                    <a:schemeClr val="dk1">
                      <a:alpha val="40000"/>
                    </a:schemeClr>
                  </a:outerShdw>
                </a:effectLst>
              </a:rPr>
              <a:t>（第十九条第一款）、</a:t>
            </a:r>
            <a:r>
              <a:rPr lang="zh-CN" altLang="en-US" sz="2000" noProof="1">
                <a:solidFill>
                  <a:srgbClr val="FF0000"/>
                </a:solidFill>
                <a:effectLst>
                  <a:outerShdw blurRad="38100" dist="19050" dir="2700000" algn="tl" rotWithShape="0">
                    <a:schemeClr val="dk1">
                      <a:alpha val="40000"/>
                    </a:schemeClr>
                  </a:outerShdw>
                </a:effectLst>
              </a:rPr>
              <a:t>证券服务机构和人员</a:t>
            </a:r>
            <a:r>
              <a:rPr lang="zh-CN" altLang="en-US" sz="2000" noProof="1">
                <a:solidFill>
                  <a:srgbClr val="FF0000"/>
                </a:solidFill>
                <a:effectLst>
                  <a:outerShdw blurRad="38100" dist="19050" dir="2700000" algn="tl" rotWithShape="0">
                    <a:schemeClr val="dk1">
                      <a:alpha val="40000"/>
                    </a:schemeClr>
                  </a:outerShdw>
                </a:effectLst>
                <a:sym typeface="+mn-ea"/>
              </a:rPr>
              <a:t>保证</a:t>
            </a:r>
            <a:r>
              <a:rPr lang="zh-CN" altLang="en-US" sz="2000" noProof="1">
                <a:solidFill>
                  <a:srgbClr val="FF0000"/>
                </a:solidFill>
                <a:effectLst>
                  <a:outerShdw blurRad="38100" dist="19050" dir="2700000" algn="tl" rotWithShape="0">
                    <a:schemeClr val="dk1">
                      <a:alpha val="40000"/>
                    </a:schemeClr>
                  </a:outerShdw>
                </a:effectLst>
              </a:rPr>
              <a:t>文件的真实性</a:t>
            </a:r>
            <a:r>
              <a:rPr lang="zh-CN" altLang="en-US" sz="2000" noProof="1">
                <a:effectLst>
                  <a:outerShdw blurRad="38100" dist="19050" dir="2700000" algn="tl" rotWithShape="0">
                    <a:schemeClr val="dk1">
                      <a:alpha val="40000"/>
                    </a:schemeClr>
                  </a:outerShdw>
                </a:effectLst>
              </a:rPr>
              <a:t>（第十九条第二款）、</a:t>
            </a:r>
            <a:r>
              <a:rPr lang="zh-CN" altLang="en-US" sz="2000" noProof="1">
                <a:solidFill>
                  <a:srgbClr val="FF0000"/>
                </a:solidFill>
                <a:effectLst>
                  <a:outerShdw blurRad="38100" dist="19050" dir="2700000" algn="tl" rotWithShape="0">
                    <a:schemeClr val="dk1">
                      <a:alpha val="40000"/>
                    </a:schemeClr>
                  </a:outerShdw>
                </a:effectLst>
              </a:rPr>
              <a:t>董事、高级管理人员签署书面确认意见</a:t>
            </a:r>
            <a:r>
              <a:rPr lang="zh-CN" altLang="en-US" sz="2000" noProof="1">
                <a:effectLst>
                  <a:outerShdw blurRad="38100" dist="19050" dir="2700000" algn="tl" rotWithShape="0">
                    <a:schemeClr val="dk1">
                      <a:alpha val="40000"/>
                    </a:schemeClr>
                  </a:outerShdw>
                </a:effectLst>
              </a:rPr>
              <a:t>（第八十二条第一款）、</a:t>
            </a:r>
            <a:r>
              <a:rPr lang="zh-CN" altLang="en-US" sz="2000" noProof="1">
                <a:solidFill>
                  <a:srgbClr val="FF0000"/>
                </a:solidFill>
                <a:effectLst>
                  <a:outerShdw blurRad="38100" dist="19050" dir="2700000" algn="tl" rotWithShape="0">
                    <a:schemeClr val="dk1">
                      <a:alpha val="40000"/>
                    </a:schemeClr>
                  </a:outerShdw>
                </a:effectLst>
              </a:rPr>
              <a:t>监事会签署书面确认意见</a:t>
            </a:r>
            <a:r>
              <a:rPr lang="zh-CN" altLang="en-US" sz="2000" noProof="1">
                <a:effectLst>
                  <a:outerShdw blurRad="38100" dist="19050" dir="2700000" algn="tl" rotWithShape="0">
                    <a:schemeClr val="dk1">
                      <a:alpha val="40000"/>
                    </a:schemeClr>
                  </a:outerShdw>
                </a:effectLst>
              </a:rPr>
              <a:t>（</a:t>
            </a:r>
            <a:r>
              <a:rPr lang="zh-CN" altLang="en-US" sz="2000" noProof="1">
                <a:effectLst>
                  <a:outerShdw blurRad="38100" dist="19050" dir="2700000" algn="tl" rotWithShape="0">
                    <a:schemeClr val="dk1">
                      <a:alpha val="40000"/>
                    </a:schemeClr>
                  </a:outerShdw>
                </a:effectLst>
                <a:sym typeface="+mn-ea"/>
              </a:rPr>
              <a:t>第八十二条第二款</a:t>
            </a:r>
            <a:r>
              <a:rPr lang="zh-CN" altLang="en-US" sz="2000" noProof="1">
                <a:effectLst>
                  <a:outerShdw blurRad="38100" dist="19050" dir="2700000" algn="tl" rotWithShape="0">
                    <a:schemeClr val="dk1">
                      <a:alpha val="40000"/>
                    </a:schemeClr>
                  </a:outerShdw>
                </a:effectLst>
              </a:rPr>
              <a:t>）、</a:t>
            </a:r>
            <a:r>
              <a:rPr lang="zh-CN" altLang="en-US" sz="2000" noProof="1">
                <a:solidFill>
                  <a:srgbClr val="FF0000"/>
                </a:solidFill>
              </a:rPr>
              <a:t>法律责任</a:t>
            </a:r>
            <a:r>
              <a:rPr lang="zh-CN" altLang="en-US" sz="2000" noProof="1"/>
              <a:t>（第八十五条）</a:t>
            </a:r>
          </a:p>
          <a:p>
            <a:pPr eaLnBrk="0" fontAlgn="base" hangingPunct="0">
              <a:lnSpc>
                <a:spcPct val="105000"/>
              </a:lnSpc>
            </a:pPr>
            <a:r>
              <a:rPr lang="en-US" altLang="zh-CN" sz="2400" b="1" noProof="1">
                <a:solidFill>
                  <a:srgbClr val="C00000"/>
                </a:solidFill>
              </a:rPr>
              <a:t>2.</a:t>
            </a:r>
            <a:r>
              <a:rPr lang="zh-CN" altLang="en-US" sz="2400" b="1" noProof="1">
                <a:solidFill>
                  <a:srgbClr val="C00000"/>
                </a:solidFill>
              </a:rPr>
              <a:t>准确：</a:t>
            </a:r>
            <a:r>
              <a:rPr lang="zh-CN" altLang="en-US" sz="2000" noProof="1"/>
              <a:t>语言的多义性，重点在于主体理解的一致先见</a:t>
            </a:r>
            <a:r>
              <a:rPr lang="zh-CN" altLang="en-US" sz="2000" noProof="1">
                <a:highlight>
                  <a:srgbClr val="FFFF00"/>
                </a:highlight>
              </a:rPr>
              <a:t>不能产生误解</a:t>
            </a:r>
            <a:endParaRPr lang="en-US" altLang="zh-CN" sz="2400" b="1" noProof="1">
              <a:solidFill>
                <a:srgbClr val="C00000"/>
              </a:solidFill>
              <a:highlight>
                <a:srgbClr val="FFFF00"/>
              </a:highlight>
            </a:endParaRPr>
          </a:p>
          <a:p>
            <a:pPr eaLnBrk="0" fontAlgn="base" hangingPunct="0">
              <a:lnSpc>
                <a:spcPct val="105000"/>
              </a:lnSpc>
            </a:pPr>
            <a:r>
              <a:rPr lang="en-US" altLang="zh-CN" sz="2400" b="1" dirty="0">
                <a:solidFill>
                  <a:srgbClr val="C00000"/>
                </a:solidFill>
              </a:rPr>
              <a:t>3.</a:t>
            </a:r>
            <a:r>
              <a:rPr lang="zh-CN" altLang="en-US" sz="2400" b="1" dirty="0">
                <a:solidFill>
                  <a:srgbClr val="C00000"/>
                </a:solidFill>
              </a:rPr>
              <a:t>完整</a:t>
            </a:r>
            <a:r>
              <a:rPr lang="en-US" altLang="zh-CN" sz="2400" dirty="0">
                <a:solidFill>
                  <a:srgbClr val="C00000"/>
                </a:solidFill>
              </a:rPr>
              <a:t>  </a:t>
            </a:r>
          </a:p>
          <a:p>
            <a:pPr eaLnBrk="0" fontAlgn="base" hangingPunct="0">
              <a:lnSpc>
                <a:spcPct val="105000"/>
              </a:lnSpc>
            </a:pPr>
            <a:r>
              <a:rPr lang="zh-CN" altLang="en-US" sz="2000" dirty="0"/>
              <a:t>所有信息的效果——</a:t>
            </a:r>
            <a:r>
              <a:rPr lang="zh-CN" altLang="en-US" sz="2000" dirty="0">
                <a:highlight>
                  <a:srgbClr val="FFFF00"/>
                </a:highlight>
              </a:rPr>
              <a:t>并非所有的信息</a:t>
            </a:r>
            <a:r>
              <a:rPr lang="en-US" altLang="zh-CN" sz="2000" dirty="0">
                <a:highlight>
                  <a:srgbClr val="FFFF00"/>
                </a:highlight>
              </a:rPr>
              <a:t>  </a:t>
            </a:r>
          </a:p>
          <a:p>
            <a:pPr eaLnBrk="0" fontAlgn="base" hangingPunct="0">
              <a:lnSpc>
                <a:spcPct val="105000"/>
              </a:lnSpc>
            </a:pPr>
            <a:r>
              <a:rPr lang="zh-CN" altLang="en-US" sz="2000" b="1" dirty="0"/>
              <a:t>重大信息</a:t>
            </a:r>
            <a:r>
              <a:rPr lang="zh-CN" altLang="en-US" sz="2000" dirty="0"/>
              <a:t>：能够影响或者可能影响证券市场价格的信息，影响投资者的决策</a:t>
            </a:r>
            <a:endParaRPr lang="en-US" altLang="zh-CN" sz="2000" dirty="0"/>
          </a:p>
          <a:p>
            <a:pPr eaLnBrk="0" fontAlgn="base" hangingPunct="0">
              <a:lnSpc>
                <a:spcPct val="105000"/>
              </a:lnSpc>
            </a:pPr>
            <a:r>
              <a:rPr lang="zh-CN" altLang="en-US" sz="2000" b="1" dirty="0"/>
              <a:t>信息的三分法</a:t>
            </a:r>
            <a:r>
              <a:rPr lang="zh-CN" altLang="en-US" sz="2000" dirty="0"/>
              <a:t>：客观信息、评价性信息</a:t>
            </a:r>
            <a:r>
              <a:rPr lang="zh-CN" altLang="en-US" sz="2000" dirty="0">
                <a:highlight>
                  <a:srgbClr val="FFFF00"/>
                </a:highlight>
              </a:rPr>
              <a:t>（没有真假之分）</a:t>
            </a:r>
            <a:r>
              <a:rPr lang="zh-CN" altLang="en-US" sz="2000" dirty="0"/>
              <a:t>、预测性信息</a:t>
            </a:r>
            <a:r>
              <a:rPr lang="zh-CN" altLang="en-US" sz="2000" b="1" dirty="0"/>
              <a:t>方法</a:t>
            </a:r>
            <a:r>
              <a:rPr lang="zh-CN" altLang="en-US" sz="2000" dirty="0"/>
              <a:t>：</a:t>
            </a:r>
          </a:p>
          <a:p>
            <a:pPr indent="457196" eaLnBrk="0" hangingPunct="0"/>
            <a:r>
              <a:rPr lang="zh-CN" altLang="en-US" sz="2000" dirty="0"/>
              <a:t>理论认识与实践评价</a:t>
            </a:r>
          </a:p>
          <a:p>
            <a:pPr indent="457196" eaLnBrk="0" hangingPunct="0"/>
            <a:r>
              <a:rPr lang="zh-CN" altLang="en-US" sz="2000" dirty="0"/>
              <a:t>逻辑分析与经验观察</a:t>
            </a:r>
          </a:p>
          <a:p>
            <a:pPr indent="457196" eaLnBrk="0" hangingPunct="0"/>
            <a:r>
              <a:rPr lang="zh-CN" altLang="en-US" sz="2000" dirty="0"/>
              <a:t>主观确信与客观真理的二分</a:t>
            </a:r>
          </a:p>
          <a:p>
            <a:pPr indent="457196" eaLnBrk="0" hangingPunct="0"/>
            <a:r>
              <a:rPr lang="zh-CN" altLang="en-US" sz="2000" dirty="0"/>
              <a:t>重大信息与商业秘密</a:t>
            </a:r>
          </a:p>
        </p:txBody>
      </p:sp>
    </p:spTree>
  </p:cSld>
  <p:clrMapOvr>
    <a:masterClrMapping/>
  </p:clrMapOvr>
  <p:transition>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3060" y="407037"/>
            <a:ext cx="8383270" cy="5462270"/>
          </a:xfrm>
        </p:spPr>
        <p:txBody>
          <a:bodyPr/>
          <a:lstStyle/>
          <a:p>
            <a:pPr indent="0">
              <a:lnSpc>
                <a:spcPct val="110000"/>
              </a:lnSpc>
              <a:buNone/>
            </a:pPr>
            <a:r>
              <a:rPr lang="en-US" altLang="zh-CN" sz="2400" b="1" noProof="1">
                <a:solidFill>
                  <a:srgbClr val="C00000"/>
                </a:solidFill>
                <a:latin typeface="Calibri" panose="020F0502020204030204" pitchFamily="2" charset="0"/>
                <a:ea typeface="宋体" panose="02010600030101010101" pitchFamily="2" charset="-122"/>
                <a:sym typeface="+mn-ea"/>
              </a:rPr>
              <a:t>4.</a:t>
            </a:r>
            <a:r>
              <a:rPr lang="zh-CN" altLang="en-US" sz="2400" b="1" noProof="1">
                <a:solidFill>
                  <a:srgbClr val="C00000"/>
                </a:solidFill>
                <a:latin typeface="Calibri" panose="020F0502020204030204" pitchFamily="2" charset="0"/>
                <a:ea typeface="宋体" panose="02010600030101010101" pitchFamily="2" charset="-122"/>
                <a:sym typeface="+mn-ea"/>
              </a:rPr>
              <a:t>易解</a:t>
            </a:r>
            <a:r>
              <a:rPr lang="zh-CN" altLang="en-US" sz="2400" noProof="1">
                <a:solidFill>
                  <a:srgbClr val="C00000"/>
                </a:solidFill>
                <a:latin typeface="Calibri" panose="020F0502020204030204" pitchFamily="2" charset="0"/>
                <a:ea typeface="宋体" panose="02010600030101010101" pitchFamily="2" charset="-122"/>
                <a:sym typeface="+mn-ea"/>
              </a:rPr>
              <a:t>    </a:t>
            </a:r>
            <a:r>
              <a:rPr lang="zh-CN" altLang="en-US" noProof="1">
                <a:latin typeface="Calibri" panose="020F0502020204030204" pitchFamily="2" charset="0"/>
                <a:ea typeface="宋体" panose="02010600030101010101" pitchFamily="2" charset="-122"/>
                <a:sym typeface="+mn-ea"/>
              </a:rPr>
              <a:t>专业术语与通俗表达；招股说明书与摘要</a:t>
            </a:r>
            <a:endParaRPr lang="zh-CN" altLang="en-US" sz="2600" noProof="1">
              <a:latin typeface="Calibri" panose="020F0502020204030204" pitchFamily="2" charset="0"/>
              <a:ea typeface="宋体" panose="02010600030101010101" pitchFamily="2" charset="-122"/>
            </a:endParaRPr>
          </a:p>
          <a:p>
            <a:pPr indent="457196">
              <a:lnSpc>
                <a:spcPct val="110000"/>
              </a:lnSpc>
            </a:pPr>
            <a:r>
              <a:rPr lang="en-US" altLang="zh-CN" noProof="1">
                <a:latin typeface="Calibri" panose="020F0502020204030204" pitchFamily="2" charset="0"/>
                <a:ea typeface="宋体" panose="02010600030101010101" pitchFamily="2" charset="-122"/>
                <a:sym typeface="+mn-ea"/>
              </a:rPr>
              <a:t>In 1998,the SEC adopted amendments to SA Rule 421 to require that prospectus disclosure substantially comply with principles of “plain English,” including the use of (a)the active voice,(b)short sentences,(c)definite ,concrete everyday words,(d)tabular presentation or bullet lists,(e)no legal or highly technical business terminology, and (f)no multiple negatives. SA Rel.7380(1997).</a:t>
            </a:r>
          </a:p>
          <a:p>
            <a:pPr indent="0">
              <a:lnSpc>
                <a:spcPct val="110000"/>
              </a:lnSpc>
              <a:buNone/>
            </a:pPr>
            <a:r>
              <a:rPr lang="zh-CN" altLang="en-US" b="1" u="sng" noProof="1">
                <a:solidFill>
                  <a:schemeClr val="tx1"/>
                </a:solidFill>
                <a:latin typeface="楷体" panose="02010609060101010101" charset="-122"/>
                <a:ea typeface="楷体" panose="02010609060101010101" charset="-122"/>
              </a:rPr>
              <a:t>第七十八条第二款</a:t>
            </a:r>
            <a:r>
              <a:rPr lang="zh-CN" altLang="en-US" noProof="1">
                <a:solidFill>
                  <a:schemeClr val="tx1"/>
                </a:solidFill>
                <a:latin typeface="楷体" panose="02010609060101010101" charset="-122"/>
                <a:ea typeface="楷体" panose="02010609060101010101" charset="-122"/>
              </a:rPr>
              <a:t>　</a:t>
            </a:r>
            <a:r>
              <a:rPr lang="zh-CN" altLang="en-US" noProof="1">
                <a:latin typeface="楷体" panose="02010609060101010101" charset="-122"/>
                <a:ea typeface="楷体" panose="02010609060101010101" charset="-122"/>
              </a:rPr>
              <a:t>信息披露义务人披露的信息，应当真实、准确、完整，</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简明清晰，</a:t>
            </a:r>
            <a:r>
              <a:rPr lang="zh-CN" altLang="en-US" noProof="1">
                <a:ln w="22225">
                  <a:solidFill>
                    <a:schemeClr val="accent2"/>
                  </a:solidFill>
                  <a:prstDash val="solid"/>
                </a:ln>
                <a:solidFill>
                  <a:schemeClr val="accent2">
                    <a:lumMod val="40000"/>
                    <a:lumOff val="60000"/>
                  </a:schemeClr>
                </a:solidFill>
                <a:highlight>
                  <a:srgbClr val="FFFF00"/>
                </a:highlight>
                <a:latin typeface="楷体" panose="02010609060101010101" charset="-122"/>
                <a:ea typeface="楷体" panose="02010609060101010101" charset="-122"/>
              </a:rPr>
              <a:t>通俗易懂</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a:t>
            </a:r>
            <a:r>
              <a:rPr lang="zh-CN" altLang="en-US" noProof="1">
                <a:latin typeface="楷体" panose="02010609060101010101" charset="-122"/>
                <a:ea typeface="楷体" panose="02010609060101010101" charset="-122"/>
              </a:rPr>
              <a:t>不得有虚假记载、误导性陈述或者重大遗漏。</a:t>
            </a:r>
            <a:r>
              <a:rPr lang="zh-CN" altLang="en-US" noProof="1">
                <a:solidFill>
                  <a:srgbClr val="FF0000"/>
                </a:solidFill>
                <a:latin typeface="Calibri" panose="020F0502020204030204" pitchFamily="2" charset="0"/>
                <a:ea typeface="宋体" panose="02010600030101010101" pitchFamily="2" charset="-122"/>
              </a:rPr>
              <a:t>（新增）</a:t>
            </a:r>
            <a:endParaRPr lang="en-US" altLang="zh-CN" noProof="1">
              <a:solidFill>
                <a:srgbClr val="FF0000"/>
              </a:solidFill>
              <a:latin typeface="Calibri" panose="020F0502020204030204" pitchFamily="2" charset="0"/>
              <a:ea typeface="宋体" panose="02010600030101010101" pitchFamily="2" charset="-122"/>
            </a:endParaRPr>
          </a:p>
          <a:p>
            <a:pPr indent="0">
              <a:lnSpc>
                <a:spcPct val="110000"/>
              </a:lnSpc>
              <a:buNone/>
            </a:pPr>
            <a:r>
              <a:rPr lang="en-US" altLang="zh-CN" sz="2400" b="1" noProof="1">
                <a:solidFill>
                  <a:srgbClr val="C00000"/>
                </a:solidFill>
              </a:rPr>
              <a:t>5.</a:t>
            </a:r>
            <a:r>
              <a:rPr lang="zh-CN" altLang="en-US" sz="2400" b="1" noProof="1">
                <a:solidFill>
                  <a:srgbClr val="C00000"/>
                </a:solidFill>
              </a:rPr>
              <a:t>易得    </a:t>
            </a:r>
            <a:endParaRPr lang="en-US" altLang="zh-CN" sz="2400" b="1" noProof="1">
              <a:solidFill>
                <a:srgbClr val="C00000"/>
              </a:solidFill>
            </a:endParaRPr>
          </a:p>
          <a:p>
            <a:pPr indent="0">
              <a:lnSpc>
                <a:spcPct val="110000"/>
              </a:lnSpc>
              <a:buNone/>
            </a:pPr>
            <a:r>
              <a:rPr lang="zh-CN" altLang="en-US" sz="2000" b="1" u="sng" noProof="1">
                <a:latin typeface="楷体" panose="02010609060101010101" charset="-122"/>
                <a:ea typeface="楷体" panose="02010609060101010101" charset="-122"/>
              </a:rPr>
              <a:t>第八十六条</a:t>
            </a:r>
            <a:r>
              <a:rPr lang="zh-CN" altLang="en-US" sz="2000" noProof="1">
                <a:latin typeface="楷体" panose="02010609060101010101" charset="-122"/>
                <a:ea typeface="楷体" panose="02010609060101010101" charset="-122"/>
              </a:rPr>
              <a:t>　依法披露的信息，应当在</a:t>
            </a:r>
            <a:r>
              <a:rPr lang="zh-CN" altLang="en-US" sz="2000" b="1" noProof="1">
                <a:gradFill>
                  <a:gsLst>
                    <a:gs pos="0">
                      <a:srgbClr val="14CD68"/>
                    </a:gs>
                    <a:gs pos="100000">
                      <a:srgbClr val="0B6E38"/>
                    </a:gs>
                  </a:gsLst>
                  <a:lin scaled="0"/>
                </a:gradFill>
                <a:latin typeface="楷体" panose="02010609060101010101" charset="-122"/>
                <a:ea typeface="楷体" panose="02010609060101010101" charset="-122"/>
              </a:rPr>
              <a:t>证券交易场所的网站</a:t>
            </a:r>
            <a:r>
              <a:rPr lang="zh-CN" altLang="en-US" sz="2000" b="1" noProof="1">
                <a:solidFill>
                  <a:srgbClr val="FF0000"/>
                </a:solidFill>
                <a:latin typeface="楷体" panose="02010609060101010101" charset="-122"/>
                <a:ea typeface="楷体" panose="02010609060101010101" charset="-122"/>
              </a:rPr>
              <a:t>（新增）</a:t>
            </a:r>
            <a:r>
              <a:rPr lang="zh-CN" altLang="en-US" sz="2000" noProof="1">
                <a:latin typeface="楷体" panose="02010609060101010101" charset="-122"/>
                <a:ea typeface="楷体" panose="02010609060101010101" charset="-122"/>
              </a:rPr>
              <a:t>和</a:t>
            </a:r>
            <a:r>
              <a:rPr lang="zh-CN" altLang="en-US" sz="2000" b="1" noProof="1">
                <a:gradFill>
                  <a:gsLst>
                    <a:gs pos="0">
                      <a:srgbClr val="14CD68"/>
                    </a:gs>
                    <a:gs pos="100000">
                      <a:srgbClr val="0B6E38"/>
                    </a:gs>
                  </a:gsLst>
                  <a:lin scaled="0"/>
                </a:gradFill>
                <a:latin typeface="楷体" panose="02010609060101010101" charset="-122"/>
                <a:ea typeface="楷体" panose="02010609060101010101" charset="-122"/>
              </a:rPr>
              <a:t>符合国务院证券监督管理机构规定条件的媒体</a:t>
            </a:r>
            <a:r>
              <a:rPr lang="zh-CN" altLang="en-US" sz="2000" noProof="1">
                <a:solidFill>
                  <a:srgbClr val="FF0000"/>
                </a:solidFill>
                <a:latin typeface="楷体" panose="02010609060101010101" charset="-122"/>
                <a:ea typeface="楷体" panose="02010609060101010101" charset="-122"/>
                <a:sym typeface="+mn-ea"/>
              </a:rPr>
              <a:t>（调整）</a:t>
            </a:r>
            <a:r>
              <a:rPr lang="zh-CN" altLang="en-US" sz="2000" noProof="1">
                <a:latin typeface="楷体" panose="02010609060101010101" charset="-122"/>
                <a:ea typeface="楷体" panose="02010609060101010101" charset="-122"/>
              </a:rPr>
              <a:t>发布，同时将其置备于</a:t>
            </a:r>
            <a:r>
              <a:rPr lang="zh-CN" altLang="en-US" sz="2000" b="1" noProof="1">
                <a:gradFill>
                  <a:gsLst>
                    <a:gs pos="0">
                      <a:srgbClr val="14CD68"/>
                    </a:gs>
                    <a:gs pos="100000">
                      <a:srgbClr val="0B6E38"/>
                    </a:gs>
                  </a:gsLst>
                  <a:lin scaled="0"/>
                </a:gradFill>
                <a:latin typeface="楷体" panose="02010609060101010101" charset="-122"/>
                <a:ea typeface="楷体" panose="02010609060101010101" charset="-122"/>
              </a:rPr>
              <a:t>公司住所</a:t>
            </a:r>
            <a:r>
              <a:rPr lang="zh-CN" altLang="en-US" sz="2000" noProof="1">
                <a:latin typeface="楷体" panose="02010609060101010101" charset="-122"/>
                <a:ea typeface="楷体" panose="02010609060101010101" charset="-122"/>
              </a:rPr>
              <a:t>、</a:t>
            </a:r>
            <a:r>
              <a:rPr lang="zh-CN" altLang="en-US" sz="2000" b="1" noProof="1">
                <a:gradFill>
                  <a:gsLst>
                    <a:gs pos="0">
                      <a:srgbClr val="14CD68"/>
                    </a:gs>
                    <a:gs pos="100000">
                      <a:srgbClr val="0B6E38"/>
                    </a:gs>
                  </a:gsLst>
                  <a:lin scaled="0"/>
                </a:gradFill>
                <a:latin typeface="楷体" panose="02010609060101010101" charset="-122"/>
                <a:ea typeface="楷体" panose="02010609060101010101" charset="-122"/>
              </a:rPr>
              <a:t>证券交易场所</a:t>
            </a:r>
            <a:r>
              <a:rPr lang="zh-CN" altLang="en-US" sz="2000" noProof="1">
                <a:latin typeface="楷体" panose="02010609060101010101" charset="-122"/>
                <a:ea typeface="楷体" panose="02010609060101010101" charset="-122"/>
              </a:rPr>
              <a:t>，供社会公众查阅。</a:t>
            </a:r>
            <a:r>
              <a:rPr lang="en-US" altLang="zh-CN" sz="2000" b="1" noProof="1">
                <a:latin typeface="楷体" panose="02010609060101010101" charset="-122"/>
                <a:ea typeface="楷体" panose="02010609060101010101" charset="-122"/>
              </a:rPr>
              <a:t>+</a:t>
            </a:r>
            <a:r>
              <a:rPr lang="zh-CN" altLang="en-US" sz="2000" b="1" noProof="1">
                <a:latin typeface="楷体" panose="02010609060101010101" charset="-122"/>
                <a:ea typeface="楷体" panose="02010609060101010101" charset="-122"/>
              </a:rPr>
              <a:t>新媒体</a:t>
            </a:r>
            <a:endParaRPr lang="zh-CN" altLang="en-US" sz="2000" noProof="1">
              <a:latin typeface="楷体" panose="02010609060101010101" charset="-122"/>
              <a:ea typeface="楷体" panose="02010609060101010101" charset="-122"/>
            </a:endParaRPr>
          </a:p>
          <a:p>
            <a:pPr indent="0">
              <a:lnSpc>
                <a:spcPct val="110000"/>
              </a:lnSpc>
              <a:buNone/>
            </a:pPr>
            <a:endParaRPr lang="zh-CN" altLang="en-US" noProof="1">
              <a:solidFill>
                <a:srgbClr val="FF0000"/>
              </a:solidFill>
              <a:latin typeface="Calibri" panose="020F0502020204030204" pitchFamily="2" charset="0"/>
              <a:ea typeface="宋体" panose="02010600030101010101" pitchFamily="2" charset="-122"/>
            </a:endParaRPr>
          </a:p>
          <a:p>
            <a:pPr fontAlgn="base"/>
            <a:endParaRPr lang="zh-CN" altLang="en-US" sz="2600" noProof="1">
              <a:solidFill>
                <a:srgbClr val="FF0000"/>
              </a:solidFill>
              <a:latin typeface="Calibri" panose="020F0502020204030204" pitchFamily="2" charset="0"/>
              <a:ea typeface="宋体" panose="02010600030101010101" pitchFamily="2" charset="-122"/>
            </a:endParaRPr>
          </a:p>
        </p:txBody>
      </p:sp>
    </p:spTree>
  </p:cSld>
  <p:clrMapOvr>
    <a:masterClrMapping/>
  </p:clrMapOvr>
  <p:transition>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矩形 7"/>
          <p:cNvSpPr/>
          <p:nvPr/>
        </p:nvSpPr>
        <p:spPr>
          <a:xfrm>
            <a:off x="273368" y="101918"/>
            <a:ext cx="8597264" cy="6268383"/>
          </a:xfrm>
          <a:prstGeom prst="rect">
            <a:avLst/>
          </a:prstGeom>
          <a:noFill/>
          <a:ln w="9525">
            <a:noFill/>
          </a:ln>
        </p:spPr>
        <p:txBody>
          <a:bodyPr wrap="square" anchor="t">
            <a:spAutoFit/>
          </a:bodyPr>
          <a:lstStyle/>
          <a:p>
            <a:pPr eaLnBrk="0" fontAlgn="base" hangingPunct="0"/>
            <a:r>
              <a:rPr lang="en-US" altLang="zh-CN" sz="2400" b="1" noProof="1">
                <a:solidFill>
                  <a:srgbClr val="C00000"/>
                </a:solidFill>
              </a:rPr>
              <a:t>6.</a:t>
            </a:r>
            <a:r>
              <a:rPr lang="zh-CN" altLang="en-US" sz="2400" b="1" noProof="1">
                <a:solidFill>
                  <a:srgbClr val="C00000"/>
                </a:solidFill>
              </a:rPr>
              <a:t>及时</a:t>
            </a:r>
          </a:p>
          <a:p>
            <a:pPr eaLnBrk="0" fontAlgn="base" hangingPunct="0"/>
            <a:r>
              <a:rPr lang="zh-CN" altLang="en-US" sz="2000" b="1" noProof="1"/>
              <a:t>定期公开</a:t>
            </a:r>
            <a:r>
              <a:rPr lang="en-US" altLang="zh-CN" sz="2000" b="1" noProof="1"/>
              <a:t>+</a:t>
            </a:r>
            <a:r>
              <a:rPr lang="zh-CN" altLang="en-US" sz="2000" b="1" noProof="1"/>
              <a:t>临时公开</a:t>
            </a:r>
            <a:r>
              <a:rPr lang="zh-CN" altLang="en-US" sz="2000" noProof="1"/>
              <a:t>  </a:t>
            </a:r>
          </a:p>
          <a:p>
            <a:pPr eaLnBrk="0" fontAlgn="base" hangingPunct="0"/>
            <a:r>
              <a:rPr lang="zh-CN" altLang="en-US" sz="2000" b="1" u="sng" noProof="1">
                <a:latin typeface="楷体" panose="02010609060101010101" charset="-122"/>
                <a:ea typeface="楷体" panose="02010609060101010101" charset="-122"/>
                <a:sym typeface="+mn-ea"/>
              </a:rPr>
              <a:t>第七十八条第一款</a:t>
            </a:r>
            <a:r>
              <a:rPr lang="zh-CN" altLang="en-US" sz="2000" b="1" noProof="1">
                <a:latin typeface="楷体" panose="02010609060101010101" charset="-122"/>
                <a:ea typeface="楷体" panose="02010609060101010101" charset="-122"/>
                <a:sym typeface="+mn-ea"/>
              </a:rPr>
              <a:t>　</a:t>
            </a: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发行人及法律、行政法规和国务院证券监督管理机构规定的其他信息披露义务人，应当</a:t>
            </a:r>
            <a:r>
              <a:rPr lang="zh-CN" altLang="en-US" sz="2000" b="1"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及时</a:t>
            </a: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依法履行信息披露义务</a:t>
            </a:r>
            <a:r>
              <a:rPr lang="zh-CN" altLang="en-US" sz="2000" noProof="1">
                <a:latin typeface="楷体" panose="02010609060101010101" charset="-122"/>
                <a:ea typeface="楷体" panose="02010609060101010101" charset="-122"/>
                <a:sym typeface="+mn-ea"/>
              </a:rPr>
              <a:t>。</a:t>
            </a:r>
            <a:r>
              <a:rPr lang="zh-CN" altLang="en-US" sz="2000" noProof="1">
                <a:solidFill>
                  <a:srgbClr val="FF0000"/>
                </a:solidFill>
                <a:latin typeface="楷体" panose="02010609060101010101" charset="-122"/>
                <a:ea typeface="楷体" panose="02010609060101010101" charset="-122"/>
                <a:sym typeface="+mn-ea"/>
              </a:rPr>
              <a:t>（本款主体扩张，文字新）</a:t>
            </a:r>
            <a:endParaRPr lang="zh-CN" altLang="en-US" sz="2000" noProof="1">
              <a:latin typeface="楷体" panose="02010609060101010101" charset="-122"/>
              <a:ea typeface="楷体" panose="02010609060101010101" charset="-122"/>
              <a:sym typeface="+mn-ea"/>
            </a:endParaRPr>
          </a:p>
          <a:p>
            <a:pPr eaLnBrk="0" fontAlgn="base" hangingPunct="0"/>
            <a:r>
              <a:rPr lang="zh-CN" altLang="en-US" sz="2000" b="1" u="sng" noProof="1">
                <a:latin typeface="楷体" panose="02010609060101010101" charset="-122"/>
                <a:ea typeface="楷体" panose="02010609060101010101" charset="-122"/>
                <a:sym typeface="+mn-ea"/>
              </a:rPr>
              <a:t>第八十二条第三款　</a:t>
            </a:r>
            <a:r>
              <a:rPr lang="zh-CN" altLang="en-US" sz="2000" noProof="1">
                <a:latin typeface="楷体" panose="02010609060101010101" charset="-122"/>
                <a:ea typeface="楷体" panose="02010609060101010101" charset="-122"/>
                <a:sym typeface="+mn-ea"/>
              </a:rPr>
              <a:t>发行人的董事、监事和高级管理人员应当保证发行人</a:t>
            </a:r>
            <a:r>
              <a:rPr lang="zh-CN" altLang="en-US" sz="2000" b="1"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及时</a:t>
            </a:r>
            <a:r>
              <a:rPr lang="zh-CN" altLang="en-US" sz="2000" noProof="1">
                <a:latin typeface="楷体" panose="02010609060101010101" charset="-122"/>
                <a:ea typeface="楷体" panose="02010609060101010101" charset="-122"/>
                <a:sym typeface="+mn-ea"/>
              </a:rPr>
              <a:t>、公平地披露信息，所披露的信息真实、准确、完整。</a:t>
            </a:r>
            <a:r>
              <a:rPr lang="zh-CN" altLang="en-US" sz="2000" noProof="1">
                <a:solidFill>
                  <a:srgbClr val="FF0000"/>
                </a:solidFill>
                <a:latin typeface="楷体" panose="02010609060101010101" charset="-122"/>
                <a:ea typeface="楷体" panose="02010609060101010101" charset="-122"/>
                <a:sym typeface="+mn-ea"/>
              </a:rPr>
              <a:t>（本款新增）</a:t>
            </a:r>
            <a:endParaRPr lang="en-US" altLang="zh-CN" sz="2000" noProof="1">
              <a:solidFill>
                <a:srgbClr val="FF0000"/>
              </a:solidFill>
              <a:latin typeface="楷体" panose="02010609060101010101" charset="-122"/>
              <a:ea typeface="楷体" panose="02010609060101010101" charset="-122"/>
              <a:sym typeface="+mn-ea"/>
            </a:endParaRPr>
          </a:p>
          <a:p>
            <a:pPr eaLnBrk="0" hangingPunct="0"/>
            <a:r>
              <a:rPr lang="en-US" altLang="zh-CN" sz="2400" b="1" noProof="1">
                <a:solidFill>
                  <a:srgbClr val="C00000"/>
                </a:solidFill>
                <a:latin typeface="Calibri" panose="020F0502020204030204" pitchFamily="2" charset="0"/>
                <a:ea typeface="宋体" panose="02010600030101010101" pitchFamily="2" charset="-122"/>
                <a:sym typeface="+mn-ea"/>
              </a:rPr>
              <a:t>7.</a:t>
            </a:r>
            <a:r>
              <a:rPr lang="zh-CN" altLang="en-US" sz="2400" b="1" noProof="1">
                <a:solidFill>
                  <a:srgbClr val="C00000"/>
                </a:solidFill>
                <a:latin typeface="Calibri" panose="020F0502020204030204" pitchFamily="2" charset="0"/>
                <a:ea typeface="宋体" panose="02010600030101010101" pitchFamily="2" charset="-122"/>
                <a:sym typeface="+mn-ea"/>
              </a:rPr>
              <a:t>正当</a:t>
            </a:r>
            <a:r>
              <a:rPr lang="zh-CN" altLang="en-US" sz="2400" noProof="1">
                <a:solidFill>
                  <a:srgbClr val="C00000"/>
                </a:solidFill>
                <a:latin typeface="Calibri" panose="020F0502020204030204" pitchFamily="2" charset="0"/>
                <a:ea typeface="宋体" panose="02010600030101010101" pitchFamily="2" charset="-122"/>
                <a:sym typeface="+mn-ea"/>
              </a:rPr>
              <a:t>    </a:t>
            </a:r>
            <a:r>
              <a:rPr lang="zh-CN" altLang="en-US" sz="2000" noProof="1">
                <a:latin typeface="Calibri" panose="020F0502020204030204" pitchFamily="2" charset="0"/>
                <a:ea typeface="宋体" panose="02010600030101010101" pitchFamily="2" charset="-122"/>
                <a:sym typeface="+mn-ea"/>
              </a:rPr>
              <a:t>符合规定的方式</a:t>
            </a:r>
            <a:endParaRPr lang="zh-CN" altLang="en-US" sz="2000" noProof="1">
              <a:latin typeface="楷体" panose="02010609060101010101" charset="-122"/>
              <a:ea typeface="楷体" panose="02010609060101010101" charset="-122"/>
              <a:sym typeface="+mn-ea"/>
            </a:endParaRPr>
          </a:p>
          <a:p>
            <a:pPr>
              <a:spcBef>
                <a:spcPts val="200"/>
              </a:spcBef>
            </a:pPr>
            <a:r>
              <a:rPr lang="en-US" altLang="zh-CN" sz="2400" b="1" noProof="1">
                <a:solidFill>
                  <a:srgbClr val="C00000"/>
                </a:solidFill>
                <a:latin typeface="Calibri" panose="020F0502020204030204" pitchFamily="2" charset="0"/>
                <a:ea typeface="宋体" panose="02010600030101010101" pitchFamily="2" charset="-122"/>
                <a:sym typeface="+mn-ea"/>
              </a:rPr>
              <a:t>8.</a:t>
            </a:r>
            <a:r>
              <a:rPr lang="zh-CN" altLang="en-US" sz="2400" b="1" noProof="1">
                <a:solidFill>
                  <a:srgbClr val="C00000"/>
                </a:solidFill>
                <a:latin typeface="Calibri" panose="020F0502020204030204" pitchFamily="2" charset="0"/>
                <a:ea typeface="宋体" panose="02010600030101010101" pitchFamily="2" charset="-122"/>
                <a:sym typeface="+mn-ea"/>
              </a:rPr>
              <a:t>公平</a:t>
            </a:r>
            <a:endParaRPr lang="zh-CN" altLang="en-US" sz="2400" b="1" noProof="1">
              <a:solidFill>
                <a:srgbClr val="C00000"/>
              </a:solidFill>
              <a:latin typeface="Calibri" panose="020F0502020204030204" pitchFamily="2" charset="0"/>
              <a:ea typeface="宋体" panose="02010600030101010101" pitchFamily="2" charset="-122"/>
            </a:endParaRPr>
          </a:p>
          <a:p>
            <a:pPr>
              <a:spcBef>
                <a:spcPts val="200"/>
              </a:spcBef>
            </a:pPr>
            <a:r>
              <a:rPr lang="zh-CN" altLang="en-US" sz="2000" b="1" u="sng" noProof="1">
                <a:latin typeface="楷体" panose="02010609060101010101" charset="-122"/>
                <a:ea typeface="楷体" panose="02010609060101010101" charset="-122"/>
                <a:sym typeface="+mn-ea"/>
              </a:rPr>
              <a:t>第七十八条第三款</a:t>
            </a:r>
            <a:r>
              <a:rPr lang="zh-CN" altLang="en-US" sz="2000" b="1" noProof="1">
                <a:latin typeface="楷体" panose="02010609060101010101" charset="-122"/>
                <a:ea typeface="楷体" panose="02010609060101010101" charset="-122"/>
                <a:sym typeface="+mn-ea"/>
              </a:rPr>
              <a:t>  </a:t>
            </a:r>
            <a:r>
              <a:rPr lang="zh-CN" altLang="en-US" sz="2000" noProof="1">
                <a:latin typeface="楷体" panose="02010609060101010101" charset="-122"/>
                <a:ea typeface="楷体" panose="02010609060101010101" charset="-122"/>
                <a:sym typeface="+mn-ea"/>
              </a:rPr>
              <a:t>证券同时在境内境外公开发行、交易的，其信息披露义务人在境外披露的信息，应当在境内</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同时</a:t>
            </a:r>
            <a:r>
              <a:rPr lang="zh-CN" altLang="en-US" sz="2000" noProof="1">
                <a:latin typeface="楷体" panose="02010609060101010101" charset="-122"/>
                <a:ea typeface="楷体" panose="02010609060101010101" charset="-122"/>
                <a:sym typeface="+mn-ea"/>
              </a:rPr>
              <a:t>披露。</a:t>
            </a:r>
            <a:r>
              <a:rPr lang="zh-CN" altLang="en-US" sz="2000" noProof="1">
                <a:solidFill>
                  <a:srgbClr val="FF0000"/>
                </a:solidFill>
                <a:latin typeface="楷体" panose="02010609060101010101" charset="-122"/>
                <a:ea typeface="楷体" panose="02010609060101010101" charset="-122"/>
                <a:sym typeface="+mn-ea"/>
              </a:rPr>
              <a:t>（本款新增）</a:t>
            </a:r>
            <a:endParaRPr lang="zh-CN" altLang="en-US" sz="2000" noProof="1">
              <a:solidFill>
                <a:srgbClr val="FF0000"/>
              </a:solidFill>
              <a:latin typeface="楷体" panose="02010609060101010101" charset="-122"/>
              <a:ea typeface="楷体" panose="02010609060101010101" charset="-122"/>
            </a:endParaRPr>
          </a:p>
          <a:p>
            <a:pPr>
              <a:spcBef>
                <a:spcPts val="200"/>
              </a:spcBef>
            </a:pPr>
            <a:r>
              <a:rPr lang="zh-CN" altLang="en-US" sz="2000" b="1" u="sng" noProof="1">
                <a:latin typeface="楷体" panose="02010609060101010101" charset="-122"/>
                <a:ea typeface="楷体" panose="02010609060101010101" charset="-122"/>
                <a:sym typeface="+mn-ea"/>
              </a:rPr>
              <a:t>第八十二条第三款</a:t>
            </a:r>
            <a:r>
              <a:rPr lang="zh-CN" altLang="en-US" sz="2000" b="1" noProof="1">
                <a:latin typeface="楷体" panose="02010609060101010101" charset="-122"/>
                <a:ea typeface="楷体" panose="02010609060101010101" charset="-122"/>
                <a:sym typeface="+mn-ea"/>
              </a:rPr>
              <a:t>　</a:t>
            </a:r>
            <a:r>
              <a:rPr lang="zh-CN" altLang="en-US" sz="2000" noProof="1">
                <a:latin typeface="楷体" panose="02010609060101010101" charset="-122"/>
                <a:ea typeface="楷体" panose="02010609060101010101" charset="-122"/>
                <a:sym typeface="+mn-ea"/>
              </a:rPr>
              <a:t>发行人的董事、监事和高级管理人员应当保证发行人及时、</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公平</a:t>
            </a:r>
            <a:r>
              <a:rPr lang="zh-CN" altLang="en-US" sz="2000" noProof="1">
                <a:latin typeface="楷体" panose="02010609060101010101" charset="-122"/>
                <a:ea typeface="楷体" panose="02010609060101010101" charset="-122"/>
                <a:sym typeface="+mn-ea"/>
              </a:rPr>
              <a:t>地披露信息，所披露的信息真实、准确、完整。</a:t>
            </a:r>
            <a:r>
              <a:rPr lang="zh-CN" altLang="en-US" sz="2000" noProof="1">
                <a:solidFill>
                  <a:srgbClr val="FF0000"/>
                </a:solidFill>
                <a:latin typeface="楷体" panose="02010609060101010101" charset="-122"/>
                <a:ea typeface="楷体" panose="02010609060101010101" charset="-122"/>
                <a:sym typeface="+mn-ea"/>
              </a:rPr>
              <a:t>（本款新增）</a:t>
            </a:r>
          </a:p>
          <a:p>
            <a:pPr>
              <a:spcBef>
                <a:spcPts val="200"/>
              </a:spcBef>
            </a:pPr>
            <a:r>
              <a:rPr lang="zh-CN" altLang="en-US" sz="2000" b="1" u="sng" noProof="1">
                <a:latin typeface="楷体" panose="02010609060101010101" charset="-122"/>
                <a:ea typeface="楷体" panose="02010609060101010101" charset="-122"/>
              </a:rPr>
              <a:t>第八十三条</a:t>
            </a:r>
            <a:r>
              <a:rPr lang="zh-CN" altLang="en-US" sz="2000" b="1" noProof="1">
                <a:latin typeface="楷体" panose="02010609060101010101" charset="-122"/>
                <a:ea typeface="楷体" panose="02010609060101010101" charset="-122"/>
              </a:rPr>
              <a:t>　</a:t>
            </a:r>
            <a:r>
              <a:rPr lang="zh-CN" altLang="en-US" sz="2000" noProof="1">
                <a:latin typeface="楷体" panose="02010609060101010101" charset="-122"/>
                <a:ea typeface="楷体" panose="02010609060101010101" charset="-122"/>
              </a:rPr>
              <a:t>信息披露义务人披露的信息应当</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同时</a:t>
            </a:r>
            <a:r>
              <a:rPr lang="zh-CN" altLang="en-US" sz="2000" noProof="1">
                <a:latin typeface="楷体" panose="02010609060101010101" charset="-122"/>
                <a:ea typeface="楷体" panose="02010609060101010101" charset="-122"/>
              </a:rPr>
              <a:t>向所有投资者披露，不得提前向任何单位和个人泄露。</a:t>
            </a:r>
            <a:r>
              <a:rPr lang="zh-CN" altLang="en-US" sz="2000" u="sng" noProof="1">
                <a:effectLst>
                  <a:outerShdw blurRad="38100" dist="38100" dir="2700000" algn="tl">
                    <a:srgbClr val="000000">
                      <a:alpha val="43137"/>
                    </a:srgbClr>
                  </a:outerShdw>
                </a:effectLst>
                <a:latin typeface="楷体" panose="02010609060101010101" charset="-122"/>
                <a:ea typeface="楷体" panose="02010609060101010101" charset="-122"/>
              </a:rPr>
              <a:t>但是，法律、行政法规另有规定的除外</a:t>
            </a:r>
            <a:r>
              <a:rPr lang="zh-CN" altLang="en-US" sz="2000" noProof="1">
                <a:latin typeface="楷体" panose="02010609060101010101" charset="-122"/>
                <a:ea typeface="楷体" panose="02010609060101010101" charset="-122"/>
              </a:rPr>
              <a:t>。</a:t>
            </a:r>
          </a:p>
          <a:p>
            <a:pPr>
              <a:spcBef>
                <a:spcPts val="200"/>
              </a:spcBef>
            </a:pPr>
            <a:r>
              <a:rPr lang="zh-CN" altLang="en-US" sz="2000" noProof="1">
                <a:latin typeface="楷体" panose="02010609060101010101" charset="-122"/>
                <a:ea typeface="楷体" panose="02010609060101010101" charset="-122"/>
              </a:rPr>
              <a:t>　　任何单位和个人</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不得</a:t>
            </a:r>
            <a:r>
              <a:rPr lang="zh-CN" altLang="en-US" sz="2000" noProof="1">
                <a:latin typeface="楷体" panose="02010609060101010101" charset="-122"/>
                <a:ea typeface="楷体" panose="02010609060101010101" charset="-122"/>
              </a:rPr>
              <a:t>非法要求信息披露义务人提供依法需要披露但尚未披露的信息。任何单位和个人提前获知的前述信息，在依法披露前应当</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保密</a:t>
            </a:r>
            <a:r>
              <a:rPr lang="zh-CN" altLang="en-US" sz="2000" noProof="1">
                <a:latin typeface="楷体" panose="02010609060101010101" charset="-122"/>
                <a:ea typeface="楷体" panose="02010609060101010101" charset="-122"/>
              </a:rPr>
              <a:t>。</a:t>
            </a:r>
            <a:r>
              <a:rPr lang="zh-CN" altLang="en-US" sz="2000" noProof="1">
                <a:solidFill>
                  <a:srgbClr val="FF0000"/>
                </a:solidFill>
                <a:latin typeface="楷体" panose="02010609060101010101" charset="-122"/>
                <a:ea typeface="楷体" panose="02010609060101010101" charset="-122"/>
              </a:rPr>
              <a:t>（本条新增）</a:t>
            </a:r>
          </a:p>
          <a:p>
            <a:pPr eaLnBrk="0" fontAlgn="base" hangingPunct="0"/>
            <a:endParaRPr lang="zh-CN" altLang="en-US" sz="2000" noProof="1">
              <a:latin typeface="楷体" panose="02010609060101010101" charset="-122"/>
              <a:ea typeface="楷体" panose="02010609060101010101" charset="-122"/>
            </a:endParaRPr>
          </a:p>
        </p:txBody>
      </p:sp>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矩形 7"/>
          <p:cNvSpPr/>
          <p:nvPr/>
        </p:nvSpPr>
        <p:spPr>
          <a:xfrm>
            <a:off x="185167" y="424290"/>
            <a:ext cx="8791575" cy="5386090"/>
          </a:xfrm>
          <a:prstGeom prst="rect">
            <a:avLst/>
          </a:prstGeom>
          <a:noFill/>
          <a:ln w="9525">
            <a:noFill/>
          </a:ln>
        </p:spPr>
        <p:txBody>
          <a:bodyPr wrap="square" anchor="t">
            <a:spAutoFit/>
          </a:bodyPr>
          <a:lstStyle/>
          <a:p>
            <a:r>
              <a:rPr lang="zh-CN" altLang="en-US" sz="2800" b="1" dirty="0"/>
              <a:t>（二）法定定义</a:t>
            </a:r>
            <a:endParaRPr lang="en-US" altLang="zh-CN" sz="2800" b="1" dirty="0"/>
          </a:p>
          <a:p>
            <a:endParaRPr lang="zh-CN" altLang="en-US" sz="2800" dirty="0"/>
          </a:p>
          <a:p>
            <a:r>
              <a:rPr lang="en-US" altLang="zh-CN" sz="2400" b="1" dirty="0"/>
              <a:t>1</a:t>
            </a:r>
            <a:r>
              <a:rPr lang="zh-CN" altLang="en-US" sz="2400" b="1" dirty="0"/>
              <a:t>、定义方式</a:t>
            </a:r>
            <a:r>
              <a:rPr lang="zh-CN" altLang="en-US" sz="2400" dirty="0"/>
              <a:t>：</a:t>
            </a:r>
            <a:r>
              <a:rPr lang="en-US" altLang="zh-CN" sz="2400" dirty="0"/>
              <a:t>概括or列举  </a:t>
            </a:r>
          </a:p>
          <a:p>
            <a:r>
              <a:rPr lang="en-US" altLang="zh-CN" sz="2400" dirty="0"/>
              <a:t>美国有认为概括式定义：the elusive definition of a security.</a:t>
            </a:r>
            <a:endParaRPr lang="zh-CN" altLang="en-US" sz="2400" dirty="0"/>
          </a:p>
          <a:p>
            <a:r>
              <a:rPr lang="en-US" altLang="zh-CN" sz="2400" b="1" dirty="0"/>
              <a:t>2</a:t>
            </a:r>
            <a:r>
              <a:rPr lang="zh-CN" altLang="en-US" sz="2400" b="1" dirty="0"/>
              <a:t>、美国</a:t>
            </a:r>
            <a:r>
              <a:rPr lang="zh-CN" altLang="en-US" sz="2400" dirty="0"/>
              <a:t>：</a:t>
            </a:r>
            <a:r>
              <a:rPr lang="en-US" altLang="zh-CN" sz="2400" dirty="0"/>
              <a:t>1933</a:t>
            </a:r>
            <a:r>
              <a:rPr lang="zh-CN" altLang="en-US" sz="2400" dirty="0"/>
              <a:t>年《证券法》第</a:t>
            </a:r>
            <a:r>
              <a:rPr lang="en-US" altLang="zh-CN" sz="2400" dirty="0"/>
              <a:t>2</a:t>
            </a:r>
            <a:r>
              <a:rPr lang="zh-CN" altLang="en-US" sz="2400" dirty="0"/>
              <a:t>节（</a:t>
            </a:r>
            <a:r>
              <a:rPr lang="en-US" altLang="zh-CN" sz="2400" dirty="0"/>
              <a:t>p387</a:t>
            </a:r>
            <a:r>
              <a:rPr lang="zh-CN" altLang="en-US" sz="2400" dirty="0"/>
              <a:t>） </a:t>
            </a:r>
            <a:r>
              <a:rPr lang="en-US" altLang="zh-CN" sz="2400" dirty="0"/>
              <a:t>§2</a:t>
            </a:r>
            <a:r>
              <a:rPr lang="zh-CN" altLang="en-US" sz="2400" dirty="0"/>
              <a:t>（</a:t>
            </a:r>
            <a:r>
              <a:rPr lang="en-US" altLang="zh-CN" sz="2400" dirty="0"/>
              <a:t>a</a:t>
            </a:r>
            <a:r>
              <a:rPr lang="zh-CN" altLang="en-US" sz="2400" dirty="0"/>
              <a:t>）</a:t>
            </a:r>
            <a:r>
              <a:rPr lang="en-US" altLang="zh-CN" sz="2400" dirty="0"/>
              <a:t>1  </a:t>
            </a:r>
            <a:r>
              <a:rPr lang="zh-CN" altLang="en-US" sz="2400" dirty="0"/>
              <a:t>“</a:t>
            </a:r>
            <a:r>
              <a:rPr lang="en-US" altLang="zh-CN" sz="2400" dirty="0"/>
              <a:t>any note,stock,treasury stock,bond,debenture,evidence of indebtedness, certificate of interest or participation in any profit-sharing agreement, collateral-trust certificate, transferable share, investment contract, voting-trust certificate, certificate of deposit for a security, fractional undivided interest in oil, gas or other mineral rights,or,in general ,any interest or instrument commonly known as a </a:t>
            </a:r>
            <a:r>
              <a:rPr lang="zh-CN" altLang="en-US" sz="2400" dirty="0"/>
              <a:t>‘</a:t>
            </a:r>
            <a:r>
              <a:rPr lang="en-US" altLang="zh-CN" sz="2400" dirty="0"/>
              <a:t>security</a:t>
            </a:r>
            <a:r>
              <a:rPr lang="zh-CN" altLang="en-US" sz="2400" dirty="0"/>
              <a:t>’</a:t>
            </a:r>
            <a:r>
              <a:rPr lang="en-US" altLang="zh-CN" sz="2400" dirty="0"/>
              <a:t>, or any certificate of interest or participation in, temporary or interim certificate for ,receipt for,gurantee of ,or warrant or right to subscribe to or purpurse,any of the forgoing.</a:t>
            </a:r>
            <a:r>
              <a:rPr lang="zh-CN" altLang="en-US" sz="2400" dirty="0"/>
              <a:t>”</a:t>
            </a:r>
            <a:r>
              <a:rPr lang="en-US" altLang="zh-CN" sz="2400" b="1" dirty="0"/>
              <a:t>  </a:t>
            </a:r>
            <a:endParaRPr lang="zh-CN" altLang="en-US" sz="2400" dirty="0"/>
          </a:p>
        </p:txBody>
      </p:sp>
    </p:spTree>
  </p:cSld>
  <p:clrMapOvr>
    <a:masterClrMapping/>
  </p:clrMapOvr>
  <p:transition>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矩形 7"/>
          <p:cNvSpPr/>
          <p:nvPr/>
        </p:nvSpPr>
        <p:spPr>
          <a:xfrm>
            <a:off x="365125" y="562293"/>
            <a:ext cx="8413750" cy="3240502"/>
          </a:xfrm>
          <a:prstGeom prst="rect">
            <a:avLst/>
          </a:prstGeom>
          <a:noFill/>
          <a:ln w="9525">
            <a:noFill/>
          </a:ln>
        </p:spPr>
        <p:txBody>
          <a:bodyPr wrap="square" anchor="t">
            <a:spAutoFit/>
          </a:bodyPr>
          <a:lstStyle/>
          <a:p>
            <a:pPr eaLnBrk="0" hangingPunct="0"/>
            <a:r>
              <a:rPr lang="zh-CN" altLang="en-US" sz="2800" b="1" dirty="0"/>
              <a:t>四、初次信息披露</a:t>
            </a:r>
          </a:p>
          <a:p>
            <a:pPr eaLnBrk="0" hangingPunct="0">
              <a:lnSpc>
                <a:spcPct val="150000"/>
              </a:lnSpc>
            </a:pPr>
            <a:r>
              <a:rPr lang="zh-CN" altLang="en-US" sz="2000" dirty="0"/>
              <a:t>首次公开发行信息披露：首次进入市场，</a:t>
            </a:r>
            <a:r>
              <a:rPr lang="zh-CN" altLang="en-US" sz="2000" dirty="0">
                <a:highlight>
                  <a:srgbClr val="FFFF00"/>
                </a:highlight>
              </a:rPr>
              <a:t>披露内容较多</a:t>
            </a:r>
          </a:p>
          <a:p>
            <a:pPr eaLnBrk="0" hangingPunct="0">
              <a:lnSpc>
                <a:spcPct val="150000"/>
              </a:lnSpc>
            </a:pPr>
            <a:r>
              <a:rPr lang="zh-CN" altLang="en-US" sz="2000" dirty="0"/>
              <a:t>主要为招股说明书、上市公告书</a:t>
            </a:r>
            <a:endParaRPr lang="en-US" altLang="zh-CN" sz="2000" dirty="0"/>
          </a:p>
          <a:p>
            <a:pPr eaLnBrk="0" hangingPunct="0">
              <a:lnSpc>
                <a:spcPct val="150000"/>
              </a:lnSpc>
            </a:pPr>
            <a:r>
              <a:rPr lang="zh-CN" altLang="en-US" sz="2000" dirty="0"/>
              <a:t>招股说明书的性质：广告的性质。</a:t>
            </a:r>
            <a:endParaRPr lang="en-US" altLang="zh-CN" sz="2000" dirty="0"/>
          </a:p>
          <a:p>
            <a:pPr eaLnBrk="0" hangingPunct="0">
              <a:lnSpc>
                <a:spcPct val="150000"/>
              </a:lnSpc>
            </a:pPr>
            <a:r>
              <a:rPr lang="zh-CN" altLang="en-US" sz="2000" b="1" dirty="0"/>
              <a:t>封面应载明</a:t>
            </a:r>
            <a:r>
              <a:rPr lang="zh-CN" altLang="en-US" sz="2000" dirty="0"/>
              <a:t>：“发行人保证招股说明书的内容真实、准确、完整。政府及国家证券管理部分对本次发行所作出的任何决定，</a:t>
            </a:r>
            <a:r>
              <a:rPr lang="zh-CN" altLang="en-US" sz="2000" u="sng" dirty="0"/>
              <a:t>均不表明其</a:t>
            </a:r>
            <a:r>
              <a:rPr lang="zh-CN" altLang="en-US" sz="2000" dirty="0"/>
              <a:t>对发行人所发行的股票的价格或者投资人的收益作出实质性</a:t>
            </a:r>
            <a:r>
              <a:rPr lang="zh-CN" altLang="en-US" sz="2000" u="sng" dirty="0"/>
              <a:t>判断或者保证</a:t>
            </a:r>
            <a:r>
              <a:rPr lang="zh-CN" altLang="en-US" sz="2000" dirty="0"/>
              <a:t>。”</a:t>
            </a:r>
            <a:r>
              <a:rPr lang="en-US" altLang="zh-CN" sz="2000" dirty="0"/>
              <a:t>      </a:t>
            </a:r>
            <a:endParaRPr lang="zh-CN" altLang="en-US" sz="2000" dirty="0"/>
          </a:p>
        </p:txBody>
      </p:sp>
    </p:spTree>
  </p:cSld>
  <p:clrMapOvr>
    <a:masterClrMapping/>
  </p:clrMapOvr>
  <p:transition>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矩形 7"/>
          <p:cNvSpPr/>
          <p:nvPr/>
        </p:nvSpPr>
        <p:spPr>
          <a:xfrm>
            <a:off x="567845" y="465641"/>
            <a:ext cx="8228965" cy="5569089"/>
          </a:xfrm>
          <a:prstGeom prst="rect">
            <a:avLst/>
          </a:prstGeom>
          <a:noFill/>
          <a:ln w="9525">
            <a:noFill/>
          </a:ln>
        </p:spPr>
        <p:txBody>
          <a:bodyPr wrap="square" anchor="t">
            <a:spAutoFit/>
          </a:bodyPr>
          <a:lstStyle/>
          <a:p>
            <a:pPr eaLnBrk="0" fontAlgn="base" hangingPunct="0">
              <a:lnSpc>
                <a:spcPct val="150000"/>
              </a:lnSpc>
            </a:pPr>
            <a:r>
              <a:rPr lang="zh-CN" altLang="en-US" sz="2800" b="1" noProof="1"/>
              <a:t>五、持续信息披露</a:t>
            </a:r>
            <a:endParaRPr lang="zh-CN" altLang="en-US" sz="2800" noProof="1"/>
          </a:p>
          <a:p>
            <a:pPr eaLnBrk="0" fontAlgn="base" hangingPunct="0">
              <a:lnSpc>
                <a:spcPct val="150000"/>
              </a:lnSpc>
            </a:pPr>
            <a:r>
              <a:rPr lang="en-US" altLang="zh-CN" sz="2400" b="1" noProof="1">
                <a:solidFill>
                  <a:srgbClr val="C00000"/>
                </a:solidFill>
              </a:rPr>
              <a:t>1.</a:t>
            </a:r>
            <a:r>
              <a:rPr lang="zh-CN" altLang="en-US" sz="2400" b="1" noProof="1">
                <a:solidFill>
                  <a:srgbClr val="C00000"/>
                </a:solidFill>
              </a:rPr>
              <a:t>性质</a:t>
            </a:r>
            <a:r>
              <a:rPr lang="zh-CN" altLang="en-US" sz="2400" noProof="1">
                <a:solidFill>
                  <a:srgbClr val="C00000"/>
                </a:solidFill>
              </a:rPr>
              <a:t>：</a:t>
            </a:r>
            <a:r>
              <a:rPr lang="zh-CN" altLang="en-US" sz="2000" noProof="1"/>
              <a:t>法定</a:t>
            </a:r>
            <a:r>
              <a:rPr lang="zh-CN" altLang="en-US" sz="2000" b="1" noProof="1"/>
              <a:t>强制</a:t>
            </a:r>
            <a:r>
              <a:rPr lang="zh-CN" altLang="en-US" sz="2000" noProof="1"/>
              <a:t>义务</a:t>
            </a:r>
          </a:p>
          <a:p>
            <a:pPr eaLnBrk="0" fontAlgn="base" hangingPunct="0">
              <a:lnSpc>
                <a:spcPct val="150000"/>
              </a:lnSpc>
            </a:pPr>
            <a:r>
              <a:rPr lang="en-US" altLang="zh-CN" sz="2400" b="1" noProof="1">
                <a:solidFill>
                  <a:srgbClr val="C00000"/>
                </a:solidFill>
                <a:sym typeface="+mn-ea"/>
              </a:rPr>
              <a:t>2</a:t>
            </a:r>
            <a:r>
              <a:rPr lang="zh-CN" altLang="en-US" sz="2400" b="1" noProof="1">
                <a:solidFill>
                  <a:srgbClr val="C00000"/>
                </a:solidFill>
                <a:sym typeface="+mn-ea"/>
              </a:rPr>
              <a:t>.披露义务人</a:t>
            </a:r>
            <a:r>
              <a:rPr lang="zh-CN" altLang="en-US" sz="2400" noProof="1">
                <a:solidFill>
                  <a:srgbClr val="C00000"/>
                </a:solidFill>
                <a:sym typeface="+mn-ea"/>
              </a:rPr>
              <a:t>  </a:t>
            </a:r>
            <a:endParaRPr lang="zh-CN" altLang="en-US" sz="2400" u="sng" noProof="1">
              <a:solidFill>
                <a:srgbClr val="C00000"/>
              </a:solidFill>
              <a:latin typeface="楷体" panose="02010609060101010101" charset="-122"/>
              <a:ea typeface="楷体" panose="02010609060101010101" charset="-122"/>
              <a:sym typeface="+mn-ea"/>
            </a:endParaRPr>
          </a:p>
          <a:p>
            <a:pPr eaLnBrk="0" fontAlgn="base" hangingPunct="0">
              <a:lnSpc>
                <a:spcPct val="150000"/>
              </a:lnSpc>
            </a:pP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第七十九条正文　上市公司、公司债券上市交易的公司、股票在国务院批准的其他全国性证券交易场所交易的公司，应当按照国务院证券监督管理机构和证券交易场所规定的内容和格式编制定期报告，并按照以下规定报送和公告：</a:t>
            </a:r>
          </a:p>
          <a:p>
            <a:pPr eaLnBrk="0" fontAlgn="base" hangingPunct="0">
              <a:lnSpc>
                <a:spcPct val="150000"/>
              </a:lnSpc>
            </a:pPr>
            <a:r>
              <a:rPr lang="zh-CN" altLang="en-US"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（内容重写；合并原《证券法》第</a:t>
            </a:r>
            <a:r>
              <a:rPr lang="en-US" altLang="zh-CN"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65</a:t>
            </a:r>
            <a:r>
              <a:rPr lang="zh-CN" altLang="en-US"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条、第</a:t>
            </a:r>
            <a:r>
              <a:rPr lang="en-US" altLang="zh-CN"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66</a:t>
            </a:r>
            <a:r>
              <a:rPr lang="zh-CN" altLang="en-US"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条；披露定期报告的义务主体新增</a:t>
            </a:r>
            <a:r>
              <a:rPr lang="en-US" altLang="zh-CN"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a:t>
            </a:r>
            <a:r>
              <a:rPr lang="zh-CN" altLang="en-US"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股票在国务院批准的其他全国性证券交易场所交易的公司</a:t>
            </a:r>
            <a:r>
              <a:rPr lang="en-US" altLang="zh-CN"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a:t>
            </a:r>
            <a:r>
              <a:rPr lang="zh-CN" altLang="en-US"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a:t>
            </a:r>
            <a:endParaRPr lang="zh-CN" altLang="en-US" sz="2000" u="sng" noProof="1">
              <a:solidFill>
                <a:srgbClr val="FF0000"/>
              </a:solidFill>
              <a:effectLst>
                <a:outerShdw blurRad="38100" dist="25400" dir="5400000" algn="ctr" rotWithShape="0">
                  <a:srgbClr val="6E747A">
                    <a:alpha val="43000"/>
                  </a:srgbClr>
                </a:outerShdw>
              </a:effectLst>
              <a:latin typeface="楷体" panose="02010609060101010101" charset="-122"/>
              <a:ea typeface="楷体" panose="02010609060101010101" charset="-122"/>
            </a:endParaRPr>
          </a:p>
          <a:p>
            <a:pPr eaLnBrk="0" fontAlgn="base" hangingPunct="0">
              <a:lnSpc>
                <a:spcPct val="150000"/>
              </a:lnSpc>
            </a:pPr>
            <a:r>
              <a:rPr lang="en-US" altLang="zh-CN" sz="2400" b="1" noProof="1">
                <a:solidFill>
                  <a:srgbClr val="C00000"/>
                </a:solidFill>
                <a:sym typeface="+mn-ea"/>
              </a:rPr>
              <a:t>3.</a:t>
            </a:r>
            <a:r>
              <a:rPr lang="zh-CN" altLang="en-US" sz="2400" b="1" noProof="1">
                <a:solidFill>
                  <a:srgbClr val="C00000"/>
                </a:solidFill>
                <a:sym typeface="+mn-ea"/>
              </a:rPr>
              <a:t>公司内部执行人</a:t>
            </a:r>
            <a:r>
              <a:rPr lang="zh-CN" altLang="en-US" sz="2400" noProof="1">
                <a:solidFill>
                  <a:srgbClr val="C00000"/>
                </a:solidFill>
                <a:sym typeface="+mn-ea"/>
              </a:rPr>
              <a:t>：</a:t>
            </a:r>
            <a:r>
              <a:rPr lang="zh-CN" altLang="en-US" sz="2000" noProof="1">
                <a:sym typeface="+mn-ea"/>
              </a:rPr>
              <a:t>董事会秘书</a:t>
            </a:r>
            <a:endParaRPr lang="zh-CN" altLang="en-US" sz="2800" noProof="1"/>
          </a:p>
        </p:txBody>
      </p:sp>
    </p:spTree>
  </p:cSld>
  <p:clrMapOvr>
    <a:masterClrMapping/>
  </p:clrMapOvr>
  <p:transition>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8775" y="211148"/>
            <a:ext cx="8426450" cy="5902325"/>
          </a:xfrm>
        </p:spPr>
        <p:txBody>
          <a:bodyPr/>
          <a:lstStyle/>
          <a:p>
            <a:pPr rtl="0">
              <a:buSzTx/>
            </a:pPr>
            <a:r>
              <a:rPr lang="en-US" altLang="zh-CN" sz="2400" b="1" noProof="1">
                <a:solidFill>
                  <a:srgbClr val="C00000"/>
                </a:solidFill>
                <a:latin typeface="Calibri" panose="020F0502020204030204" pitchFamily="2" charset="0"/>
                <a:ea typeface="宋体" panose="02010600030101010101" pitchFamily="2" charset="-122"/>
                <a:sym typeface="+mn-ea"/>
              </a:rPr>
              <a:t>4</a:t>
            </a:r>
            <a:r>
              <a:rPr lang="zh-CN" altLang="en-US" sz="2400" b="1" noProof="1">
                <a:solidFill>
                  <a:srgbClr val="C00000"/>
                </a:solidFill>
                <a:latin typeface="Calibri" panose="020F0502020204030204" pitchFamily="2" charset="0"/>
                <a:ea typeface="宋体" panose="02010600030101010101" pitchFamily="2" charset="-122"/>
                <a:sym typeface="+mn-ea"/>
              </a:rPr>
              <a:t>.定期报告</a:t>
            </a:r>
            <a:r>
              <a:rPr lang="en-US" altLang="zh-CN" sz="2400" noProof="1">
                <a:solidFill>
                  <a:srgbClr val="C00000"/>
                </a:solidFill>
                <a:latin typeface="Calibri" panose="020F0502020204030204" pitchFamily="2" charset="0"/>
                <a:ea typeface="宋体" panose="02010600030101010101" pitchFamily="2" charset="-122"/>
                <a:sym typeface="+mn-ea"/>
              </a:rPr>
              <a:t>  </a:t>
            </a:r>
            <a:endParaRPr lang="zh-CN" altLang="en-US" sz="2400" noProof="1">
              <a:solidFill>
                <a:srgbClr val="C00000"/>
              </a:solidFill>
              <a:latin typeface="Calibri" panose="020F0502020204030204" pitchFamily="2" charset="0"/>
              <a:ea typeface="宋体" panose="02010600030101010101" pitchFamily="2" charset="-122"/>
            </a:endParaRPr>
          </a:p>
          <a:p>
            <a:pPr rtl="0">
              <a:lnSpc>
                <a:spcPct val="150000"/>
              </a:lnSpc>
              <a:buSzTx/>
            </a:pPr>
            <a:r>
              <a:rPr lang="zh-CN" altLang="en-US" b="1" noProof="1">
                <a:latin typeface="Calibri" panose="020F0502020204030204" pitchFamily="2" charset="0"/>
                <a:ea typeface="宋体" panose="02010600030101010101" pitchFamily="2" charset="-122"/>
                <a:sym typeface="+mn-ea"/>
              </a:rPr>
              <a:t>（</a:t>
            </a:r>
            <a:r>
              <a:rPr lang="en-US" altLang="zh-CN" b="1" noProof="1">
                <a:latin typeface="Calibri" panose="020F0502020204030204" pitchFamily="2" charset="0"/>
                <a:ea typeface="宋体" panose="02010600030101010101" pitchFamily="2" charset="-122"/>
                <a:sym typeface="+mn-ea"/>
              </a:rPr>
              <a:t>1</a:t>
            </a:r>
            <a:r>
              <a:rPr lang="zh-CN" altLang="en-US" b="1" noProof="1">
                <a:latin typeface="Calibri" panose="020F0502020204030204" pitchFamily="2" charset="0"/>
                <a:ea typeface="宋体" panose="02010600030101010101" pitchFamily="2" charset="-122"/>
                <a:sym typeface="+mn-ea"/>
              </a:rPr>
              <a:t>）年报</a:t>
            </a:r>
            <a:r>
              <a:rPr lang="en-US" altLang="zh-CN" noProof="1">
                <a:latin typeface="Calibri" panose="020F0502020204030204" pitchFamily="2" charset="0"/>
                <a:ea typeface="宋体" panose="02010600030101010101" pitchFamily="2" charset="-122"/>
                <a:sym typeface="+mn-ea"/>
              </a:rPr>
              <a:t>      </a:t>
            </a:r>
            <a:r>
              <a:rPr lang="zh-CN" altLang="en-US" noProof="1">
                <a:latin typeface="Calibri" panose="020F0502020204030204" pitchFamily="2" charset="0"/>
                <a:ea typeface="宋体" panose="02010600030101010101" pitchFamily="2" charset="-122"/>
                <a:sym typeface="+mn-ea"/>
              </a:rPr>
              <a:t>会计年度结束之日，</a:t>
            </a:r>
            <a:r>
              <a:rPr lang="en-US" altLang="zh-CN" noProof="1">
                <a:latin typeface="Calibri" panose="020F0502020204030204" pitchFamily="2" charset="0"/>
                <a:ea typeface="宋体" panose="02010600030101010101" pitchFamily="2" charset="-122"/>
                <a:sym typeface="+mn-ea"/>
              </a:rPr>
              <a:t>4</a:t>
            </a:r>
            <a:r>
              <a:rPr lang="zh-CN" altLang="en-US" noProof="1">
                <a:latin typeface="Calibri" panose="020F0502020204030204" pitchFamily="2" charset="0"/>
                <a:ea typeface="宋体" panose="02010600030101010101" pitchFamily="2" charset="-122"/>
                <a:sym typeface="+mn-ea"/>
              </a:rPr>
              <a:t>个月内</a:t>
            </a:r>
            <a:endParaRPr lang="zh-CN" altLang="en-US" noProof="1">
              <a:latin typeface="Calibri" panose="020F0502020204030204" pitchFamily="2" charset="0"/>
              <a:ea typeface="宋体" panose="02010600030101010101" pitchFamily="2" charset="-122"/>
            </a:endParaRPr>
          </a:p>
          <a:p>
            <a:pPr rtl="0">
              <a:lnSpc>
                <a:spcPct val="150000"/>
              </a:lnSpc>
              <a:buSzTx/>
            </a:pPr>
            <a:r>
              <a:rPr lang="zh-CN" altLang="en-US" b="1" u="sng" noProof="1">
                <a:solidFill>
                  <a:schemeClr val="tx1"/>
                </a:solidFill>
                <a:latin typeface="楷体" panose="02010609060101010101" charset="-122"/>
                <a:ea typeface="楷体" panose="02010609060101010101" charset="-122"/>
                <a:sym typeface="+mn-ea"/>
              </a:rPr>
              <a:t>第七十九条第一项</a:t>
            </a:r>
            <a:r>
              <a:rPr lang="zh-CN" altLang="en-US" b="1" noProof="1">
                <a:solidFill>
                  <a:schemeClr val="tx1"/>
                </a:solidFill>
                <a:latin typeface="楷体" panose="02010609060101010101" charset="-122"/>
                <a:ea typeface="楷体" panose="02010609060101010101" charset="-122"/>
                <a:sym typeface="+mn-ea"/>
              </a:rPr>
              <a:t>　</a:t>
            </a:r>
            <a:r>
              <a:rPr lang="zh-CN" altLang="en-US"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（一）在每一会计年度结束之日起四个月内，报送并公告年度报告，其中的年度财务会计报告应当经符合本法规定的会计师事务所审计</a:t>
            </a:r>
            <a:r>
              <a:rPr lang="zh-CN" altLang="en-US" noProof="1">
                <a:latin typeface="楷体" panose="02010609060101010101" charset="-122"/>
                <a:ea typeface="楷体" panose="02010609060101010101" charset="-122"/>
                <a:sym typeface="+mn-ea"/>
              </a:rPr>
              <a:t>；</a:t>
            </a:r>
            <a:r>
              <a:rPr lang="zh-CN" altLang="en-US"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（重写，审计必要）</a:t>
            </a:r>
            <a:endParaRPr lang="zh-CN" altLang="en-US" noProof="1">
              <a:latin typeface="楷体" panose="02010609060101010101" charset="-122"/>
              <a:ea typeface="楷体" panose="02010609060101010101" charset="-122"/>
            </a:endParaRPr>
          </a:p>
          <a:p>
            <a:pPr rtl="0">
              <a:lnSpc>
                <a:spcPct val="150000"/>
              </a:lnSpc>
              <a:buSzTx/>
            </a:pPr>
            <a:r>
              <a:rPr lang="zh-CN" altLang="en-US" b="1" noProof="1">
                <a:latin typeface="Calibri" panose="020F0502020204030204" pitchFamily="2" charset="0"/>
                <a:ea typeface="宋体" panose="02010600030101010101" pitchFamily="2" charset="-122"/>
                <a:sym typeface="+mn-ea"/>
              </a:rPr>
              <a:t>（</a:t>
            </a:r>
            <a:r>
              <a:rPr lang="en-US" altLang="zh-CN" b="1" noProof="1">
                <a:latin typeface="Calibri" panose="020F0502020204030204" pitchFamily="2" charset="0"/>
                <a:ea typeface="宋体" panose="02010600030101010101" pitchFamily="2" charset="-122"/>
                <a:sym typeface="+mn-ea"/>
              </a:rPr>
              <a:t>2</a:t>
            </a:r>
            <a:r>
              <a:rPr lang="zh-CN" altLang="en-US" b="1" noProof="1">
                <a:latin typeface="Calibri" panose="020F0502020204030204" pitchFamily="2" charset="0"/>
                <a:ea typeface="宋体" panose="02010600030101010101" pitchFamily="2" charset="-122"/>
                <a:sym typeface="+mn-ea"/>
              </a:rPr>
              <a:t>）中期报告</a:t>
            </a:r>
            <a:r>
              <a:rPr lang="en-US" altLang="zh-CN" noProof="1">
                <a:latin typeface="Calibri" panose="020F0502020204030204" pitchFamily="2" charset="0"/>
                <a:ea typeface="宋体" panose="02010600030101010101" pitchFamily="2" charset="-122"/>
                <a:sym typeface="+mn-ea"/>
              </a:rPr>
              <a:t>  </a:t>
            </a:r>
            <a:r>
              <a:rPr lang="zh-CN" altLang="en-US" noProof="1">
                <a:latin typeface="Calibri" panose="020F0502020204030204" pitchFamily="2" charset="0"/>
                <a:ea typeface="宋体" panose="02010600030101010101" pitchFamily="2" charset="-122"/>
                <a:sym typeface="+mn-ea"/>
              </a:rPr>
              <a:t>上半年结束之日，</a:t>
            </a:r>
            <a:r>
              <a:rPr lang="en-US" altLang="zh-CN" noProof="1">
                <a:latin typeface="Calibri" panose="020F0502020204030204" pitchFamily="2" charset="0"/>
                <a:ea typeface="宋体" panose="02010600030101010101" pitchFamily="2" charset="-122"/>
                <a:sym typeface="+mn-ea"/>
              </a:rPr>
              <a:t>2</a:t>
            </a:r>
            <a:r>
              <a:rPr lang="zh-CN" altLang="en-US" noProof="1">
                <a:latin typeface="Calibri" panose="020F0502020204030204" pitchFamily="2" charset="0"/>
                <a:ea typeface="宋体" panose="02010600030101010101" pitchFamily="2" charset="-122"/>
                <a:sym typeface="+mn-ea"/>
              </a:rPr>
              <a:t>个月内</a:t>
            </a:r>
            <a:endParaRPr lang="zh-CN" altLang="en-US" noProof="1">
              <a:latin typeface="Calibri" panose="020F0502020204030204" pitchFamily="2" charset="0"/>
              <a:ea typeface="宋体" panose="02010600030101010101" pitchFamily="2" charset="-122"/>
            </a:endParaRPr>
          </a:p>
          <a:p>
            <a:pPr rtl="0">
              <a:lnSpc>
                <a:spcPct val="150000"/>
              </a:lnSpc>
              <a:buSzTx/>
            </a:pPr>
            <a:r>
              <a:rPr lang="zh-CN" altLang="en-US" b="1" u="sng" noProof="1">
                <a:solidFill>
                  <a:schemeClr val="tx1"/>
                </a:solidFill>
                <a:latin typeface="楷体" panose="02010609060101010101" charset="-122"/>
                <a:ea typeface="楷体" panose="02010609060101010101" charset="-122"/>
                <a:sym typeface="+mn-ea"/>
              </a:rPr>
              <a:t>第七十九条第二项　</a:t>
            </a:r>
            <a:r>
              <a:rPr lang="zh-CN" altLang="en-US"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（二）在每一会计年度的上半年结束之日起二个月内，报送并公告中期报告。</a:t>
            </a:r>
            <a:r>
              <a:rPr lang="zh-CN" altLang="en-US"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（重写，审计不必要）</a:t>
            </a:r>
          </a:p>
          <a:p>
            <a:pPr rtl="0">
              <a:lnSpc>
                <a:spcPct val="150000"/>
              </a:lnSpc>
              <a:buSzTx/>
            </a:pPr>
            <a:r>
              <a:rPr lang="zh-CN" altLang="en-US"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（删除年度报告、中期报告的必备内容。这些内容由证监会的规章或证券交易场所的业务规则具体规定）</a:t>
            </a:r>
          </a:p>
          <a:p>
            <a:pPr rtl="0">
              <a:lnSpc>
                <a:spcPct val="150000"/>
              </a:lnSpc>
              <a:buSzTx/>
            </a:pPr>
            <a:r>
              <a:rPr lang="zh-CN" altLang="en-US" b="1" noProof="1">
                <a:latin typeface="Calibri" panose="020F0502020204030204" pitchFamily="2" charset="0"/>
                <a:ea typeface="宋体" panose="02010600030101010101" pitchFamily="2" charset="-122"/>
                <a:sym typeface="+mn-ea"/>
              </a:rPr>
              <a:t>（</a:t>
            </a:r>
            <a:r>
              <a:rPr lang="en-US" altLang="zh-CN" b="1" noProof="1">
                <a:latin typeface="Calibri" panose="020F0502020204030204" pitchFamily="2" charset="0"/>
                <a:ea typeface="宋体" panose="02010600030101010101" pitchFamily="2" charset="-122"/>
                <a:sym typeface="+mn-ea"/>
              </a:rPr>
              <a:t>3</a:t>
            </a:r>
            <a:r>
              <a:rPr lang="zh-CN" altLang="en-US" b="1" noProof="1">
                <a:latin typeface="Calibri" panose="020F0502020204030204" pitchFamily="2" charset="0"/>
                <a:ea typeface="宋体" panose="02010600030101010101" pitchFamily="2" charset="-122"/>
                <a:sym typeface="+mn-ea"/>
              </a:rPr>
              <a:t>）季度报告</a:t>
            </a:r>
            <a:r>
              <a:rPr lang="en-US" altLang="zh-CN" noProof="1">
                <a:latin typeface="Calibri" panose="020F0502020204030204" pitchFamily="2" charset="0"/>
                <a:ea typeface="宋体" panose="02010600030101010101" pitchFamily="2" charset="-122"/>
                <a:sym typeface="+mn-ea"/>
              </a:rPr>
              <a:t>  </a:t>
            </a:r>
            <a:r>
              <a:rPr lang="zh-CN" altLang="en-US" noProof="1">
                <a:latin typeface="Calibri" panose="020F0502020204030204" pitchFamily="2" charset="0"/>
                <a:ea typeface="宋体" panose="02010600030101010101" pitchFamily="2" charset="-122"/>
                <a:sym typeface="+mn-ea"/>
              </a:rPr>
              <a:t>前</a:t>
            </a:r>
            <a:r>
              <a:rPr lang="en-US" altLang="zh-CN" noProof="1">
                <a:latin typeface="Calibri" panose="020F0502020204030204" pitchFamily="2" charset="0"/>
                <a:ea typeface="宋体" panose="02010600030101010101" pitchFamily="2" charset="-122"/>
                <a:sym typeface="+mn-ea"/>
              </a:rPr>
              <a:t>3</a:t>
            </a:r>
            <a:r>
              <a:rPr lang="zh-CN" altLang="en-US" noProof="1">
                <a:latin typeface="Calibri" panose="020F0502020204030204" pitchFamily="2" charset="0"/>
                <a:ea typeface="宋体" panose="02010600030101010101" pitchFamily="2" charset="-122"/>
                <a:sym typeface="+mn-ea"/>
              </a:rPr>
              <a:t>个月、</a:t>
            </a:r>
            <a:r>
              <a:rPr lang="en-US" altLang="zh-CN" noProof="1">
                <a:latin typeface="Calibri" panose="020F0502020204030204" pitchFamily="2" charset="0"/>
                <a:ea typeface="宋体" panose="02010600030101010101" pitchFamily="2" charset="-122"/>
                <a:sym typeface="+mn-ea"/>
              </a:rPr>
              <a:t>9</a:t>
            </a:r>
            <a:r>
              <a:rPr lang="zh-CN" altLang="en-US" noProof="1">
                <a:latin typeface="Calibri" panose="020F0502020204030204" pitchFamily="2" charset="0"/>
                <a:ea typeface="宋体" panose="02010600030101010101" pitchFamily="2" charset="-122"/>
                <a:sym typeface="+mn-ea"/>
              </a:rPr>
              <a:t>个月结束后，</a:t>
            </a:r>
            <a:r>
              <a:rPr lang="en-US" altLang="zh-CN" noProof="1">
                <a:latin typeface="Calibri" panose="020F0502020204030204" pitchFamily="2" charset="0"/>
                <a:ea typeface="宋体" panose="02010600030101010101" pitchFamily="2" charset="-122"/>
                <a:sym typeface="+mn-ea"/>
              </a:rPr>
              <a:t>1</a:t>
            </a:r>
            <a:r>
              <a:rPr lang="zh-CN" altLang="en-US" noProof="1">
                <a:latin typeface="Calibri" panose="020F0502020204030204" pitchFamily="2" charset="0"/>
                <a:ea typeface="宋体" panose="02010600030101010101" pitchFamily="2" charset="-122"/>
                <a:sym typeface="+mn-ea"/>
              </a:rPr>
              <a:t>个月内</a:t>
            </a:r>
            <a:endParaRPr lang="zh-CN" altLang="en-US" noProof="1">
              <a:latin typeface="Calibri" panose="020F0502020204030204" pitchFamily="2" charset="0"/>
              <a:ea typeface="宋体" panose="02010600030101010101" pitchFamily="2" charset="-122"/>
            </a:endParaRPr>
          </a:p>
          <a:p>
            <a:pPr rtl="0">
              <a:buSzTx/>
            </a:pPr>
            <a:endParaRPr lang="zh-CN" altLang="en-US" sz="2600" noProof="1"/>
          </a:p>
        </p:txBody>
      </p:sp>
    </p:spTree>
  </p:cSld>
  <p:clrMapOvr>
    <a:masterClrMapping/>
  </p:clrMapOvr>
  <p:transition>
    <p:push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8942" y="535315"/>
            <a:ext cx="8470264" cy="5917565"/>
          </a:xfrm>
        </p:spPr>
        <p:txBody>
          <a:bodyPr/>
          <a:lstStyle/>
          <a:p>
            <a:pPr eaLnBrk="0" fontAlgn="base" hangingPunct="0"/>
            <a:r>
              <a:rPr lang="zh-CN" altLang="en-US" b="1" noProof="1">
                <a:latin typeface="Calibri" panose="020F0502020204030204" pitchFamily="2" charset="0"/>
                <a:ea typeface="宋体" panose="02010600030101010101" pitchFamily="2" charset="-122"/>
                <a:sym typeface="+mn-ea"/>
              </a:rPr>
              <a:t>（</a:t>
            </a:r>
            <a:r>
              <a:rPr lang="en-US" altLang="zh-CN" b="1" noProof="1">
                <a:latin typeface="Calibri" panose="020F0502020204030204" pitchFamily="2" charset="0"/>
                <a:ea typeface="宋体" panose="02010600030101010101" pitchFamily="2" charset="-122"/>
                <a:sym typeface="+mn-ea"/>
              </a:rPr>
              <a:t>4</a:t>
            </a:r>
            <a:r>
              <a:rPr lang="zh-CN" altLang="en-US" b="1" noProof="1">
                <a:latin typeface="Calibri" panose="020F0502020204030204" pitchFamily="2" charset="0"/>
                <a:ea typeface="宋体" panose="02010600030101010101" pitchFamily="2" charset="-122"/>
                <a:sym typeface="+mn-ea"/>
              </a:rPr>
              <a:t>）临时报告</a:t>
            </a:r>
            <a:r>
              <a:rPr lang="en-US" altLang="zh-CN" b="1" noProof="1">
                <a:latin typeface="Calibri" panose="020F0502020204030204" pitchFamily="2" charset="0"/>
                <a:ea typeface="宋体" panose="02010600030101010101" pitchFamily="2" charset="-122"/>
                <a:sym typeface="+mn-ea"/>
              </a:rPr>
              <a:t> </a:t>
            </a:r>
            <a:r>
              <a:rPr lang="en-US" altLang="zh-CN" strike="noStrike" noProof="1">
                <a:latin typeface="Calibri" panose="020F0502020204030204" pitchFamily="2" charset="0"/>
                <a:ea typeface="宋体" panose="02010600030101010101" pitchFamily="2" charset="-122"/>
                <a:sym typeface="+mn-ea"/>
              </a:rPr>
              <a:t> </a:t>
            </a:r>
          </a:p>
          <a:p>
            <a:pPr>
              <a:spcBef>
                <a:spcPts val="200"/>
              </a:spcBef>
            </a:pPr>
            <a:r>
              <a:rPr lang="zh-CN" altLang="en-US" noProof="1">
                <a:latin typeface="楷体" panose="02010609060101010101" charset="-122"/>
                <a:ea typeface="楷体" panose="02010609060101010101" charset="-122"/>
                <a:cs typeface="楷体" panose="02010609060101010101" charset="-122"/>
              </a:rPr>
              <a:t>    </a:t>
            </a:r>
            <a:r>
              <a:rPr lang="zh-CN" altLang="en-US" b="1" u="sng" noProof="1">
                <a:solidFill>
                  <a:schemeClr val="tx1"/>
                </a:solidFill>
                <a:latin typeface="楷体" panose="02010609060101010101" charset="-122"/>
                <a:ea typeface="楷体" panose="02010609060101010101" charset="-122"/>
              </a:rPr>
              <a:t>第八十条</a:t>
            </a:r>
            <a:r>
              <a:rPr lang="zh-CN" altLang="en-US" b="1" noProof="1">
                <a:solidFill>
                  <a:schemeClr val="tx1"/>
                </a:solidFill>
                <a:latin typeface="楷体" panose="02010609060101010101" charset="-122"/>
                <a:ea typeface="楷体" panose="02010609060101010101" charset="-122"/>
              </a:rPr>
              <a:t>　</a:t>
            </a:r>
            <a:r>
              <a:rPr lang="zh-CN" altLang="en-US" noProof="1">
                <a:latin typeface="楷体" panose="02010609060101010101" charset="-122"/>
                <a:ea typeface="楷体" panose="02010609060101010101" charset="-122"/>
                <a:cs typeface="楷体" panose="02010609060101010101" charset="-122"/>
              </a:rPr>
              <a:t>发生可能对上市公司、</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股票在国务院批准的其他全国性证券交易场所交易的公司的股票</a:t>
            </a:r>
            <a:r>
              <a:rPr lang="zh-CN" altLang="en-US" noProof="1">
                <a:latin typeface="楷体" panose="02010609060101010101" charset="-122"/>
                <a:ea typeface="楷体" panose="02010609060101010101" charset="-122"/>
                <a:cs typeface="楷体" panose="02010609060101010101" charset="-122"/>
              </a:rPr>
              <a:t>交易价格产生</a:t>
            </a:r>
            <a:r>
              <a:rPr lang="zh-CN" altLang="en-US" b="1" noProof="1">
                <a:latin typeface="楷体" panose="02010609060101010101" charset="-122"/>
                <a:ea typeface="楷体" panose="02010609060101010101" charset="-122"/>
                <a:cs typeface="楷体" panose="02010609060101010101" charset="-122"/>
              </a:rPr>
              <a:t>较大影响的重大事件</a:t>
            </a:r>
            <a:r>
              <a:rPr lang="zh-CN" altLang="en-US" noProof="1">
                <a:latin typeface="楷体" panose="02010609060101010101" charset="-122"/>
                <a:ea typeface="楷体" panose="02010609060101010101" charset="-122"/>
                <a:cs typeface="楷体" panose="02010609060101010101" charset="-122"/>
              </a:rPr>
              <a:t>，投资者尚未得知时，公司应当立即将有关该重大事件的情况向国务院证券监督管理机构和证券交易场所报送临时报告，并予公告，说明事件的起因、目前的状态和可能产生的法律后果。</a:t>
            </a:r>
            <a:r>
              <a:rPr lang="zh-CN" altLang="en-US" noProof="1">
                <a:solidFill>
                  <a:srgbClr val="FF0000"/>
                </a:solidFill>
                <a:latin typeface="楷体" panose="02010609060101010101" charset="-122"/>
                <a:ea typeface="楷体" panose="02010609060101010101" charset="-122"/>
                <a:cs typeface="楷体" panose="02010609060101010101" charset="-122"/>
              </a:rPr>
              <a:t>（新增）</a:t>
            </a:r>
            <a:endParaRPr lang="zh-CN" altLang="en-US" noProof="1">
              <a:latin typeface="楷体" panose="02010609060101010101" charset="-122"/>
              <a:ea typeface="楷体" panose="02010609060101010101" charset="-122"/>
              <a:cs typeface="楷体" panose="02010609060101010101" charset="-122"/>
            </a:endParaRPr>
          </a:p>
          <a:p>
            <a:pPr>
              <a:spcBef>
                <a:spcPts val="200"/>
              </a:spcBef>
            </a:pPr>
            <a:r>
              <a:rPr lang="zh-CN" altLang="en-US" noProof="1">
                <a:latin typeface="楷体" panose="02010609060101010101" charset="-122"/>
                <a:ea typeface="楷体" panose="02010609060101010101" charset="-122"/>
                <a:cs typeface="楷体" panose="02010609060101010101" charset="-122"/>
              </a:rPr>
              <a:t>　　</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前款所称重大事件包括：</a:t>
            </a:r>
            <a:endParaRPr lang="zh-CN" altLang="en-US" noProof="1">
              <a:latin typeface="楷体" panose="02010609060101010101" charset="-122"/>
              <a:ea typeface="楷体" panose="02010609060101010101" charset="-122"/>
              <a:cs typeface="楷体" panose="02010609060101010101" charset="-122"/>
            </a:endParaRPr>
          </a:p>
          <a:p>
            <a:pPr>
              <a:spcBef>
                <a:spcPts val="200"/>
              </a:spcBef>
            </a:pPr>
            <a:r>
              <a:rPr lang="zh-CN" altLang="en-US" noProof="1">
                <a:latin typeface="楷体" panose="02010609060101010101" charset="-122"/>
                <a:ea typeface="楷体" panose="02010609060101010101" charset="-122"/>
                <a:cs typeface="楷体" panose="02010609060101010101" charset="-122"/>
              </a:rPr>
              <a:t>    （一）公司的经营方针和经营范围的重大变化；</a:t>
            </a:r>
          </a:p>
          <a:p>
            <a:pPr>
              <a:spcBef>
                <a:spcPts val="200"/>
              </a:spcBef>
            </a:pPr>
            <a:r>
              <a:rPr lang="zh-CN" altLang="en-US" noProof="1">
                <a:latin typeface="楷体" panose="02010609060101010101" charset="-122"/>
                <a:ea typeface="楷体" panose="02010609060101010101" charset="-122"/>
                <a:cs typeface="楷体" panose="02010609060101010101" charset="-122"/>
              </a:rPr>
              <a:t>　　（二）公司的重大投资行为，</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公司在一年内购买、出售重大资产超过公司资产总额百分之三十，或者公司营业用主要资产的抵押、质押、出售或者报废一次超过该资产的百分之三十</a:t>
            </a:r>
            <a:r>
              <a:rPr lang="zh-CN" altLang="en-US" noProof="1">
                <a:latin typeface="楷体" panose="02010609060101010101" charset="-122"/>
                <a:ea typeface="楷体" panose="02010609060101010101" charset="-122"/>
                <a:cs typeface="楷体" panose="02010609060101010101" charset="-122"/>
              </a:rPr>
              <a:t>；</a:t>
            </a:r>
            <a:r>
              <a:rPr lang="zh-CN" altLang="en-US" noProof="1">
                <a:solidFill>
                  <a:srgbClr val="FF0000"/>
                </a:solidFill>
                <a:latin typeface="楷体" panose="02010609060101010101" charset="-122"/>
                <a:ea typeface="楷体" panose="02010609060101010101" charset="-122"/>
                <a:cs typeface="楷体" panose="02010609060101010101" charset="-122"/>
              </a:rPr>
              <a:t>（新增，具体化）</a:t>
            </a:r>
            <a:endParaRPr lang="zh-CN" altLang="en-US" noProof="1">
              <a:latin typeface="楷体" panose="02010609060101010101" charset="-122"/>
              <a:ea typeface="楷体" panose="02010609060101010101" charset="-122"/>
              <a:cs typeface="楷体" panose="02010609060101010101" charset="-122"/>
            </a:endParaRPr>
          </a:p>
          <a:p>
            <a:pPr>
              <a:spcBef>
                <a:spcPts val="200"/>
              </a:spcBef>
            </a:pPr>
            <a:r>
              <a:rPr lang="zh-CN" altLang="en-US" noProof="1">
                <a:latin typeface="楷体" panose="02010609060101010101" charset="-122"/>
                <a:ea typeface="楷体" panose="02010609060101010101" charset="-122"/>
                <a:cs typeface="楷体" panose="02010609060101010101" charset="-122"/>
              </a:rPr>
              <a:t>　　（三）公司订立重要合同、</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提供重大担保或者从事关联交易</a:t>
            </a:r>
            <a:r>
              <a:rPr lang="zh-CN" altLang="en-US" noProof="1">
                <a:latin typeface="楷体" panose="02010609060101010101" charset="-122"/>
                <a:ea typeface="楷体" panose="02010609060101010101" charset="-122"/>
                <a:cs typeface="楷体" panose="02010609060101010101" charset="-122"/>
              </a:rPr>
              <a:t>，可能对公司的资产、负债、权益和经营成果产生重要影响；</a:t>
            </a:r>
            <a:r>
              <a:rPr lang="zh-CN" altLang="en-US" u="sng" noProof="1">
                <a:solidFill>
                  <a:srgbClr val="FF0000"/>
                </a:solidFill>
                <a:latin typeface="楷体" panose="02010609060101010101" charset="-122"/>
                <a:ea typeface="楷体" panose="02010609060101010101" charset="-122"/>
                <a:cs typeface="楷体" panose="02010609060101010101" charset="-122"/>
              </a:rPr>
              <a:t>（新增）</a:t>
            </a:r>
            <a:endParaRPr lang="en-US" altLang="zh-CN" u="sng" noProof="1">
              <a:solidFill>
                <a:srgbClr val="FF0000"/>
              </a:solidFill>
              <a:latin typeface="楷体" panose="02010609060101010101" charset="-122"/>
              <a:ea typeface="楷体" panose="02010609060101010101" charset="-122"/>
              <a:cs typeface="楷体" panose="02010609060101010101" charset="-122"/>
            </a:endParaRPr>
          </a:p>
          <a:p>
            <a:pPr>
              <a:spcBef>
                <a:spcPts val="200"/>
              </a:spcBef>
              <a:buSzTx/>
            </a:pPr>
            <a:r>
              <a:rPr lang="en-US" altLang="zh-CN" noProof="1">
                <a:latin typeface="楷体" panose="02010609060101010101" charset="-122"/>
                <a:ea typeface="楷体" panose="02010609060101010101" charset="-122"/>
                <a:cs typeface="楷体" panose="02010609060101010101" charset="-122"/>
              </a:rPr>
              <a:t>    </a:t>
            </a:r>
            <a:r>
              <a:rPr lang="zh-CN" altLang="en-US" noProof="1">
                <a:latin typeface="楷体" panose="02010609060101010101" charset="-122"/>
                <a:ea typeface="楷体" panose="02010609060101010101" charset="-122"/>
                <a:cs typeface="楷体" panose="02010609060101010101" charset="-122"/>
              </a:rPr>
              <a:t>（四）公司发生重大债务和未能清偿到期重大债务的违约情况；</a:t>
            </a:r>
          </a:p>
          <a:p>
            <a:pPr>
              <a:spcBef>
                <a:spcPts val="200"/>
              </a:spcBef>
              <a:buSzTx/>
            </a:pPr>
            <a:r>
              <a:rPr lang="zh-CN" altLang="en-US" noProof="1">
                <a:latin typeface="楷体" panose="02010609060101010101" charset="-122"/>
                <a:ea typeface="楷体" panose="02010609060101010101" charset="-122"/>
                <a:cs typeface="楷体" panose="02010609060101010101" charset="-122"/>
              </a:rPr>
              <a:t>　　（五）公司发生重大亏损或者重大损失；</a:t>
            </a:r>
          </a:p>
          <a:p>
            <a:pPr>
              <a:spcBef>
                <a:spcPts val="200"/>
              </a:spcBef>
              <a:buSzTx/>
            </a:pPr>
            <a:r>
              <a:rPr lang="zh-CN" altLang="en-US" noProof="1">
                <a:latin typeface="楷体" panose="02010609060101010101" charset="-122"/>
                <a:ea typeface="楷体" panose="02010609060101010101" charset="-122"/>
                <a:cs typeface="楷体" panose="02010609060101010101" charset="-122"/>
              </a:rPr>
              <a:t>　　（六）公司生产经营的外部条件发生的重大变化；</a:t>
            </a:r>
          </a:p>
          <a:p>
            <a:pPr>
              <a:spcBef>
                <a:spcPts val="200"/>
              </a:spcBef>
              <a:buSzTx/>
            </a:pPr>
            <a:r>
              <a:rPr lang="zh-CN" altLang="en-US" noProof="1">
                <a:latin typeface="楷体" panose="02010609060101010101" charset="-122"/>
                <a:ea typeface="楷体" panose="02010609060101010101" charset="-122"/>
                <a:cs typeface="楷体" panose="02010609060101010101" charset="-122"/>
              </a:rPr>
              <a:t>　　（七）公司的董事、三分之一以上监事或者经理发生变动，</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董事长或者经理无法履行职责</a:t>
            </a:r>
            <a:r>
              <a:rPr lang="zh-CN" altLang="en-US" noProof="1">
                <a:latin typeface="楷体" panose="02010609060101010101" charset="-122"/>
                <a:ea typeface="楷体" panose="02010609060101010101" charset="-122"/>
                <a:cs typeface="楷体" panose="02010609060101010101" charset="-122"/>
              </a:rPr>
              <a:t>；</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（新增）</a:t>
            </a:r>
            <a:endParaRPr lang="zh-CN" altLang="en-US" noProof="1">
              <a:latin typeface="楷体" panose="02010609060101010101" charset="-122"/>
              <a:ea typeface="楷体" panose="02010609060101010101" charset="-122"/>
              <a:cs typeface="楷体" panose="02010609060101010101" charset="-122"/>
            </a:endParaRPr>
          </a:p>
          <a:p>
            <a:pPr fontAlgn="base"/>
            <a:endParaRPr lang="zh-CN" altLang="en-US"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0875" y="549285"/>
            <a:ext cx="7715250" cy="5506075"/>
          </a:xfrm>
        </p:spPr>
        <p:txBody>
          <a:bodyPr/>
          <a:lstStyle/>
          <a:p>
            <a:pPr>
              <a:spcBef>
                <a:spcPts val="200"/>
              </a:spcBef>
              <a:buSzTx/>
            </a:pPr>
            <a:r>
              <a:rPr lang="zh-CN" altLang="en-US" noProof="1">
                <a:latin typeface="楷体" panose="02010609060101010101" charset="-122"/>
                <a:ea typeface="楷体" panose="02010609060101010101" charset="-122"/>
                <a:cs typeface="楷体" panose="02010609060101010101" charset="-122"/>
              </a:rPr>
              <a:t>　　（八）持有公司百分之五以上股份的股东或者实际控制人持有股份或者控制公司的情况发生较大变化，</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公司的实际控制人及其控制的其他企业从事与公司相同或者相似业务的情况发生较大变化</a:t>
            </a:r>
            <a:r>
              <a:rPr lang="zh-CN" altLang="en-US" noProof="1">
                <a:latin typeface="楷体" panose="02010609060101010101" charset="-122"/>
                <a:ea typeface="楷体" panose="02010609060101010101" charset="-122"/>
                <a:cs typeface="楷体" panose="02010609060101010101" charset="-122"/>
              </a:rPr>
              <a:t>；</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（新增）</a:t>
            </a:r>
            <a:endParaRPr lang="zh-CN" altLang="en-US" noProof="1">
              <a:latin typeface="楷体" panose="02010609060101010101" charset="-122"/>
              <a:ea typeface="楷体" panose="02010609060101010101" charset="-122"/>
              <a:cs typeface="楷体" panose="02010609060101010101" charset="-122"/>
            </a:endParaRPr>
          </a:p>
          <a:p>
            <a:pPr>
              <a:spcBef>
                <a:spcPts val="200"/>
              </a:spcBef>
              <a:buSzTx/>
            </a:pPr>
            <a:r>
              <a:rPr lang="zh-CN" altLang="en-US" noProof="1">
                <a:latin typeface="楷体" panose="02010609060101010101" charset="-122"/>
                <a:ea typeface="楷体" panose="02010609060101010101" charset="-122"/>
                <a:cs typeface="楷体" panose="02010609060101010101" charset="-122"/>
              </a:rPr>
              <a:t>　　（九）</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公司分配股利、增资的计划，公司股权结构的重要变化，</a:t>
            </a:r>
            <a:r>
              <a:rPr lang="zh-CN" altLang="en-US" noProof="1">
                <a:latin typeface="楷体" panose="02010609060101010101" charset="-122"/>
                <a:ea typeface="楷体" panose="02010609060101010101" charset="-122"/>
                <a:cs typeface="楷体" panose="02010609060101010101" charset="-122"/>
              </a:rPr>
              <a:t>公司减资、合并、分立、解散及申请破产的决定，</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或者依法进入破产程序、被责令关闭</a:t>
            </a:r>
            <a:r>
              <a:rPr lang="zh-CN" altLang="en-US" noProof="1">
                <a:latin typeface="楷体" panose="02010609060101010101" charset="-122"/>
                <a:ea typeface="楷体" panose="02010609060101010101" charset="-122"/>
                <a:cs typeface="楷体" panose="02010609060101010101" charset="-122"/>
              </a:rPr>
              <a:t>；</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（新增）</a:t>
            </a:r>
            <a:endParaRPr lang="en-US" altLang="zh-CN" noProof="1">
              <a:solidFill>
                <a:srgbClr val="FF0000"/>
              </a:solidFill>
              <a:latin typeface="楷体" panose="02010609060101010101" charset="-122"/>
              <a:ea typeface="楷体" panose="02010609060101010101" charset="-122"/>
              <a:cs typeface="楷体" panose="02010609060101010101" charset="-122"/>
              <a:sym typeface="+mn-ea"/>
            </a:endParaRPr>
          </a:p>
          <a:p>
            <a:pPr fontAlgn="base"/>
            <a:r>
              <a:rPr lang="zh-CN" altLang="en-US" noProof="1">
                <a:latin typeface="楷体" panose="02010609060101010101" charset="-122"/>
                <a:ea typeface="楷体" panose="02010609060101010101" charset="-122"/>
                <a:cs typeface="楷体" panose="02010609060101010101" charset="-122"/>
                <a:sym typeface="+mn-ea"/>
              </a:rPr>
              <a:t>　　</a:t>
            </a:r>
            <a:r>
              <a:rPr lang="zh-CN" altLang="en-US" noProof="1">
                <a:latin typeface="楷体" panose="02010609060101010101" charset="-122"/>
                <a:ea typeface="楷体" panose="02010609060101010101" charset="-122"/>
                <a:cs typeface="楷体" panose="02010609060101010101" charset="-122"/>
              </a:rPr>
              <a:t>（十）涉及公司的重大诉讼、仲裁，股东大会、董事会决议被依法撤销或者宣告无效；</a:t>
            </a:r>
          </a:p>
          <a:p>
            <a:pPr fontAlgn="base"/>
            <a:r>
              <a:rPr lang="zh-CN" altLang="en-US" noProof="1">
                <a:latin typeface="楷体" panose="02010609060101010101" charset="-122"/>
                <a:ea typeface="楷体" panose="02010609060101010101" charset="-122"/>
                <a:cs typeface="楷体" panose="02010609060101010101" charset="-122"/>
              </a:rPr>
              <a:t>　　（十一）公司涉嫌犯罪被依法立案调查，公司的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控股股东、实际控制人</a:t>
            </a:r>
            <a:r>
              <a:rPr lang="zh-CN" altLang="en-US" noProof="1">
                <a:latin typeface="楷体" panose="02010609060101010101" charset="-122"/>
                <a:ea typeface="楷体" panose="02010609060101010101" charset="-122"/>
                <a:cs typeface="楷体" panose="02010609060101010101" charset="-122"/>
              </a:rPr>
              <a:t>、董事、监事、高级管理人员涉嫌犯罪被依法采取强制措施；</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（新增）</a:t>
            </a:r>
            <a:endParaRPr lang="zh-CN" altLang="en-US" noProof="1">
              <a:latin typeface="楷体" panose="02010609060101010101" charset="-122"/>
              <a:ea typeface="楷体" panose="02010609060101010101" charset="-122"/>
              <a:cs typeface="楷体" panose="02010609060101010101" charset="-122"/>
            </a:endParaRPr>
          </a:p>
          <a:p>
            <a:pPr fontAlgn="base"/>
            <a:r>
              <a:rPr lang="zh-CN" altLang="en-US" noProof="1">
                <a:latin typeface="楷体" panose="02010609060101010101" charset="-122"/>
                <a:ea typeface="楷体" panose="02010609060101010101" charset="-122"/>
                <a:cs typeface="楷体" panose="02010609060101010101" charset="-122"/>
              </a:rPr>
              <a:t>　　（十二）国务院证券监督管理机构规定的其他事项。</a:t>
            </a:r>
          </a:p>
          <a:p>
            <a:pPr fontAlgn="base"/>
            <a:r>
              <a:rPr lang="zh-CN" altLang="en-US" noProof="1">
                <a:latin typeface="楷体" panose="02010609060101010101" charset="-122"/>
                <a:ea typeface="楷体" panose="02010609060101010101" charset="-122"/>
                <a:cs typeface="楷体" panose="02010609060101010101" charset="-122"/>
              </a:rPr>
              <a:t>　　</a:t>
            </a:r>
            <a:r>
              <a:rPr lang="zh-CN" altLang="en-US" u="sng" noProof="1">
                <a:solidFill>
                  <a:srgbClr val="0070C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公司的控股股东或者实际控制人对重大事件的发生、进展产生较大影响的，应当及时将其知悉的有关情况书面告知公司，并配合公司履行信息披露义务</a:t>
            </a:r>
            <a:r>
              <a:rPr lang="zh-CN" altLang="en-US" noProof="1">
                <a:latin typeface="楷体" panose="02010609060101010101" charset="-122"/>
                <a:ea typeface="楷体" panose="02010609060101010101" charset="-122"/>
                <a:cs typeface="楷体" panose="02010609060101010101" charset="-122"/>
              </a:rPr>
              <a:t>。</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（第三款新增，控股股东、实际控制人的告知、配合义务）</a:t>
            </a:r>
            <a:endParaRPr lang="zh-CN" altLang="en-US" noProof="1">
              <a:latin typeface="楷体" panose="02010609060101010101" charset="-122"/>
              <a:ea typeface="楷体" panose="02010609060101010101" charset="-122"/>
              <a:cs typeface="楷体" panose="02010609060101010101" charset="-122"/>
            </a:endParaRPr>
          </a:p>
          <a:p>
            <a:pPr>
              <a:spcBef>
                <a:spcPts val="200"/>
              </a:spcBef>
              <a:buSzTx/>
            </a:pPr>
            <a:endParaRPr lang="zh-CN" altLang="en-US"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045" y="383207"/>
            <a:ext cx="7543800" cy="382916"/>
          </a:xfrm>
        </p:spPr>
        <p:txBody>
          <a:bodyPr/>
          <a:lstStyle/>
          <a:p>
            <a:pPr fontAlgn="base"/>
            <a:r>
              <a:rPr lang="zh-CN" altLang="en-US" sz="2400" noProof="1">
                <a:solidFill>
                  <a:schemeClr val="tx1"/>
                </a:solidFill>
                <a:effectLst>
                  <a:outerShdw blurRad="38100" dist="19050" dir="2700000" algn="tl" rotWithShape="0">
                    <a:schemeClr val="dk1">
                      <a:alpha val="40000"/>
                    </a:schemeClr>
                  </a:outerShdw>
                </a:effectLst>
              </a:rPr>
              <a:t>公司债上市公司重大事件</a:t>
            </a:r>
            <a:r>
              <a:rPr lang="en-US" altLang="zh-CN" sz="2400" noProof="1">
                <a:ln w="22225">
                  <a:solidFill>
                    <a:schemeClr val="accent2"/>
                  </a:solidFill>
                  <a:prstDash val="solid"/>
                </a:ln>
                <a:solidFill>
                  <a:schemeClr val="accent2">
                    <a:lumMod val="40000"/>
                    <a:lumOff val="60000"/>
                  </a:schemeClr>
                </a:solidFill>
              </a:rPr>
              <a:t>·</a:t>
            </a:r>
            <a:r>
              <a:rPr lang="zh-CN" altLang="en-US" sz="2400" b="1" u="sng" noProof="1">
                <a:solidFill>
                  <a:srgbClr val="FF0000"/>
                </a:solidFill>
                <a:effectLst>
                  <a:outerShdw blurRad="38100" dist="19050" dir="2700000" algn="tl" rotWithShape="0">
                    <a:schemeClr val="dk1">
                      <a:alpha val="40000"/>
                    </a:schemeClr>
                  </a:outerShdw>
                </a:effectLst>
              </a:rPr>
              <a:t>新增</a:t>
            </a:r>
          </a:p>
        </p:txBody>
      </p:sp>
      <p:sp>
        <p:nvSpPr>
          <p:cNvPr id="173058" name="内容占位符 2"/>
          <p:cNvSpPr>
            <a:spLocks noGrp="1"/>
          </p:cNvSpPr>
          <p:nvPr>
            <p:ph idx="1"/>
          </p:nvPr>
        </p:nvSpPr>
        <p:spPr>
          <a:xfrm>
            <a:off x="352425" y="1125549"/>
            <a:ext cx="8612188" cy="5092372"/>
          </a:xfrm>
        </p:spPr>
        <p:txBody>
          <a:bodyPr lIns="0" rIns="0" anchor="t"/>
          <a:lstStyle/>
          <a:p>
            <a:pPr>
              <a:spcBef>
                <a:spcPct val="0"/>
              </a:spcBef>
              <a:spcAft>
                <a:spcPct val="0"/>
              </a:spcAft>
            </a:pPr>
            <a:r>
              <a:rPr lang="zh-CN" altLang="en-US" b="1" u="sng" dirty="0">
                <a:latin typeface="楷体" panose="02010609060101010101" charset="-122"/>
                <a:ea typeface="楷体" panose="02010609060101010101" charset="-122"/>
              </a:rPr>
              <a:t>第八十一条</a:t>
            </a:r>
            <a:r>
              <a:rPr lang="zh-CN" altLang="en-US" dirty="0">
                <a:latin typeface="楷体" panose="02010609060101010101" charset="-122"/>
                <a:ea typeface="楷体" panose="02010609060101010101" charset="-122"/>
              </a:rPr>
              <a:t>　发生可能对</a:t>
            </a:r>
            <a:r>
              <a:rPr lang="zh-CN" altLang="en-US" b="1" dirty="0">
                <a:latin typeface="楷体" panose="02010609060101010101" charset="-122"/>
                <a:ea typeface="楷体" panose="02010609060101010101" charset="-122"/>
              </a:rPr>
              <a:t>上市交易公司债券</a:t>
            </a:r>
            <a:r>
              <a:rPr lang="zh-CN" altLang="en-US" dirty="0">
                <a:latin typeface="楷体" panose="02010609060101010101" charset="-122"/>
                <a:ea typeface="楷体" panose="02010609060101010101" charset="-122"/>
              </a:rPr>
              <a:t>的交易价格产生较大影响的重大事件，投资者尚未得知时，公司应当立即将有关该重大事件的情况向国务院证券监督管理机构和证券交易场所报送临时报告，并予公告，说明事件的起因、目前的状态和可能产生的法律后果。</a:t>
            </a:r>
          </a:p>
          <a:p>
            <a:pPr>
              <a:spcBef>
                <a:spcPct val="0"/>
              </a:spcBef>
              <a:spcAft>
                <a:spcPct val="0"/>
              </a:spcAft>
            </a:pPr>
            <a:r>
              <a:rPr lang="zh-CN" altLang="en-US" dirty="0">
                <a:latin typeface="楷体" panose="02010609060101010101" charset="-122"/>
                <a:ea typeface="楷体" panose="02010609060101010101" charset="-122"/>
              </a:rPr>
              <a:t>　　前款所称重大事件包括：</a:t>
            </a:r>
          </a:p>
          <a:p>
            <a:pPr>
              <a:spcBef>
                <a:spcPct val="0"/>
              </a:spcBef>
              <a:spcAft>
                <a:spcPct val="0"/>
              </a:spcAft>
            </a:pPr>
            <a:r>
              <a:rPr lang="zh-CN" altLang="en-US" dirty="0">
                <a:latin typeface="楷体" panose="02010609060101010101" charset="-122"/>
                <a:ea typeface="楷体" panose="02010609060101010101" charset="-122"/>
              </a:rPr>
              <a:t>　　（一）公司股权结构或者生产经营状况发生重大变化；</a:t>
            </a:r>
          </a:p>
          <a:p>
            <a:pPr>
              <a:spcBef>
                <a:spcPct val="0"/>
              </a:spcBef>
              <a:spcAft>
                <a:spcPct val="0"/>
              </a:spcAft>
            </a:pPr>
            <a:r>
              <a:rPr lang="zh-CN" altLang="en-US" dirty="0">
                <a:latin typeface="楷体" panose="02010609060101010101" charset="-122"/>
                <a:ea typeface="楷体" panose="02010609060101010101" charset="-122"/>
              </a:rPr>
              <a:t>　　（二）公司债券信用评级发生变化；</a:t>
            </a:r>
          </a:p>
          <a:p>
            <a:pPr>
              <a:spcBef>
                <a:spcPct val="0"/>
              </a:spcBef>
              <a:spcAft>
                <a:spcPct val="0"/>
              </a:spcAft>
            </a:pPr>
            <a:r>
              <a:rPr lang="zh-CN" altLang="en-US" dirty="0">
                <a:latin typeface="楷体" panose="02010609060101010101" charset="-122"/>
                <a:ea typeface="楷体" panose="02010609060101010101" charset="-122"/>
              </a:rPr>
              <a:t>　　（三）公司重大资产抵押、质押、出售、转让、报废；</a:t>
            </a:r>
          </a:p>
          <a:p>
            <a:pPr>
              <a:spcBef>
                <a:spcPct val="0"/>
              </a:spcBef>
              <a:spcAft>
                <a:spcPct val="0"/>
              </a:spcAft>
            </a:pPr>
            <a:r>
              <a:rPr lang="zh-CN" altLang="en-US" dirty="0">
                <a:latin typeface="楷体" panose="02010609060101010101" charset="-122"/>
                <a:ea typeface="楷体" panose="02010609060101010101" charset="-122"/>
              </a:rPr>
              <a:t>　　（四）公司发生未能清偿到期债务的情况；</a:t>
            </a:r>
          </a:p>
          <a:p>
            <a:pPr>
              <a:spcBef>
                <a:spcPct val="0"/>
              </a:spcBef>
              <a:spcAft>
                <a:spcPct val="0"/>
              </a:spcAft>
            </a:pPr>
            <a:r>
              <a:rPr lang="zh-CN" altLang="en-US" dirty="0">
                <a:latin typeface="楷体" panose="02010609060101010101" charset="-122"/>
                <a:ea typeface="楷体" panose="02010609060101010101" charset="-122"/>
              </a:rPr>
              <a:t>　　（五）公司新增借款或者对外提供担保超过上年末净资产的百分之二十</a:t>
            </a:r>
            <a:endParaRPr lang="en-US" altLang="zh-CN" dirty="0">
              <a:latin typeface="楷体" panose="02010609060101010101" charset="-122"/>
              <a:ea typeface="楷体" panose="02010609060101010101" charset="-122"/>
            </a:endParaRPr>
          </a:p>
          <a:p>
            <a:pPr>
              <a:spcBef>
                <a:spcPct val="0"/>
              </a:spcBef>
              <a:spcAft>
                <a:spcPct val="0"/>
              </a:spcAft>
            </a:pPr>
            <a:r>
              <a:rPr lang="zh-CN" altLang="en-US" dirty="0">
                <a:latin typeface="楷体" panose="02010609060101010101" charset="-122"/>
                <a:ea typeface="楷体" panose="02010609060101010101" charset="-122"/>
                <a:sym typeface="宋体" panose="02010600030101010101" pitchFamily="2" charset="-122"/>
              </a:rPr>
              <a:t>　  </a:t>
            </a:r>
            <a:r>
              <a:rPr lang="zh-CN" altLang="en-US" dirty="0">
                <a:latin typeface="楷体" panose="02010609060101010101" charset="-122"/>
                <a:ea typeface="楷体" panose="02010609060101010101" charset="-122"/>
              </a:rPr>
              <a:t>（六）公司放弃债权或者财产超过上年末净资产的百分之十；</a:t>
            </a:r>
          </a:p>
          <a:p>
            <a:pPr>
              <a:spcBef>
                <a:spcPct val="0"/>
              </a:spcBef>
              <a:spcAft>
                <a:spcPct val="0"/>
              </a:spcAft>
            </a:pPr>
            <a:r>
              <a:rPr lang="zh-CN" altLang="en-US" dirty="0">
                <a:latin typeface="楷体" panose="02010609060101010101" charset="-122"/>
                <a:ea typeface="楷体" panose="02010609060101010101" charset="-122"/>
              </a:rPr>
              <a:t>　  （七）公司发生超过上年末净资产百分之十的重大损失；</a:t>
            </a:r>
          </a:p>
          <a:p>
            <a:pPr>
              <a:spcBef>
                <a:spcPct val="0"/>
              </a:spcBef>
              <a:spcAft>
                <a:spcPct val="0"/>
              </a:spcAft>
            </a:pPr>
            <a:r>
              <a:rPr lang="zh-CN" altLang="en-US" dirty="0">
                <a:latin typeface="楷体" panose="02010609060101010101" charset="-122"/>
                <a:ea typeface="楷体" panose="02010609060101010101" charset="-122"/>
              </a:rPr>
              <a:t>　　（八）公司分配股利，作出减资、合并、分立、解散及申请破产的决定，或者依法进入破产程序、被责令关闭；</a:t>
            </a:r>
          </a:p>
          <a:p>
            <a:pPr>
              <a:spcBef>
                <a:spcPct val="0"/>
              </a:spcBef>
              <a:spcAft>
                <a:spcPct val="0"/>
              </a:spcAft>
            </a:pPr>
            <a:r>
              <a:rPr lang="zh-CN" altLang="en-US" dirty="0">
                <a:latin typeface="楷体" panose="02010609060101010101" charset="-122"/>
                <a:ea typeface="楷体" panose="02010609060101010101" charset="-122"/>
              </a:rPr>
              <a:t>　　（九）涉及公司的重大诉讼、仲裁；</a:t>
            </a:r>
          </a:p>
          <a:p>
            <a:pPr>
              <a:spcBef>
                <a:spcPct val="0"/>
              </a:spcBef>
              <a:spcAft>
                <a:spcPct val="0"/>
              </a:spcAft>
            </a:pPr>
            <a:r>
              <a:rPr lang="zh-CN" altLang="en-US" dirty="0">
                <a:latin typeface="楷体" panose="02010609060101010101" charset="-122"/>
                <a:ea typeface="楷体" panose="02010609060101010101" charset="-122"/>
              </a:rPr>
              <a:t>　　（十）公司涉嫌犯罪被依法立案调查，公司的控股股东、实际控制人、董事、监事、高级管理人员涉嫌犯罪被依法采取强制措施；</a:t>
            </a:r>
          </a:p>
          <a:p>
            <a:pPr>
              <a:spcBef>
                <a:spcPct val="0"/>
              </a:spcBef>
              <a:spcAft>
                <a:spcPct val="0"/>
              </a:spcAft>
            </a:pPr>
            <a:r>
              <a:rPr lang="zh-CN" altLang="en-US" dirty="0">
                <a:latin typeface="楷体" panose="02010609060101010101" charset="-122"/>
                <a:ea typeface="楷体" panose="02010609060101010101" charset="-122"/>
              </a:rPr>
              <a:t>　　（十一）国务院证券监督管理机构规定的其他事项。</a:t>
            </a:r>
          </a:p>
          <a:p>
            <a:endParaRPr lang="zh-CN" altLang="en-US" dirty="0"/>
          </a:p>
          <a:p>
            <a:pPr>
              <a:spcBef>
                <a:spcPct val="0"/>
              </a:spcBef>
              <a:spcAft>
                <a:spcPct val="0"/>
              </a:spcAft>
            </a:pPr>
            <a:endParaRPr lang="zh-CN" altLang="en-US" dirty="0">
              <a:latin typeface="楷体" panose="02010609060101010101" charset="-122"/>
              <a:ea typeface="楷体" panose="02010609060101010101" charset="-122"/>
            </a:endParaRPr>
          </a:p>
          <a:p>
            <a:pPr>
              <a:spcBef>
                <a:spcPct val="0"/>
              </a:spcBef>
              <a:spcAft>
                <a:spcPct val="0"/>
              </a:spcAft>
            </a:pPr>
            <a:r>
              <a:rPr lang="zh-CN" altLang="en-US" dirty="0">
                <a:latin typeface="楷体" panose="02010609060101010101" charset="-122"/>
                <a:ea typeface="楷体" panose="02010609060101010101" charset="-122"/>
              </a:rPr>
              <a:t>　　</a:t>
            </a:r>
          </a:p>
        </p:txBody>
      </p:sp>
    </p:spTree>
  </p:cSld>
  <p:clrMapOvr>
    <a:masterClrMapping/>
  </p:clrMapOvr>
  <p:transition>
    <p:push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737" y="0"/>
            <a:ext cx="8340725" cy="6345044"/>
          </a:xfrm>
        </p:spPr>
        <p:txBody>
          <a:bodyPr/>
          <a:lstStyle/>
          <a:p>
            <a:pPr>
              <a:lnSpc>
                <a:spcPct val="150000"/>
              </a:lnSpc>
              <a:spcBef>
                <a:spcPts val="200"/>
              </a:spcBef>
            </a:pPr>
            <a:r>
              <a:rPr lang="en-US" altLang="zh-CN" sz="2400" b="1" noProof="1">
                <a:solidFill>
                  <a:srgbClr val="C00000"/>
                </a:solidFill>
                <a:latin typeface="楷体" panose="02010609060101010101" charset="-122"/>
                <a:ea typeface="楷体" panose="02010609060101010101" charset="-122"/>
                <a:cs typeface="楷体" panose="02010609060101010101" charset="-122"/>
                <a:sym typeface="+mn-ea"/>
              </a:rPr>
              <a:t>5.</a:t>
            </a:r>
            <a:r>
              <a:rPr lang="zh-CN" altLang="en-US" sz="2400" b="1" noProof="1">
                <a:solidFill>
                  <a:srgbClr val="C00000"/>
                </a:solidFill>
                <a:latin typeface="楷体" panose="02010609060101010101" charset="-122"/>
                <a:ea typeface="楷体" panose="02010609060101010101" charset="-122"/>
                <a:cs typeface="楷体" panose="02010609060101010101" charset="-122"/>
                <a:sym typeface="+mn-ea"/>
              </a:rPr>
              <a:t>自愿披露</a:t>
            </a:r>
          </a:p>
          <a:p>
            <a:pPr>
              <a:lnSpc>
                <a:spcPct val="150000"/>
              </a:lnSpc>
              <a:spcBef>
                <a:spcPts val="200"/>
              </a:spcBef>
            </a:pPr>
            <a:r>
              <a:rPr lang="zh-CN" altLang="en-US" b="1" u="sng" noProof="1">
                <a:latin typeface="楷体" panose="02010609060101010101" charset="-122"/>
                <a:ea typeface="楷体" panose="02010609060101010101" charset="-122"/>
                <a:cs typeface="楷体" panose="02010609060101010101" charset="-122"/>
                <a:sym typeface="+mn-ea"/>
              </a:rPr>
              <a:t>第八十四条</a:t>
            </a:r>
            <a:r>
              <a:rPr lang="zh-CN" altLang="en-US" noProof="1">
                <a:latin typeface="楷体" panose="02010609060101010101" charset="-122"/>
                <a:ea typeface="楷体" panose="02010609060101010101" charset="-122"/>
                <a:cs typeface="楷体" panose="02010609060101010101" charset="-122"/>
                <a:sym typeface="+mn-ea"/>
              </a:rPr>
              <a:t>　除依法需要披露的信息之外，信息披露义务人可以</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自愿披露</a:t>
            </a:r>
            <a:r>
              <a:rPr lang="zh-CN" altLang="en-US" noProof="1">
                <a:latin typeface="楷体" panose="02010609060101010101" charset="-122"/>
                <a:ea typeface="楷体" panose="02010609060101010101" charset="-122"/>
                <a:cs typeface="楷体" panose="02010609060101010101" charset="-122"/>
                <a:sym typeface="+mn-ea"/>
              </a:rPr>
              <a:t>与投资者作出价值判断和投资决策有关的信息，</a:t>
            </a:r>
            <a:r>
              <a:rPr lang="zh-CN" altLang="en-US" u="sng"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但</a:t>
            </a:r>
            <a:r>
              <a:rPr lang="zh-CN" altLang="en-US" noProof="1">
                <a:latin typeface="楷体" panose="02010609060101010101" charset="-122"/>
                <a:ea typeface="楷体" panose="02010609060101010101" charset="-122"/>
                <a:cs typeface="楷体" panose="02010609060101010101" charset="-122"/>
                <a:sym typeface="+mn-ea"/>
              </a:rPr>
              <a:t>不得与依法披露的信息相冲突，不得误导投资者。</a:t>
            </a:r>
            <a:r>
              <a:rPr lang="zh-CN" altLang="en-US" b="1" u="sng" noProof="1">
                <a:latin typeface="楷体" panose="02010609060101010101" charset="-122"/>
                <a:ea typeface="楷体" panose="02010609060101010101" charset="-122"/>
                <a:cs typeface="楷体" panose="02010609060101010101" charset="-122"/>
                <a:sym typeface="+mn-ea"/>
              </a:rPr>
              <a:t>（自愿披露及其限制）</a:t>
            </a:r>
            <a:endParaRPr lang="zh-CN" altLang="en-US" noProof="1">
              <a:latin typeface="楷体" panose="02010609060101010101" charset="-122"/>
              <a:ea typeface="楷体" panose="02010609060101010101" charset="-122"/>
              <a:cs typeface="楷体" panose="02010609060101010101" charset="-122"/>
              <a:sym typeface="+mn-ea"/>
            </a:endParaRPr>
          </a:p>
          <a:p>
            <a:pPr>
              <a:lnSpc>
                <a:spcPct val="150000"/>
              </a:lnSpc>
              <a:spcBef>
                <a:spcPts val="200"/>
              </a:spcBef>
            </a:pPr>
            <a:r>
              <a:rPr lang="zh-CN" altLang="en-US" noProof="1">
                <a:latin typeface="楷体" panose="02010609060101010101" charset="-122"/>
                <a:ea typeface="楷体" panose="02010609060101010101" charset="-122"/>
                <a:cs typeface="楷体" panose="02010609060101010101" charset="-122"/>
                <a:sym typeface="+mn-ea"/>
              </a:rPr>
              <a:t>　　发行人及其控股股东、实际控制人、董事、监事、高级管理人员等作出</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公开承诺</a:t>
            </a:r>
            <a:r>
              <a:rPr lang="zh-CN" altLang="en-US" noProof="1">
                <a:latin typeface="楷体" panose="02010609060101010101" charset="-122"/>
                <a:ea typeface="楷体" panose="02010609060101010101" charset="-122"/>
                <a:cs typeface="楷体" panose="02010609060101010101" charset="-122"/>
                <a:sym typeface="+mn-ea"/>
              </a:rPr>
              <a:t>的，应当披露。</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不履行承诺</a:t>
            </a:r>
            <a:r>
              <a:rPr lang="zh-CN" altLang="en-US" noProof="1">
                <a:latin typeface="楷体" panose="02010609060101010101" charset="-122"/>
                <a:ea typeface="楷体" panose="02010609060101010101" charset="-122"/>
                <a:cs typeface="楷体" panose="02010609060101010101" charset="-122"/>
                <a:sym typeface="+mn-ea"/>
              </a:rPr>
              <a:t>给投资者造成损失的，应当依法承担赔偿责任。</a:t>
            </a:r>
            <a:r>
              <a:rPr lang="zh-CN" altLang="en-US" b="1" u="sng" noProof="1">
                <a:latin typeface="楷体" panose="02010609060101010101" charset="-122"/>
                <a:ea typeface="楷体" panose="02010609060101010101" charset="-122"/>
                <a:cs typeface="楷体" panose="02010609060101010101" charset="-122"/>
                <a:sym typeface="+mn-ea"/>
              </a:rPr>
              <a:t>（公开承诺及其责任）</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（本条新增）</a:t>
            </a:r>
          </a:p>
          <a:p>
            <a:pPr>
              <a:lnSpc>
                <a:spcPct val="150000"/>
              </a:lnSpc>
              <a:spcBef>
                <a:spcPts val="200"/>
              </a:spcBef>
            </a:pPr>
            <a:r>
              <a:rPr lang="en-US" altLang="zh-CN" sz="2400" b="1" noProof="1">
                <a:solidFill>
                  <a:srgbClr val="C00000"/>
                </a:solidFill>
                <a:latin typeface="楷体" panose="02010609060101010101" charset="-122"/>
                <a:ea typeface="楷体" panose="02010609060101010101" charset="-122"/>
                <a:cs typeface="楷体" panose="02010609060101010101" charset="-122"/>
                <a:sym typeface="+mn-ea"/>
              </a:rPr>
              <a:t>6</a:t>
            </a:r>
            <a:r>
              <a:rPr lang="zh-CN" altLang="en-US" sz="2400" b="1" noProof="1">
                <a:solidFill>
                  <a:srgbClr val="C00000"/>
                </a:solidFill>
                <a:latin typeface="楷体" panose="02010609060101010101" charset="-122"/>
                <a:ea typeface="楷体" panose="02010609060101010101" charset="-122"/>
                <a:cs typeface="楷体" panose="02010609060101010101" charset="-122"/>
                <a:sym typeface="+mn-ea"/>
              </a:rPr>
              <a:t>.保留的披露（全面</a:t>
            </a:r>
            <a:r>
              <a:rPr lang="en-US" altLang="zh-CN" sz="2400" b="1" noProof="1">
                <a:solidFill>
                  <a:srgbClr val="C00000"/>
                </a:solidFill>
                <a:latin typeface="楷体" panose="02010609060101010101" charset="-122"/>
                <a:ea typeface="楷体" panose="02010609060101010101" charset="-122"/>
                <a:cs typeface="楷体" panose="02010609060101010101" charset="-122"/>
                <a:sym typeface="+mn-ea"/>
              </a:rPr>
              <a:t>+</a:t>
            </a:r>
            <a:r>
              <a:rPr lang="zh-CN" altLang="en-US" sz="2400" b="1" noProof="1">
                <a:solidFill>
                  <a:srgbClr val="C00000"/>
                </a:solidFill>
                <a:latin typeface="楷体" panose="02010609060101010101" charset="-122"/>
                <a:ea typeface="楷体" panose="02010609060101010101" charset="-122"/>
                <a:cs typeface="楷体" panose="02010609060101010101" charset="-122"/>
                <a:sym typeface="+mn-ea"/>
              </a:rPr>
              <a:t>免责）</a:t>
            </a:r>
            <a:endParaRPr lang="zh-CN" altLang="en-US" sz="2400" b="1" noProof="1">
              <a:solidFill>
                <a:srgbClr val="C00000"/>
              </a:solidFill>
              <a:latin typeface="楷体" panose="02010609060101010101" charset="-122"/>
              <a:ea typeface="楷体" panose="02010609060101010101" charset="-122"/>
              <a:cs typeface="楷体" panose="02010609060101010101" charset="-122"/>
            </a:endParaRPr>
          </a:p>
          <a:p>
            <a:pPr>
              <a:lnSpc>
                <a:spcPct val="150000"/>
              </a:lnSpc>
              <a:spcBef>
                <a:spcPts val="200"/>
              </a:spcBef>
            </a:pPr>
            <a:r>
              <a:rPr lang="zh-CN" altLang="en-US" b="1" u="sng" noProof="1">
                <a:solidFill>
                  <a:schemeClr val="tx1"/>
                </a:solidFill>
                <a:latin typeface="楷体" panose="02010609060101010101" charset="-122"/>
                <a:ea typeface="楷体" panose="02010609060101010101" charset="-122"/>
                <a:cs typeface="楷体" panose="02010609060101010101" charset="-122"/>
                <a:sym typeface="+mn-ea"/>
              </a:rPr>
              <a:t>第八十二条第四款</a:t>
            </a:r>
            <a:r>
              <a:rPr lang="zh-CN" altLang="en-US" noProof="1">
                <a:latin typeface="楷体" panose="02010609060101010101" charset="-122"/>
                <a:ea typeface="楷体" panose="02010609060101010101" charset="-122"/>
                <a:cs typeface="楷体" panose="02010609060101010101" charset="-122"/>
                <a:sym typeface="+mn-ea"/>
              </a:rPr>
              <a:t>　董事、监事和高级管理人员</a:t>
            </a:r>
            <a:r>
              <a:rPr lang="zh-CN" altLang="en-US" strike="noStrike" noProof="1">
                <a:solidFill>
                  <a:srgbClr val="00B0F0"/>
                </a:solidFill>
                <a:latin typeface="楷体" panose="02010609060101010101" charset="-122"/>
                <a:ea typeface="楷体" panose="02010609060101010101" charset="-122"/>
                <a:cs typeface="楷体" panose="02010609060101010101" charset="-122"/>
                <a:sym typeface="+mn-ea"/>
              </a:rPr>
              <a:t>（高层）</a:t>
            </a:r>
            <a:r>
              <a:rPr lang="zh-CN" altLang="en-US"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无法保证</a:t>
            </a:r>
            <a:r>
              <a:rPr lang="zh-CN" altLang="en-US" noProof="1">
                <a:latin typeface="楷体" panose="02010609060101010101" charset="-122"/>
                <a:ea typeface="楷体" panose="02010609060101010101" charset="-122"/>
                <a:cs typeface="楷体" panose="02010609060101010101" charset="-122"/>
                <a:sym typeface="+mn-ea"/>
              </a:rPr>
              <a:t>证券发行文件和定期报告内容的真实性、准确性、完整性或者有</a:t>
            </a:r>
            <a:r>
              <a:rPr lang="zh-CN" altLang="en-US" b="1" noProof="1">
                <a:solidFill>
                  <a:srgbClr val="FF0000"/>
                </a:solidFill>
                <a:latin typeface="楷体" panose="02010609060101010101" charset="-122"/>
                <a:ea typeface="楷体" panose="02010609060101010101" charset="-122"/>
                <a:cs typeface="楷体" panose="02010609060101010101" charset="-122"/>
                <a:sym typeface="+mn-ea"/>
              </a:rPr>
              <a:t>异议</a:t>
            </a:r>
            <a:r>
              <a:rPr lang="zh-CN" altLang="en-US" noProof="1">
                <a:latin typeface="楷体" panose="02010609060101010101" charset="-122"/>
                <a:ea typeface="楷体" panose="02010609060101010101" charset="-122"/>
                <a:cs typeface="楷体" panose="02010609060101010101" charset="-122"/>
                <a:sym typeface="+mn-ea"/>
              </a:rPr>
              <a:t>的，应当在书面确认意见中</a:t>
            </a:r>
            <a:r>
              <a:rPr lang="zh-CN" altLang="en-US" u="sng" noProof="1">
                <a:solidFill>
                  <a:srgbClr val="FF0000"/>
                </a:solidFill>
                <a:latin typeface="楷体" panose="02010609060101010101" charset="-122"/>
                <a:ea typeface="楷体" panose="02010609060101010101" charset="-122"/>
                <a:cs typeface="楷体" panose="02010609060101010101" charset="-122"/>
                <a:sym typeface="+mn-ea"/>
              </a:rPr>
              <a:t>发表意见并陈述理由，发行人应当披露</a:t>
            </a:r>
            <a:r>
              <a:rPr lang="zh-CN" altLang="en-US" noProof="1">
                <a:latin typeface="楷体" panose="02010609060101010101" charset="-122"/>
                <a:ea typeface="楷体" panose="02010609060101010101" charset="-122"/>
                <a:cs typeface="楷体" panose="02010609060101010101" charset="-122"/>
                <a:sym typeface="+mn-ea"/>
              </a:rPr>
              <a:t>。发行人不予披露的，董事、监事和高级管理人员</a:t>
            </a:r>
            <a:r>
              <a:rPr lang="zh-CN" altLang="en-US" u="sng" noProof="1">
                <a:solidFill>
                  <a:srgbClr val="FF0000"/>
                </a:solidFill>
                <a:latin typeface="楷体" panose="02010609060101010101" charset="-122"/>
                <a:ea typeface="楷体" panose="02010609060101010101" charset="-122"/>
                <a:cs typeface="楷体" panose="02010609060101010101" charset="-122"/>
                <a:sym typeface="+mn-ea"/>
              </a:rPr>
              <a:t>可以直接申请披露</a:t>
            </a:r>
            <a:r>
              <a:rPr lang="zh-CN" altLang="en-US" noProof="1">
                <a:latin typeface="楷体" panose="02010609060101010101" charset="-122"/>
                <a:ea typeface="楷体" panose="02010609060101010101" charset="-122"/>
                <a:cs typeface="楷体" panose="02010609060101010101" charset="-122"/>
                <a:sym typeface="+mn-ea"/>
              </a:rPr>
              <a:t>。</a:t>
            </a:r>
            <a:r>
              <a:rPr lang="zh-CN" altLang="en-US" b="1" noProof="1">
                <a:latin typeface="楷体" panose="02010609060101010101" charset="-122"/>
                <a:ea typeface="楷体" panose="02010609060101010101" charset="-122"/>
                <a:cs typeface="楷体" panose="02010609060101010101" charset="-122"/>
                <a:sym typeface="+mn-ea"/>
              </a:rPr>
              <a:t>（本款新增）</a:t>
            </a:r>
            <a:endParaRPr lang="zh-CN" altLang="en-US" b="1" noProof="1">
              <a:latin typeface="楷体" panose="02010609060101010101" charset="-122"/>
              <a:ea typeface="楷体" panose="02010609060101010101" charset="-122"/>
              <a:cs typeface="楷体" panose="02010609060101010101" charset="-122"/>
            </a:endParaRPr>
          </a:p>
          <a:p>
            <a:pPr fontAlgn="base">
              <a:lnSpc>
                <a:spcPct val="150000"/>
              </a:lnSpc>
            </a:pPr>
            <a:endParaRPr lang="zh-CN" altLang="en-US" sz="2600" b="1"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2155" y="734705"/>
            <a:ext cx="7870825" cy="5376545"/>
          </a:xfrm>
        </p:spPr>
        <p:txBody>
          <a:bodyPr/>
          <a:lstStyle/>
          <a:p>
            <a:pPr>
              <a:spcBef>
                <a:spcPts val="200"/>
              </a:spcBef>
            </a:pPr>
            <a:r>
              <a:rPr lang="en-US" altLang="zh-CN" sz="2400" b="1" noProof="1">
                <a:solidFill>
                  <a:srgbClr val="C00000"/>
                </a:solidFill>
                <a:latin typeface="楷体" panose="02010609060101010101" charset="-122"/>
                <a:ea typeface="楷体" panose="02010609060101010101" charset="-122"/>
                <a:cs typeface="楷体" panose="02010609060101010101" charset="-122"/>
                <a:sym typeface="+mn-ea"/>
              </a:rPr>
              <a:t>7</a:t>
            </a:r>
            <a:r>
              <a:rPr lang="zh-CN" altLang="en-US" sz="2400" b="1" noProof="1">
                <a:solidFill>
                  <a:srgbClr val="C00000"/>
                </a:solidFill>
                <a:latin typeface="楷体" panose="02010609060101010101" charset="-122"/>
                <a:ea typeface="楷体" panose="02010609060101010101" charset="-122"/>
                <a:cs typeface="楷体" panose="02010609060101010101" charset="-122"/>
                <a:sym typeface="+mn-ea"/>
              </a:rPr>
              <a:t>.披露对象</a:t>
            </a:r>
          </a:p>
          <a:p>
            <a:pPr>
              <a:spcBef>
                <a:spcPts val="200"/>
              </a:spcBef>
            </a:pP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报告</a:t>
            </a:r>
            <a:r>
              <a:rPr lang="zh-CN" altLang="en-US" noProof="1">
                <a:latin typeface="楷体" panose="02010609060101010101" charset="-122"/>
                <a:ea typeface="楷体" panose="02010609060101010101" charset="-122"/>
                <a:cs typeface="楷体" panose="02010609060101010101" charset="-122"/>
                <a:sym typeface="+mn-ea"/>
              </a:rPr>
              <a:t>：国务院证券监督管理机构和证券交易场所报。</a:t>
            </a:r>
          </a:p>
          <a:p>
            <a:pPr>
              <a:spcBef>
                <a:spcPts val="200"/>
              </a:spcBef>
            </a:pPr>
            <a:r>
              <a:rPr lang="zh-CN" altLang="en-US" noProof="1">
                <a:latin typeface="楷体" panose="02010609060101010101" charset="-122"/>
                <a:ea typeface="楷体" panose="02010609060101010101" charset="-122"/>
                <a:cs typeface="楷体" panose="02010609060101010101" charset="-122"/>
                <a:sym typeface="+mn-ea"/>
              </a:rPr>
              <a:t>（</a:t>
            </a:r>
            <a:r>
              <a:rPr lang="zh-CN" altLang="en-US" u="sng" noProof="1">
                <a:latin typeface="楷体" panose="02010609060101010101" charset="-122"/>
                <a:ea typeface="楷体" panose="02010609060101010101" charset="-122"/>
                <a:cs typeface="楷体" panose="02010609060101010101" charset="-122"/>
                <a:sym typeface="+mn-ea"/>
              </a:rPr>
              <a:t>见第七十九条正文，第八十条第一款，第八十一条第一款</a:t>
            </a:r>
            <a:r>
              <a:rPr lang="zh-CN" altLang="en-US" noProof="1">
                <a:latin typeface="楷体" panose="02010609060101010101" charset="-122"/>
                <a:ea typeface="楷体" panose="02010609060101010101" charset="-122"/>
                <a:cs typeface="楷体" panose="02010609060101010101" charset="-122"/>
                <a:sym typeface="+mn-ea"/>
              </a:rPr>
              <a:t>）</a:t>
            </a:r>
          </a:p>
          <a:p>
            <a:pPr>
              <a:spcBef>
                <a:spcPts val="200"/>
              </a:spcBef>
            </a:pP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公告</a:t>
            </a:r>
            <a:r>
              <a:rPr lang="zh-CN" altLang="en-US" noProof="1">
                <a:latin typeface="楷体" panose="02010609060101010101" charset="-122"/>
                <a:ea typeface="楷体" panose="02010609060101010101" charset="-122"/>
                <a:cs typeface="楷体" panose="02010609060101010101" charset="-122"/>
                <a:sym typeface="+mn-ea"/>
              </a:rPr>
              <a:t>：社会公众。</a:t>
            </a:r>
          </a:p>
          <a:p>
            <a:pPr>
              <a:spcBef>
                <a:spcPts val="200"/>
              </a:spcBef>
            </a:pPr>
            <a:endParaRPr lang="en-US" altLang="zh-CN" noProof="1">
              <a:latin typeface="楷体" panose="02010609060101010101" charset="-122"/>
              <a:ea typeface="楷体" panose="02010609060101010101" charset="-122"/>
              <a:cs typeface="楷体" panose="02010609060101010101" charset="-122"/>
            </a:endParaRPr>
          </a:p>
          <a:p>
            <a:pPr>
              <a:spcBef>
                <a:spcPts val="200"/>
              </a:spcBef>
            </a:pPr>
            <a:r>
              <a:rPr lang="en-US" altLang="zh-CN" sz="2400" b="1" noProof="1">
                <a:solidFill>
                  <a:srgbClr val="C00000"/>
                </a:solidFill>
                <a:latin typeface="楷体" panose="02010609060101010101" charset="-122"/>
                <a:ea typeface="楷体" panose="02010609060101010101" charset="-122"/>
                <a:cs typeface="楷体" panose="02010609060101010101" charset="-122"/>
                <a:sym typeface="+mn-ea"/>
              </a:rPr>
              <a:t>8</a:t>
            </a:r>
            <a:r>
              <a:rPr lang="zh-CN" altLang="en-US" sz="2400" b="1" noProof="1">
                <a:solidFill>
                  <a:srgbClr val="C00000"/>
                </a:solidFill>
                <a:latin typeface="楷体" panose="02010609060101010101" charset="-122"/>
                <a:ea typeface="楷体" panose="02010609060101010101" charset="-122"/>
                <a:cs typeface="楷体" panose="02010609060101010101" charset="-122"/>
                <a:sym typeface="+mn-ea"/>
              </a:rPr>
              <a:t>.披露方式</a:t>
            </a:r>
          </a:p>
          <a:p>
            <a:pPr>
              <a:spcBef>
                <a:spcPts val="200"/>
              </a:spcBef>
            </a:pPr>
            <a:r>
              <a:rPr lang="zh-CN" altLang="en-US" noProof="1">
                <a:latin typeface="楷体" panose="02010609060101010101" charset="-122"/>
                <a:ea typeface="楷体" panose="02010609060101010101" charset="-122"/>
                <a:cs typeface="楷体" panose="02010609060101010101" charset="-122"/>
                <a:sym typeface="+mn-ea"/>
              </a:rPr>
              <a:t>指定的信息媒体，采用中文方式，其他媒体公布时间不得早于指定媒体。</a:t>
            </a:r>
            <a:endParaRPr lang="zh-CN" altLang="en-US" noProof="1">
              <a:latin typeface="楷体" panose="02010609060101010101" charset="-122"/>
              <a:ea typeface="楷体" panose="02010609060101010101" charset="-122"/>
              <a:cs typeface="楷体" panose="02010609060101010101" charset="-122"/>
            </a:endParaRPr>
          </a:p>
          <a:p>
            <a:pPr fontAlgn="base"/>
            <a:endParaRPr lang="zh-CN" altLang="en-US" sz="3600" b="1" noProof="1">
              <a:latin typeface="楷体" panose="02010609060101010101" charset="-122"/>
              <a:ea typeface="楷体" panose="02010609060101010101" charset="-122"/>
              <a:cs typeface="楷体" panose="02010609060101010101" charset="-122"/>
              <a:sym typeface="+mn-ea"/>
            </a:endParaRPr>
          </a:p>
        </p:txBody>
      </p:sp>
    </p:spTree>
  </p:cSld>
  <p:clrMapOvr>
    <a:masterClrMapping/>
  </p:clrMapOvr>
  <p:transition>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5"/>
          <p:cNvSpPr txBox="1"/>
          <p:nvPr/>
        </p:nvSpPr>
        <p:spPr>
          <a:xfrm>
            <a:off x="844550" y="627073"/>
            <a:ext cx="8229600" cy="256847"/>
          </a:xfrm>
          <a:prstGeom prst="rect">
            <a:avLst/>
          </a:prstGeom>
          <a:noFill/>
          <a:ln w="9525">
            <a:noFill/>
          </a:ln>
        </p:spPr>
        <p:txBody>
          <a:bodyPr anchor="t"/>
          <a:lstStyle/>
          <a:p>
            <a:pPr>
              <a:lnSpc>
                <a:spcPct val="85000"/>
              </a:lnSpc>
            </a:pPr>
            <a:r>
              <a:rPr lang="zh-CN" altLang="en-US" sz="2800" b="1" dirty="0"/>
              <a:t>六、相关法条</a:t>
            </a:r>
            <a:endParaRPr lang="zh-CN" altLang="en-US" sz="2800" dirty="0"/>
          </a:p>
          <a:p>
            <a:pPr>
              <a:lnSpc>
                <a:spcPct val="85000"/>
              </a:lnSpc>
            </a:pPr>
            <a:endParaRPr lang="zh-CN" altLang="en-US" sz="2800" dirty="0">
              <a:solidFill>
                <a:srgbClr val="404040"/>
              </a:solidFill>
            </a:endParaRPr>
          </a:p>
        </p:txBody>
      </p:sp>
      <p:sp>
        <p:nvSpPr>
          <p:cNvPr id="165891" name="矩形 7"/>
          <p:cNvSpPr/>
          <p:nvPr/>
        </p:nvSpPr>
        <p:spPr>
          <a:xfrm>
            <a:off x="844550" y="1116017"/>
            <a:ext cx="7915275" cy="2677656"/>
          </a:xfrm>
          <a:prstGeom prst="rect">
            <a:avLst/>
          </a:prstGeom>
          <a:noFill/>
          <a:ln w="9525">
            <a:noFill/>
          </a:ln>
        </p:spPr>
        <p:txBody>
          <a:bodyPr anchor="t">
            <a:spAutoFit/>
          </a:bodyPr>
          <a:lstStyle/>
          <a:p>
            <a:pPr eaLnBrk="0" fontAlgn="base" hangingPunct="0"/>
            <a:r>
              <a:rPr lang="zh-CN" altLang="en-US" sz="2400" b="1" noProof="1"/>
              <a:t>预先披露</a:t>
            </a:r>
            <a:r>
              <a:rPr lang="en-US" altLang="zh-CN" sz="2400" b="1" noProof="1"/>
              <a:t>  </a:t>
            </a:r>
          </a:p>
          <a:p>
            <a:pPr eaLnBrk="0" fontAlgn="base" hangingPunct="0">
              <a:lnSpc>
                <a:spcPct val="150000"/>
              </a:lnSpc>
            </a:pPr>
            <a:r>
              <a:rPr lang="zh-CN" altLang="zh-CN" sz="2000" noProof="1">
                <a:latin typeface="楷体" panose="02010609060101010101" charset="-122"/>
                <a:ea typeface="楷体" panose="02010609060101010101" charset="-122"/>
              </a:rPr>
              <a:t>第二十条　发行人申请首次公开发行股票的，在提交申请文件后，应当按照国务院证券监督管理机构的规定</a:t>
            </a:r>
            <a:r>
              <a:rPr lang="zh-CN"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预先披露</a:t>
            </a:r>
            <a:r>
              <a:rPr lang="zh-CN" altLang="zh-CN" sz="2000" noProof="1">
                <a:latin typeface="楷体" panose="02010609060101010101" charset="-122"/>
                <a:ea typeface="楷体" panose="02010609060101010101" charset="-122"/>
              </a:rPr>
              <a:t>有关申请文件。</a:t>
            </a:r>
            <a:endParaRPr lang="en-US" altLang="zh-CN" sz="2000" noProof="1"/>
          </a:p>
          <a:p>
            <a:pPr eaLnBrk="0" fontAlgn="base" hangingPunct="0">
              <a:lnSpc>
                <a:spcPct val="150000"/>
              </a:lnSpc>
            </a:pPr>
            <a:r>
              <a:rPr lang="zh-CN" altLang="zh-CN" sz="2000" noProof="1">
                <a:latin typeface="楷体" panose="02010609060101010101" charset="-122"/>
                <a:ea typeface="楷体" panose="02010609060101010101" charset="-122"/>
              </a:rPr>
              <a:t>第二十五条　股票依法发行后，发行人经营与收益的变化，由发行人自行负责；由此变化引致的投资风险，由投资者自行负责。</a:t>
            </a:r>
          </a:p>
          <a:p>
            <a:pPr eaLnBrk="0" fontAlgn="base" hangingPunct="0"/>
            <a:endParaRPr lang="zh-CN" altLang="en-US" sz="2400" noProof="1"/>
          </a:p>
        </p:txBody>
      </p:sp>
    </p:spTree>
  </p:cSld>
  <p:clrMapOvr>
    <a:masterClrMapping/>
  </p:clrMapOvr>
  <p:transition>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177" name="组合 90113"/>
          <p:cNvGrpSpPr/>
          <p:nvPr/>
        </p:nvGrpSpPr>
        <p:grpSpPr>
          <a:xfrm>
            <a:off x="0" y="0"/>
            <a:ext cx="9144000" cy="6858000"/>
            <a:chOff x="0" y="0"/>
            <a:chExt cx="9144000" cy="6858000"/>
          </a:xfrm>
        </p:grpSpPr>
        <p:pic>
          <p:nvPicPr>
            <p:cNvPr id="178178" name="Picture 4"/>
            <p:cNvPicPr>
              <a:picLocks noChangeAspect="1"/>
            </p:cNvPicPr>
            <p:nvPr/>
          </p:nvPicPr>
          <p:blipFill>
            <a:blip r:embed="rId2"/>
            <a:srcRect l="34808" t="11313" r="9416" b="14479"/>
            <a:stretch>
              <a:fillRect/>
            </a:stretch>
          </p:blipFill>
          <p:spPr>
            <a:xfrm>
              <a:off x="0" y="0"/>
              <a:ext cx="4865688" cy="6858000"/>
            </a:xfrm>
            <a:prstGeom prst="rect">
              <a:avLst/>
            </a:prstGeom>
            <a:noFill/>
            <a:ln w="9525">
              <a:noFill/>
            </a:ln>
          </p:spPr>
        </p:pic>
        <p:sp>
          <p:nvSpPr>
            <p:cNvPr id="178179" name="矩形 3"/>
            <p:cNvSpPr/>
            <p:nvPr/>
          </p:nvSpPr>
          <p:spPr>
            <a:xfrm>
              <a:off x="4714875" y="0"/>
              <a:ext cx="442912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grpSp>
      <p:sp>
        <p:nvSpPr>
          <p:cNvPr id="178180" name="矩形 5"/>
          <p:cNvSpPr/>
          <p:nvPr/>
        </p:nvSpPr>
        <p:spPr>
          <a:xfrm>
            <a:off x="5095027" y="3411544"/>
            <a:ext cx="3262433" cy="1938992"/>
          </a:xfrm>
          <a:prstGeom prst="rect">
            <a:avLst/>
          </a:prstGeom>
          <a:noFill/>
          <a:ln w="9525">
            <a:noFill/>
          </a:ln>
        </p:spPr>
        <p:txBody>
          <a:bodyPr wrap="none" anchor="t">
            <a:spAutoFit/>
          </a:bodyPr>
          <a:lstStyle/>
          <a:p>
            <a:pPr algn="ctr"/>
            <a:r>
              <a:rPr lang="zh-CN" altLang="en-US" sz="4000" dirty="0">
                <a:latin typeface="华文新魏" pitchFamily="2" charset="-122"/>
                <a:ea typeface="华文新魏" pitchFamily="2" charset="-122"/>
              </a:rPr>
              <a:t>第九讲</a:t>
            </a:r>
            <a:r>
              <a:rPr lang="en-US" altLang="zh-CN" sz="4000" dirty="0">
                <a:latin typeface="华文新魏" pitchFamily="2" charset="-122"/>
                <a:ea typeface="华文新魏" pitchFamily="2" charset="-122"/>
              </a:rPr>
              <a:t>  </a:t>
            </a:r>
          </a:p>
          <a:p>
            <a:pPr algn="ctr"/>
            <a:endParaRPr lang="en-US" altLang="zh-CN" sz="4000" dirty="0">
              <a:latin typeface="华文新魏" pitchFamily="2" charset="-122"/>
              <a:ea typeface="华文新魏" pitchFamily="2" charset="-122"/>
            </a:endParaRPr>
          </a:p>
          <a:p>
            <a:pPr algn="ctr"/>
            <a:r>
              <a:rPr lang="zh-CN" altLang="en-US" sz="4000" dirty="0">
                <a:latin typeface="华文新魏" pitchFamily="2" charset="-122"/>
                <a:ea typeface="华文新魏" pitchFamily="2" charset="-122"/>
              </a:rPr>
              <a:t>上市公司收购</a:t>
            </a:r>
          </a:p>
        </p:txBody>
      </p:sp>
    </p:spTree>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320520" y="287348"/>
            <a:ext cx="7543800" cy="935037"/>
          </a:xfrm>
        </p:spPr>
        <p:txBody>
          <a:bodyPr anchor="b"/>
          <a:lstStyle/>
          <a:p>
            <a:r>
              <a:rPr lang="en-US" altLang="zh-CN" sz="2400" b="1" dirty="0">
                <a:latin typeface="Calibri" panose="020F0502020204030204" pitchFamily="2" charset="0"/>
                <a:sym typeface="宋体" panose="02010600030101010101" pitchFamily="2" charset="-122"/>
              </a:rPr>
              <a:t>3</a:t>
            </a:r>
            <a:r>
              <a:rPr lang="zh-CN" altLang="en-US" sz="2400" b="1" dirty="0">
                <a:latin typeface="Calibri" panose="020F0502020204030204" pitchFamily="2" charset="0"/>
                <a:sym typeface="宋体" panose="02010600030101010101" pitchFamily="2" charset="-122"/>
              </a:rPr>
              <a:t>、我国</a:t>
            </a:r>
            <a:endParaRPr lang="en-US" altLang="zh-CN" sz="2400" dirty="0">
              <a:latin typeface="Calibri" panose="020F0502020204030204" pitchFamily="2" charset="0"/>
            </a:endParaRPr>
          </a:p>
        </p:txBody>
      </p:sp>
      <p:sp>
        <p:nvSpPr>
          <p:cNvPr id="3" name="内容占位符 2"/>
          <p:cNvSpPr>
            <a:spLocks noGrp="1"/>
          </p:cNvSpPr>
          <p:nvPr>
            <p:ph idx="1"/>
          </p:nvPr>
        </p:nvSpPr>
        <p:spPr>
          <a:xfrm>
            <a:off x="452447" y="1222385"/>
            <a:ext cx="8397875" cy="5287963"/>
          </a:xfrm>
        </p:spPr>
        <p:txBody>
          <a:bodyPr/>
          <a:lstStyle/>
          <a:p>
            <a:pPr marL="0" indent="0" rtl="0">
              <a:buSzTx/>
              <a:buNone/>
            </a:pPr>
            <a:r>
              <a:rPr lang="en-US" altLang="zh-CN" sz="2200" noProof="1">
                <a:latin typeface="Calibri" panose="020F0502020204030204" pitchFamily="2" charset="0"/>
                <a:ea typeface="宋体" panose="02010600030101010101" pitchFamily="2" charset="-122"/>
                <a:sym typeface="+mn-ea"/>
              </a:rPr>
              <a:t>1998（股票、公司债券+兜底条款）</a:t>
            </a:r>
            <a:endParaRPr lang="en-US" altLang="zh-CN" sz="2200" noProof="1">
              <a:latin typeface="Calibri" panose="020F0502020204030204" pitchFamily="2" charset="0"/>
              <a:ea typeface="宋体" panose="02010600030101010101" pitchFamily="2" charset="-122"/>
            </a:endParaRPr>
          </a:p>
          <a:p>
            <a:pPr marL="0" indent="0" rtl="0">
              <a:buSzTx/>
              <a:buNone/>
            </a:pPr>
            <a:r>
              <a:rPr lang="en-US" altLang="zh-CN" sz="2200" noProof="1">
                <a:latin typeface="Calibri" panose="020F0502020204030204" pitchFamily="2" charset="0"/>
                <a:ea typeface="宋体" panose="02010600030101010101" pitchFamily="2" charset="-122"/>
                <a:sym typeface="+mn-ea"/>
              </a:rPr>
              <a:t>2005（增加证券投资基金份额；证券衍生品种）  </a:t>
            </a:r>
            <a:endParaRPr lang="en-US" altLang="zh-CN" sz="2200" noProof="1">
              <a:latin typeface="Calibri" panose="020F0502020204030204" pitchFamily="2" charset="0"/>
              <a:ea typeface="宋体" panose="02010600030101010101" pitchFamily="2" charset="-122"/>
            </a:endParaRPr>
          </a:p>
          <a:p>
            <a:pPr marL="0" indent="0" rtl="0">
              <a:buSzTx/>
              <a:buNone/>
            </a:pPr>
            <a:r>
              <a:rPr lang="en-US" altLang="zh-CN" sz="2200" noProof="1">
                <a:latin typeface="Calibri" panose="020F0502020204030204" pitchFamily="2" charset="0"/>
                <a:ea typeface="宋体" panose="02010600030101010101" pitchFamily="2" charset="-122"/>
                <a:sym typeface="+mn-ea"/>
              </a:rPr>
              <a:t>2019</a:t>
            </a:r>
            <a:r>
              <a:rPr lang="zh-CN" altLang="en-US" sz="2200" noProof="1">
                <a:latin typeface="Calibri" panose="020F0502020204030204" pitchFamily="2" charset="0"/>
                <a:ea typeface="宋体" panose="02010600030101010101" pitchFamily="2" charset="-122"/>
                <a:sym typeface="+mn-ea"/>
              </a:rPr>
              <a:t>（</a:t>
            </a:r>
            <a:r>
              <a:rPr lang="zh-CN" altLang="en-US" sz="2200" noProof="1">
                <a:solidFill>
                  <a:srgbClr val="FF0000"/>
                </a:solidFill>
                <a:latin typeface="Calibri" panose="020F0502020204030204" pitchFamily="2" charset="0"/>
                <a:ea typeface="宋体" panose="02010600030101010101" pitchFamily="2" charset="-122"/>
                <a:sym typeface="+mn-ea"/>
              </a:rPr>
              <a:t>增加</a:t>
            </a:r>
            <a:r>
              <a:rPr lang="zh-CN" altLang="en-US" sz="2200" noProof="1">
                <a:latin typeface="Calibri" panose="020F0502020204030204" pitchFamily="2" charset="0"/>
                <a:ea typeface="宋体" panose="02010600030101010101" pitchFamily="2" charset="-122"/>
                <a:sym typeface="+mn-ea"/>
              </a:rPr>
              <a:t>存托凭证；</a:t>
            </a:r>
            <a:r>
              <a:rPr lang="zh-CN" altLang="en-US" sz="2200" noProof="1">
                <a:solidFill>
                  <a:srgbClr val="FF0000"/>
                </a:solidFill>
                <a:latin typeface="Calibri" panose="020F0502020204030204" pitchFamily="2" charset="0"/>
                <a:ea typeface="宋体" panose="02010600030101010101" pitchFamily="2" charset="-122"/>
                <a:sym typeface="+mn-ea"/>
              </a:rPr>
              <a:t>具体化</a:t>
            </a:r>
            <a:r>
              <a:rPr lang="zh-CN" altLang="en-US" sz="2200" noProof="1">
                <a:latin typeface="Calibri" panose="020F0502020204030204" pitchFamily="2" charset="0"/>
                <a:ea typeface="宋体" panose="02010600030101010101" pitchFamily="2" charset="-122"/>
                <a:sym typeface="+mn-ea"/>
              </a:rPr>
              <a:t>资产支持证券、资产管理产品）</a:t>
            </a:r>
            <a:endParaRPr lang="zh-CN" altLang="en-US" sz="2200" noProof="1">
              <a:latin typeface="Calibri" panose="020F0502020204030204" pitchFamily="2" charset="0"/>
              <a:ea typeface="宋体" panose="02010600030101010101" pitchFamily="2" charset="-122"/>
            </a:endParaRPr>
          </a:p>
          <a:p>
            <a:pPr marL="0" indent="0" rtl="0">
              <a:buSzTx/>
              <a:buNone/>
            </a:pPr>
            <a:r>
              <a:rPr lang="en-US" altLang="zh-CN" sz="2200" noProof="1">
                <a:latin typeface="Calibri" panose="020F0502020204030204" pitchFamily="2" charset="0"/>
                <a:ea typeface="宋体" panose="02010600030101010101" pitchFamily="2" charset="-122"/>
                <a:sym typeface="+mn-ea"/>
              </a:rPr>
              <a:t>2015《中华人民共和国证券法 （修订草案）》全文（4月20日人大审议版）</a:t>
            </a:r>
            <a:r>
              <a:rPr sz="2200" noProof="1">
                <a:latin typeface="Calibri" panose="020F0502020204030204" pitchFamily="2" charset="0"/>
                <a:ea typeface="宋体" panose="02010600030101010101" pitchFamily="2" charset="-122"/>
                <a:sym typeface="+mn-ea"/>
              </a:rPr>
              <a:t>第三条 </a:t>
            </a:r>
            <a:r>
              <a:rPr sz="2200" b="1" noProof="1">
                <a:latin typeface="Calibri" panose="020F0502020204030204" pitchFamily="2" charset="0"/>
                <a:ea typeface="宋体" panose="02010600030101010101" pitchFamily="2" charset="-122"/>
                <a:sym typeface="+mn-ea"/>
              </a:rPr>
              <a:t>本法所称证券是指代表特定的财产权益，可均分且可转让或者交易的凭证或者</a:t>
            </a:r>
            <a:r>
              <a:rPr sz="2200" b="1" noProof="1">
                <a:solidFill>
                  <a:srgbClr val="FF0000"/>
                </a:solidFill>
                <a:latin typeface="Calibri" panose="020F0502020204030204" pitchFamily="2" charset="0"/>
                <a:ea typeface="宋体" panose="02010600030101010101" pitchFamily="2" charset="-122"/>
                <a:sym typeface="+mn-ea"/>
              </a:rPr>
              <a:t>投资性合同</a:t>
            </a:r>
            <a:r>
              <a:rPr sz="2200" noProof="1">
                <a:latin typeface="Calibri" panose="020F0502020204030204" pitchFamily="2" charset="0"/>
                <a:ea typeface="宋体" panose="02010600030101010101" pitchFamily="2" charset="-122"/>
                <a:sym typeface="+mn-ea"/>
              </a:rPr>
              <a:t>。</a:t>
            </a:r>
          </a:p>
          <a:p>
            <a:pPr marL="0" indent="0" rtl="0">
              <a:buSzTx/>
              <a:buNone/>
            </a:pPr>
            <a:r>
              <a:rPr sz="2200" noProof="1">
                <a:latin typeface="Calibri" panose="020F0502020204030204" pitchFamily="2" charset="0"/>
                <a:ea typeface="宋体" panose="02010600030101010101" pitchFamily="2" charset="-122"/>
                <a:sym typeface="+mn-ea"/>
              </a:rPr>
              <a:t>        下列证券的发行和交易，适用本法；本法未规定的，适用《中华人民共和国公司法》和其他法律、行政法规的规定：（一）普通股、优先股等股票；（二）公司债券、企业债券、可转换为股票的公司债券等债券；（三）股票、债券的存托凭证；（四）国务院依法认定的其他证券。</a:t>
            </a:r>
          </a:p>
          <a:p>
            <a:pPr marL="0" indent="0" rtl="0">
              <a:buSzTx/>
              <a:buNone/>
            </a:pPr>
            <a:r>
              <a:rPr sz="2200" noProof="1">
                <a:latin typeface="Calibri" panose="020F0502020204030204" pitchFamily="2" charset="0"/>
                <a:ea typeface="宋体" panose="02010600030101010101" pitchFamily="2" charset="-122"/>
                <a:sym typeface="+mn-ea"/>
              </a:rPr>
              <a:t>        资产支持证券等受益凭证、权证的发行和交易，政府债券、证券投资基金份额的上市交易，适用本法；其他法律、行政法规另有规定的，适用其规定</a:t>
            </a:r>
            <a:r>
              <a:rPr lang="zh-CN" altLang="en-US" sz="2200" noProof="1">
                <a:latin typeface="Calibri" panose="020F0502020204030204" pitchFamily="2" charset="0"/>
                <a:ea typeface="宋体" panose="02010600030101010101" pitchFamily="2" charset="-122"/>
                <a:sym typeface="+mn-ea"/>
              </a:rPr>
              <a:t>。</a:t>
            </a:r>
            <a:endParaRPr sz="2200" noProof="1">
              <a:latin typeface="Calibri" panose="020F0502020204030204" pitchFamily="2" charset="0"/>
              <a:ea typeface="宋体" panose="02010600030101010101" pitchFamily="2" charset="-122"/>
              <a:sym typeface="+mn-ea"/>
            </a:endParaRPr>
          </a:p>
          <a:p>
            <a:pPr rtl="0">
              <a:buSzTx/>
            </a:pPr>
            <a:endParaRPr noProof="1">
              <a:latin typeface="Calibri" panose="020F0502020204030204" pitchFamily="2" charset="0"/>
              <a:ea typeface="宋体" panose="02010600030101010101" pitchFamily="2" charset="-122"/>
              <a:sym typeface="+mn-ea"/>
            </a:endParaRPr>
          </a:p>
          <a:p>
            <a:pPr rtl="0">
              <a:buSzTx/>
            </a:pPr>
            <a:r>
              <a:rPr noProof="1">
                <a:latin typeface="Calibri" panose="020F0502020204030204" pitchFamily="2" charset="0"/>
                <a:ea typeface="宋体" panose="02010600030101010101" pitchFamily="2" charset="-122"/>
                <a:sym typeface="+mn-ea"/>
              </a:rPr>
              <a:t>。</a:t>
            </a:r>
          </a:p>
        </p:txBody>
      </p:sp>
    </p:spTree>
  </p:cSld>
  <p:clrMapOvr>
    <a:masterClrMapping/>
  </p:clrMapOvr>
  <p:transition>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5"/>
          <p:cNvSpPr txBox="1"/>
          <p:nvPr/>
        </p:nvSpPr>
        <p:spPr>
          <a:xfrm>
            <a:off x="228600" y="460262"/>
            <a:ext cx="8229600" cy="388936"/>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一、上市公司收购基础理论</a:t>
            </a:r>
            <a:endParaRPr lang="zh-CN" altLang="en-US" sz="2800" dirty="0">
              <a:solidFill>
                <a:srgbClr val="404040"/>
              </a:solidFill>
              <a:latin typeface="Calibri Light" panose="020F0302020204030204" pitchFamily="2" charset="0"/>
            </a:endParaRPr>
          </a:p>
        </p:txBody>
      </p:sp>
      <p:sp>
        <p:nvSpPr>
          <p:cNvPr id="179203" name="矩形 7"/>
          <p:cNvSpPr/>
          <p:nvPr/>
        </p:nvSpPr>
        <p:spPr>
          <a:xfrm>
            <a:off x="228600" y="1187141"/>
            <a:ext cx="8845550" cy="955903"/>
          </a:xfrm>
          <a:prstGeom prst="rect">
            <a:avLst/>
          </a:prstGeom>
          <a:noFill/>
          <a:ln w="9525">
            <a:noFill/>
          </a:ln>
        </p:spPr>
        <p:txBody>
          <a:bodyPr wrap="square" anchor="t">
            <a:spAutoFit/>
          </a:bodyPr>
          <a:lstStyle/>
          <a:p>
            <a:pPr eaLnBrk="0" hangingPunct="0">
              <a:lnSpc>
                <a:spcPct val="150000"/>
              </a:lnSpc>
            </a:pPr>
            <a:r>
              <a:rPr lang="en-US" altLang="zh-CN" sz="2000" dirty="0" err="1">
                <a:latin typeface="楷体" panose="02010609060101010101" charset="-122"/>
                <a:ea typeface="楷体" panose="02010609060101010101" charset="-122"/>
                <a:sym typeface="宋体" panose="02010600030101010101" pitchFamily="2" charset="-122"/>
              </a:rPr>
              <a:t>第七十七条</a:t>
            </a:r>
            <a:r>
              <a:rPr lang="en-US" altLang="zh-CN" sz="2000" dirty="0">
                <a:latin typeface="楷体" panose="02010609060101010101" charset="-122"/>
                <a:ea typeface="楷体" panose="02010609060101010101" charset="-122"/>
                <a:sym typeface="宋体" panose="02010600030101010101" pitchFamily="2" charset="-122"/>
              </a:rPr>
              <a:t>　</a:t>
            </a:r>
            <a:r>
              <a:rPr lang="en-US" altLang="zh-CN" sz="2000" dirty="0" err="1">
                <a:latin typeface="楷体" panose="02010609060101010101" charset="-122"/>
                <a:ea typeface="楷体" panose="02010609060101010101" charset="-122"/>
                <a:sym typeface="宋体" panose="02010600030101010101" pitchFamily="2" charset="-122"/>
              </a:rPr>
              <a:t>国务院证券监督管理机构</a:t>
            </a:r>
            <a:r>
              <a:rPr lang="en-US" altLang="zh-CN" sz="2000" b="1" u="sng" dirty="0" err="1">
                <a:latin typeface="楷体" panose="02010609060101010101" charset="-122"/>
                <a:ea typeface="楷体" panose="02010609060101010101" charset="-122"/>
                <a:sym typeface="宋体" panose="02010600030101010101" pitchFamily="2" charset="-122"/>
              </a:rPr>
              <a:t>依照本法制定</a:t>
            </a:r>
            <a:r>
              <a:rPr lang="en-US" altLang="zh-CN" sz="2000" dirty="0" err="1">
                <a:latin typeface="楷体" panose="02010609060101010101" charset="-122"/>
                <a:ea typeface="楷体" panose="02010609060101010101" charset="-122"/>
                <a:sym typeface="宋体" panose="02010600030101010101" pitchFamily="2" charset="-122"/>
              </a:rPr>
              <a:t>上市公司收购的具体办法</a:t>
            </a:r>
            <a:endParaRPr lang="en-US" altLang="zh-CN" sz="2000" dirty="0">
              <a:latin typeface="楷体" panose="02010609060101010101" charset="-122"/>
              <a:ea typeface="楷体" panose="02010609060101010101" charset="-122"/>
              <a:sym typeface="宋体" panose="02010600030101010101" pitchFamily="2" charset="-122"/>
            </a:endParaRPr>
          </a:p>
          <a:p>
            <a:pPr eaLnBrk="0" hangingPunct="0">
              <a:lnSpc>
                <a:spcPct val="150000"/>
              </a:lnSpc>
            </a:pPr>
            <a:r>
              <a:rPr lang="en-US" altLang="zh-CN" sz="2000" dirty="0">
                <a:latin typeface="Arial" panose="020B0604020202020204" pitchFamily="34" charset="0"/>
                <a:ea typeface="楷体" panose="02010609060101010101" charset="-122"/>
                <a:sym typeface="宋体" panose="02010600030101010101" pitchFamily="2" charset="-122"/>
              </a:rPr>
              <a:t>→</a:t>
            </a:r>
            <a:r>
              <a:rPr lang="en-US" altLang="zh-CN" sz="2000" dirty="0">
                <a:solidFill>
                  <a:srgbClr val="FF0000"/>
                </a:solidFill>
                <a:latin typeface="楷体" panose="02010609060101010101" charset="-122"/>
                <a:ea typeface="楷体" panose="02010609060101010101" charset="-122"/>
                <a:sym typeface="宋体" panose="02010600030101010101" pitchFamily="2" charset="-122"/>
              </a:rPr>
              <a:t>《上市公司收购管理办法》</a:t>
            </a:r>
            <a:r>
              <a:rPr lang="zh-CN" altLang="en-US" sz="2000" dirty="0">
                <a:latin typeface="楷体" panose="02010609060101010101" charset="-122"/>
                <a:ea typeface="楷体" panose="02010609060101010101" charset="-122"/>
                <a:sym typeface="宋体" panose="02010600030101010101" pitchFamily="2" charset="-122"/>
              </a:rPr>
              <a:t>（</a:t>
            </a:r>
            <a:r>
              <a:rPr lang="en-US" altLang="zh-CN" sz="2000" dirty="0">
                <a:latin typeface="楷体" panose="02010609060101010101" charset="-122"/>
                <a:ea typeface="楷体" panose="02010609060101010101" charset="-122"/>
                <a:sym typeface="宋体" panose="02010600030101010101" pitchFamily="2" charset="-122"/>
              </a:rPr>
              <a:t>2020</a:t>
            </a:r>
            <a:r>
              <a:rPr lang="zh-CN" altLang="en-US" sz="2000" dirty="0">
                <a:latin typeface="楷体" panose="02010609060101010101" charset="-122"/>
                <a:ea typeface="楷体" panose="02010609060101010101" charset="-122"/>
                <a:sym typeface="宋体" panose="02010600030101010101" pitchFamily="2" charset="-122"/>
              </a:rPr>
              <a:t>年</a:t>
            </a:r>
            <a:r>
              <a:rPr lang="en-US" altLang="zh-CN" sz="2000" dirty="0">
                <a:latin typeface="楷体" panose="02010609060101010101" charset="-122"/>
                <a:ea typeface="楷体" panose="02010609060101010101" charset="-122"/>
                <a:sym typeface="宋体" panose="02010600030101010101" pitchFamily="2" charset="-122"/>
              </a:rPr>
              <a:t>3</a:t>
            </a:r>
            <a:r>
              <a:rPr lang="zh-CN" altLang="en-US" sz="2000" dirty="0">
                <a:latin typeface="楷体" panose="02010609060101010101" charset="-122"/>
                <a:ea typeface="楷体" panose="02010609060101010101" charset="-122"/>
                <a:sym typeface="宋体" panose="02010600030101010101" pitchFamily="2" charset="-122"/>
              </a:rPr>
              <a:t>月</a:t>
            </a:r>
            <a:r>
              <a:rPr lang="en-US" altLang="zh-CN" sz="2000" dirty="0">
                <a:latin typeface="楷体" panose="02010609060101010101" charset="-122"/>
                <a:ea typeface="楷体" panose="02010609060101010101" charset="-122"/>
                <a:sym typeface="宋体" panose="02010600030101010101" pitchFamily="2" charset="-122"/>
              </a:rPr>
              <a:t>20</a:t>
            </a:r>
            <a:r>
              <a:rPr lang="zh-CN" altLang="en-US" sz="2000" dirty="0">
                <a:latin typeface="楷体" panose="02010609060101010101" charset="-122"/>
                <a:ea typeface="楷体" panose="02010609060101010101" charset="-122"/>
                <a:sym typeface="宋体" panose="02010600030101010101" pitchFamily="2" charset="-122"/>
              </a:rPr>
              <a:t>日修订）</a:t>
            </a:r>
          </a:p>
        </p:txBody>
      </p:sp>
    </p:spTree>
  </p:cSld>
  <p:clrMapOvr>
    <a:masterClrMapping/>
  </p:clrMapOvr>
  <p:transition>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矩形 7"/>
          <p:cNvSpPr/>
          <p:nvPr/>
        </p:nvSpPr>
        <p:spPr>
          <a:xfrm>
            <a:off x="533082" y="104745"/>
            <a:ext cx="7915275" cy="5948936"/>
          </a:xfrm>
          <a:prstGeom prst="rect">
            <a:avLst/>
          </a:prstGeom>
          <a:noFill/>
          <a:ln w="9525">
            <a:noFill/>
          </a:ln>
        </p:spPr>
        <p:txBody>
          <a:bodyPr anchor="t">
            <a:spAutoFit/>
          </a:bodyPr>
          <a:lstStyle/>
          <a:p>
            <a:pPr eaLnBrk="0" hangingPunct="0"/>
            <a:r>
              <a:rPr lang="en-US" altLang="zh-CN" sz="2400" b="1" dirty="0">
                <a:solidFill>
                  <a:srgbClr val="C00000"/>
                </a:solidFill>
              </a:rPr>
              <a:t>1.</a:t>
            </a:r>
            <a:r>
              <a:rPr lang="zh-CN" altLang="en-US" sz="2400" b="1" dirty="0">
                <a:solidFill>
                  <a:srgbClr val="C00000"/>
                </a:solidFill>
              </a:rPr>
              <a:t>概念</a:t>
            </a:r>
            <a:r>
              <a:rPr lang="en-US" altLang="zh-CN" sz="2400" dirty="0">
                <a:solidFill>
                  <a:srgbClr val="C00000"/>
                </a:solidFill>
              </a:rPr>
              <a:t>  </a:t>
            </a:r>
            <a:endParaRPr lang="zh-CN" altLang="en-US" sz="2400" dirty="0">
              <a:solidFill>
                <a:srgbClr val="C00000"/>
              </a:solidFill>
            </a:endParaRPr>
          </a:p>
          <a:p>
            <a:pPr eaLnBrk="0" hangingPunct="0"/>
            <a:r>
              <a:rPr lang="zh-CN" altLang="en-US" sz="2000" b="1" dirty="0">
                <a:solidFill>
                  <a:srgbClr val="C00000"/>
                </a:solidFill>
              </a:rPr>
              <a:t>（</a:t>
            </a:r>
            <a:r>
              <a:rPr lang="en-US" altLang="zh-CN" sz="2000" b="1" dirty="0">
                <a:solidFill>
                  <a:srgbClr val="C00000"/>
                </a:solidFill>
              </a:rPr>
              <a:t>1</a:t>
            </a:r>
            <a:r>
              <a:rPr lang="zh-CN" altLang="en-US" sz="2000" b="1" dirty="0">
                <a:solidFill>
                  <a:srgbClr val="C00000"/>
                </a:solidFill>
              </a:rPr>
              <a:t>）公司控制权</a:t>
            </a:r>
            <a:r>
              <a:rPr lang="zh-CN" altLang="en-US" sz="2000" dirty="0"/>
              <a:t>是指对一个公司的经营管理或者方针政策具有决定性的影响力，对公司的经营计划、方针、财务、人事等事务的决定权</a:t>
            </a:r>
            <a:endParaRPr lang="en-US" altLang="zh-CN" sz="2000" dirty="0"/>
          </a:p>
          <a:p>
            <a:pPr eaLnBrk="0" hangingPunct="0"/>
            <a:r>
              <a:rPr lang="zh-CN" altLang="en-US" sz="2000" b="1" u="sng" dirty="0"/>
              <a:t>《上市公司收购管理办法》（</a:t>
            </a:r>
            <a:r>
              <a:rPr lang="en-US" altLang="zh-CN" sz="2000" b="1" u="sng" dirty="0"/>
              <a:t>2020</a:t>
            </a:r>
            <a:r>
              <a:rPr lang="zh-CN" altLang="en-US" sz="2000" b="1" u="sng" dirty="0"/>
              <a:t>）</a:t>
            </a:r>
            <a:r>
              <a:rPr lang="zh-CN" altLang="zh-CN" sz="2000" b="1" u="sng" dirty="0">
                <a:latin typeface="楷体" panose="02010609060101010101" charset="-122"/>
                <a:ea typeface="楷体" panose="02010609060101010101" charset="-122"/>
              </a:rPr>
              <a:t>第八十四条</a:t>
            </a:r>
            <a:r>
              <a:rPr lang="zh-CN" altLang="zh-CN" sz="2000" dirty="0">
                <a:latin typeface="楷体" panose="02010609060101010101" charset="-122"/>
                <a:ea typeface="楷体" panose="02010609060101010101" charset="-122"/>
              </a:rPr>
              <a:t> 有下列情形之一的，为</a:t>
            </a:r>
            <a:r>
              <a:rPr lang="zh-CN" altLang="zh-CN" sz="2000" b="1" dirty="0">
                <a:latin typeface="楷体" panose="02010609060101010101" charset="-122"/>
                <a:ea typeface="楷体" panose="02010609060101010101" charset="-122"/>
              </a:rPr>
              <a:t>拥有上市公司控制权</a:t>
            </a:r>
            <a:r>
              <a:rPr lang="zh-CN" altLang="zh-CN" sz="2000" dirty="0">
                <a:latin typeface="楷体" panose="02010609060101010101" charset="-122"/>
                <a:ea typeface="楷体" panose="02010609060101010101" charset="-122"/>
              </a:rPr>
              <a:t>：(一)投资者为上市公司持股50%以上的控股股东;(二)投资者可以实际支配上市公司股份表决权超过30%;(三)投资者通过实际支配上市公司股份表决权能够决定公司董事会半数以上成员选任;(四)投资者依其可实际支配的上市公司股份表决权足以对公司股东大会的决议产生重大影响;(五)中国证监会认定的其他情形。</a:t>
            </a:r>
            <a:endParaRPr lang="en-US" altLang="zh-CN" sz="2000" b="1" dirty="0">
              <a:solidFill>
                <a:srgbClr val="C00000"/>
              </a:solidFill>
            </a:endParaRPr>
          </a:p>
          <a:p>
            <a:pPr eaLnBrk="0" hangingPunct="0">
              <a:lnSpc>
                <a:spcPct val="150000"/>
              </a:lnSpc>
            </a:pPr>
            <a:r>
              <a:rPr lang="zh-CN" altLang="en-US" sz="2000" b="1" dirty="0">
                <a:solidFill>
                  <a:srgbClr val="C00000"/>
                </a:solidFill>
              </a:rPr>
              <a:t>（</a:t>
            </a:r>
            <a:r>
              <a:rPr lang="en-US" altLang="zh-CN" sz="2000" b="1" dirty="0">
                <a:solidFill>
                  <a:srgbClr val="C00000"/>
                </a:solidFill>
              </a:rPr>
              <a:t>2</a:t>
            </a:r>
            <a:r>
              <a:rPr lang="zh-CN" altLang="en-US" sz="2000" b="1" dirty="0">
                <a:solidFill>
                  <a:srgbClr val="C00000"/>
                </a:solidFill>
              </a:rPr>
              <a:t>）上市公司收购概念</a:t>
            </a:r>
          </a:p>
          <a:p>
            <a:pPr eaLnBrk="0" hangingPunct="0">
              <a:lnSpc>
                <a:spcPct val="150000"/>
              </a:lnSpc>
            </a:pPr>
            <a:r>
              <a:rPr lang="zh-CN" altLang="en-US" sz="2000" dirty="0"/>
              <a:t>上市公司收购是</a:t>
            </a:r>
            <a:r>
              <a:rPr lang="zh-CN" altLang="en-US" sz="2000" b="1" dirty="0"/>
              <a:t>收购人</a:t>
            </a:r>
            <a:r>
              <a:rPr lang="zh-CN" altLang="en-US" sz="2000" dirty="0"/>
              <a:t>通过</a:t>
            </a:r>
            <a:r>
              <a:rPr lang="zh-CN" altLang="en-US" sz="2000" b="1" dirty="0"/>
              <a:t>法定方式</a:t>
            </a:r>
            <a:r>
              <a:rPr lang="zh-CN" altLang="en-US" sz="2000" dirty="0"/>
              <a:t>，取得上市公司</a:t>
            </a:r>
            <a:r>
              <a:rPr lang="zh-CN" altLang="en-US" sz="2000" b="1" dirty="0"/>
              <a:t>一定比例的发行在外的股份</a:t>
            </a:r>
            <a:r>
              <a:rPr lang="zh-CN" altLang="en-US" sz="2000" dirty="0"/>
              <a:t>，以实现对该上市公司</a:t>
            </a:r>
            <a:r>
              <a:rPr lang="zh-CN" altLang="en-US" sz="2000" b="1" dirty="0"/>
              <a:t>控股或者合并</a:t>
            </a:r>
            <a:r>
              <a:rPr lang="zh-CN" altLang="en-US" sz="2000" dirty="0"/>
              <a:t>的行为。</a:t>
            </a:r>
          </a:p>
          <a:p>
            <a:pPr eaLnBrk="0" hangingPunct="0">
              <a:lnSpc>
                <a:spcPct val="150000"/>
              </a:lnSpc>
            </a:pPr>
            <a:r>
              <a:rPr lang="zh-CN" altLang="en-US" sz="2000" dirty="0"/>
              <a:t>通过购买上市公司股票而获得控制权的方式，被称为</a:t>
            </a:r>
            <a:r>
              <a:rPr lang="zh-CN" altLang="en-US" sz="2000" b="1" dirty="0">
                <a:solidFill>
                  <a:srgbClr val="C00000"/>
                </a:solidFill>
              </a:rPr>
              <a:t>上市公司收购</a:t>
            </a:r>
            <a:r>
              <a:rPr lang="zh-CN" altLang="en-US" sz="2000" dirty="0"/>
              <a:t>。</a:t>
            </a:r>
          </a:p>
          <a:p>
            <a:pPr eaLnBrk="0" hangingPunct="0">
              <a:lnSpc>
                <a:spcPct val="150000"/>
              </a:lnSpc>
            </a:pPr>
            <a:r>
              <a:rPr lang="zh-CN" altLang="en-US" sz="2000" dirty="0"/>
              <a:t>这里所说的“上市公司收购”，其实际意义是“收购上市公司”。</a:t>
            </a:r>
          </a:p>
          <a:p>
            <a:pPr eaLnBrk="0" hangingPunct="0">
              <a:lnSpc>
                <a:spcPct val="150000"/>
              </a:lnSpc>
            </a:pPr>
            <a:r>
              <a:rPr lang="zh-CN" altLang="en-US" sz="2000" b="1" dirty="0">
                <a:solidFill>
                  <a:srgbClr val="C00000"/>
                </a:solidFill>
              </a:rPr>
              <a:t>（</a:t>
            </a:r>
            <a:r>
              <a:rPr lang="en-US" altLang="zh-CN" sz="2000" b="1" dirty="0">
                <a:solidFill>
                  <a:srgbClr val="C00000"/>
                </a:solidFill>
              </a:rPr>
              <a:t>3</a:t>
            </a:r>
            <a:r>
              <a:rPr lang="zh-CN" altLang="en-US" sz="2000" b="1" dirty="0">
                <a:solidFill>
                  <a:srgbClr val="C00000"/>
                </a:solidFill>
              </a:rPr>
              <a:t>）特征</a:t>
            </a:r>
            <a:r>
              <a:rPr lang="zh-CN" altLang="en-US" sz="2000" dirty="0">
                <a:solidFill>
                  <a:srgbClr val="C00000"/>
                </a:solidFill>
              </a:rPr>
              <a:t>：</a:t>
            </a:r>
            <a:r>
              <a:rPr lang="zh-CN" altLang="en-US" sz="2000" dirty="0"/>
              <a:t>主体、客体、目的</a:t>
            </a:r>
            <a:endParaRPr lang="zh-CN" altLang="en-US" sz="2400" dirty="0"/>
          </a:p>
        </p:txBody>
      </p:sp>
    </p:spTree>
  </p:cSld>
  <p:clrMapOvr>
    <a:masterClrMapping/>
  </p:clrMapOvr>
  <p:transition>
    <p:push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矩形 7"/>
          <p:cNvSpPr/>
          <p:nvPr/>
        </p:nvSpPr>
        <p:spPr>
          <a:xfrm>
            <a:off x="414337" y="0"/>
            <a:ext cx="8315325" cy="5671937"/>
          </a:xfrm>
          <a:prstGeom prst="rect">
            <a:avLst/>
          </a:prstGeom>
          <a:noFill/>
          <a:ln w="9525">
            <a:noFill/>
          </a:ln>
        </p:spPr>
        <p:txBody>
          <a:bodyPr wrap="square" anchor="t">
            <a:spAutoFit/>
          </a:bodyPr>
          <a:lstStyle/>
          <a:p>
            <a:pPr eaLnBrk="0" hangingPunct="0">
              <a:lnSpc>
                <a:spcPct val="150000"/>
              </a:lnSpc>
            </a:pPr>
            <a:r>
              <a:rPr lang="en-US" altLang="zh-CN" sz="2400" b="1" dirty="0">
                <a:solidFill>
                  <a:srgbClr val="C00000"/>
                </a:solidFill>
              </a:rPr>
              <a:t>2.</a:t>
            </a:r>
            <a:r>
              <a:rPr lang="zh-CN" altLang="en-US" sz="2400" b="1" dirty="0">
                <a:solidFill>
                  <a:srgbClr val="C00000"/>
                </a:solidFill>
              </a:rPr>
              <a:t>分类</a:t>
            </a:r>
          </a:p>
          <a:p>
            <a:pPr eaLnBrk="0" hangingPunct="0">
              <a:lnSpc>
                <a:spcPct val="150000"/>
              </a:lnSpc>
            </a:pPr>
            <a:r>
              <a:rPr lang="zh-CN" altLang="en-US" sz="2000" b="1" dirty="0">
                <a:solidFill>
                  <a:srgbClr val="C00000"/>
                </a:solidFill>
              </a:rPr>
              <a:t>（</a:t>
            </a:r>
            <a:r>
              <a:rPr lang="en-US" altLang="zh-CN" sz="2000" b="1" dirty="0">
                <a:solidFill>
                  <a:srgbClr val="C00000"/>
                </a:solidFill>
              </a:rPr>
              <a:t>1</a:t>
            </a:r>
            <a:r>
              <a:rPr lang="zh-CN" altLang="en-US" sz="2000" b="1" dirty="0">
                <a:solidFill>
                  <a:srgbClr val="C00000"/>
                </a:solidFill>
              </a:rPr>
              <a:t>）收购方式</a:t>
            </a:r>
          </a:p>
          <a:p>
            <a:pPr eaLnBrk="0" hangingPunct="0">
              <a:lnSpc>
                <a:spcPct val="150000"/>
              </a:lnSpc>
            </a:pPr>
            <a:r>
              <a:rPr lang="en-US" altLang="zh-CN" sz="2000" dirty="0"/>
              <a:t>	</a:t>
            </a:r>
            <a:r>
              <a:rPr lang="zh-CN" altLang="en-US" sz="2000" dirty="0"/>
              <a:t>要约收购</a:t>
            </a:r>
          </a:p>
          <a:p>
            <a:pPr eaLnBrk="0" hangingPunct="0">
              <a:lnSpc>
                <a:spcPct val="150000"/>
              </a:lnSpc>
            </a:pPr>
            <a:r>
              <a:rPr lang="en-US" altLang="zh-CN" sz="2000" dirty="0"/>
              <a:t>	</a:t>
            </a:r>
            <a:r>
              <a:rPr lang="zh-CN" altLang="en-US" sz="2000" dirty="0"/>
              <a:t>协议收购</a:t>
            </a:r>
          </a:p>
          <a:p>
            <a:pPr eaLnBrk="0" hangingPunct="0">
              <a:lnSpc>
                <a:spcPct val="150000"/>
              </a:lnSpc>
            </a:pPr>
            <a:r>
              <a:rPr lang="en-US" altLang="zh-CN" sz="2000" dirty="0"/>
              <a:t>	</a:t>
            </a:r>
            <a:r>
              <a:rPr lang="zh-CN" altLang="en-US" sz="2000" dirty="0"/>
              <a:t>间接收购</a:t>
            </a:r>
          </a:p>
          <a:p>
            <a:pPr eaLnBrk="0" hangingPunct="0">
              <a:lnSpc>
                <a:spcPct val="150000"/>
              </a:lnSpc>
            </a:pPr>
            <a:r>
              <a:rPr lang="en-US" altLang="zh-CN" sz="2000" dirty="0"/>
              <a:t>	</a:t>
            </a:r>
            <a:r>
              <a:rPr lang="zh-CN" altLang="en-US" sz="2000" dirty="0"/>
              <a:t>集中竞价收购</a:t>
            </a:r>
            <a:r>
              <a:rPr lang="en-US" altLang="zh-CN" sz="2000" dirty="0"/>
              <a:t>  </a:t>
            </a:r>
          </a:p>
          <a:p>
            <a:pPr eaLnBrk="0" hangingPunct="0">
              <a:lnSpc>
                <a:spcPct val="150000"/>
              </a:lnSpc>
            </a:pPr>
            <a:r>
              <a:rPr lang="zh-CN" altLang="en-US" sz="2000" b="1" u="sng" dirty="0">
                <a:latin typeface="楷体" panose="02010609060101010101" charset="-122"/>
                <a:ea typeface="楷体" panose="02010609060101010101" charset="-122"/>
              </a:rPr>
              <a:t>第六十二条</a:t>
            </a:r>
            <a:r>
              <a:rPr lang="zh-CN" altLang="en-US" sz="2000" dirty="0">
                <a:latin typeface="楷体" panose="02010609060101010101" charset="-122"/>
                <a:ea typeface="楷体" panose="02010609060101010101" charset="-122"/>
              </a:rPr>
              <a:t>　投资者可以采取要约收购、协议收购及其他合法方式收购上市公司。</a:t>
            </a:r>
          </a:p>
          <a:p>
            <a:pPr eaLnBrk="0" hangingPunct="0">
              <a:lnSpc>
                <a:spcPct val="150000"/>
              </a:lnSpc>
              <a:buSzTx/>
            </a:pPr>
            <a:r>
              <a:rPr lang="zh-CN" altLang="en-US" sz="2000" b="1" dirty="0">
                <a:solidFill>
                  <a:srgbClr val="C00000"/>
                </a:solidFill>
              </a:rPr>
              <a:t>（2）合作与否</a:t>
            </a:r>
          </a:p>
          <a:p>
            <a:pPr eaLnBrk="0" hangingPunct="0">
              <a:lnSpc>
                <a:spcPct val="150000"/>
              </a:lnSpc>
            </a:pPr>
            <a:r>
              <a:rPr lang="en-US" altLang="zh-CN" sz="2000" dirty="0"/>
              <a:t>	</a:t>
            </a:r>
            <a:r>
              <a:rPr lang="zh-CN" altLang="en-US" sz="2000" dirty="0"/>
              <a:t>敌意收购  </a:t>
            </a:r>
            <a:r>
              <a:rPr lang="en-US" altLang="zh-CN" sz="2000" dirty="0"/>
              <a:t>v </a:t>
            </a:r>
            <a:r>
              <a:rPr lang="zh-CN" altLang="en-US" sz="2000" dirty="0"/>
              <a:t>友好收购</a:t>
            </a:r>
            <a:r>
              <a:rPr lang="en-US" altLang="zh-CN" sz="2000" dirty="0"/>
              <a:t>  </a:t>
            </a:r>
          </a:p>
          <a:p>
            <a:pPr eaLnBrk="0" hangingPunct="0">
              <a:lnSpc>
                <a:spcPct val="150000"/>
              </a:lnSpc>
              <a:buSzTx/>
            </a:pPr>
            <a:r>
              <a:rPr lang="zh-CN" altLang="en-US" sz="2000" b="1" dirty="0">
                <a:solidFill>
                  <a:srgbClr val="C00000"/>
                </a:solidFill>
              </a:rPr>
              <a:t>（3）法律义务</a:t>
            </a:r>
          </a:p>
          <a:p>
            <a:pPr eaLnBrk="0" hangingPunct="0">
              <a:lnSpc>
                <a:spcPct val="150000"/>
              </a:lnSpc>
            </a:pPr>
            <a:r>
              <a:rPr lang="en-US" altLang="zh-CN" sz="2000" dirty="0"/>
              <a:t>	</a:t>
            </a:r>
            <a:r>
              <a:rPr lang="zh-CN" altLang="en-US" sz="2000" dirty="0"/>
              <a:t>自愿收购  </a:t>
            </a:r>
            <a:r>
              <a:rPr lang="en-US" altLang="zh-CN" sz="2000" dirty="0"/>
              <a:t>v </a:t>
            </a:r>
            <a:r>
              <a:rPr lang="zh-CN" altLang="en-US" sz="2000" dirty="0"/>
              <a:t>强制收购</a:t>
            </a:r>
            <a:endParaRPr lang="zh-CN" altLang="en-US" sz="2400" dirty="0"/>
          </a:p>
        </p:txBody>
      </p:sp>
    </p:spTree>
  </p:cSld>
  <p:clrMapOvr>
    <a:masterClrMapping/>
  </p:clrMapOvr>
  <p:transition>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矩形 7"/>
          <p:cNvSpPr/>
          <p:nvPr/>
        </p:nvSpPr>
        <p:spPr>
          <a:xfrm>
            <a:off x="482282" y="132429"/>
            <a:ext cx="7915275" cy="6349302"/>
          </a:xfrm>
          <a:prstGeom prst="rect">
            <a:avLst/>
          </a:prstGeom>
          <a:noFill/>
          <a:ln w="9525">
            <a:noFill/>
          </a:ln>
        </p:spPr>
        <p:txBody>
          <a:bodyPr anchor="t">
            <a:spAutoFit/>
          </a:bodyPr>
          <a:lstStyle/>
          <a:p>
            <a:pPr eaLnBrk="0" hangingPunct="0">
              <a:lnSpc>
                <a:spcPct val="150000"/>
              </a:lnSpc>
            </a:pPr>
            <a:r>
              <a:rPr lang="en-US" altLang="zh-CN" sz="2400" b="1" dirty="0">
                <a:solidFill>
                  <a:srgbClr val="C00000"/>
                </a:solidFill>
              </a:rPr>
              <a:t>3.</a:t>
            </a:r>
            <a:r>
              <a:rPr lang="zh-CN" altLang="en-US" sz="2400" b="1" dirty="0">
                <a:solidFill>
                  <a:srgbClr val="C00000"/>
                </a:solidFill>
              </a:rPr>
              <a:t>理论争议和立法取向</a:t>
            </a:r>
            <a:endParaRPr lang="zh-CN" altLang="en-US" sz="2400" dirty="0">
              <a:solidFill>
                <a:srgbClr val="C00000"/>
              </a:solidFill>
            </a:endParaRPr>
          </a:p>
          <a:p>
            <a:pPr eaLnBrk="0" hangingPunct="0">
              <a:lnSpc>
                <a:spcPct val="150000"/>
              </a:lnSpc>
            </a:pPr>
            <a:r>
              <a:rPr lang="zh-CN" altLang="en-US" sz="2000" dirty="0"/>
              <a:t>公司收购是否创造价值，是立法采取限制还是鼓励公司收购活动正常的关键。</a:t>
            </a:r>
          </a:p>
          <a:p>
            <a:pPr eaLnBrk="0" hangingPunct="0">
              <a:lnSpc>
                <a:spcPct val="150000"/>
              </a:lnSpc>
            </a:pPr>
            <a:r>
              <a:rPr lang="zh-CN" altLang="en-US" sz="2000" dirty="0"/>
              <a:t>从立法思路来看，美国对于上市公司收购的立法采取了中立的态度，既不鼓励也不限制收购活动的发生，只是要求充分的信息披露。</a:t>
            </a:r>
          </a:p>
          <a:p>
            <a:pPr eaLnBrk="0" hangingPunct="0">
              <a:lnSpc>
                <a:spcPct val="150000"/>
              </a:lnSpc>
              <a:spcAft>
                <a:spcPts val="600"/>
              </a:spcAft>
            </a:pPr>
            <a:r>
              <a:rPr lang="zh-CN" altLang="en-US" sz="2000" b="1" dirty="0"/>
              <a:t>证监会态度：积极鼓励</a:t>
            </a:r>
            <a:r>
              <a:rPr lang="zh-CN" altLang="en-US" sz="2000" dirty="0"/>
              <a:t>。这是因为，规章的起草者认为，中国目前的证券市场处于一个转轨时期，需要并购重组以解决大量历史遗留问题，“至少在一定程度上，并购重组可以稳定社会，活跃市场，提高上市公司的质量”。</a:t>
            </a:r>
            <a:endParaRPr lang="zh-CN" altLang="en-US" sz="2200" dirty="0"/>
          </a:p>
          <a:p>
            <a:pPr eaLnBrk="0" hangingPunct="0">
              <a:lnSpc>
                <a:spcPct val="150000"/>
              </a:lnSpc>
            </a:pPr>
            <a:r>
              <a:rPr lang="en-US" altLang="zh-CN" sz="2400" b="1" dirty="0">
                <a:solidFill>
                  <a:srgbClr val="C00000"/>
                </a:solidFill>
              </a:rPr>
              <a:t>4.</a:t>
            </a:r>
            <a:r>
              <a:rPr lang="zh-CN" altLang="en-US" sz="2400" b="1" dirty="0">
                <a:solidFill>
                  <a:srgbClr val="C00000"/>
                </a:solidFill>
              </a:rPr>
              <a:t>中国上市公司收购的特殊环境</a:t>
            </a:r>
          </a:p>
          <a:p>
            <a:pPr eaLnBrk="0" hangingPunct="0">
              <a:lnSpc>
                <a:spcPct val="150000"/>
              </a:lnSpc>
            </a:pPr>
            <a:r>
              <a:rPr lang="en-US" altLang="zh-CN" sz="2000" dirty="0"/>
              <a:t>    </a:t>
            </a:r>
            <a:r>
              <a:rPr lang="zh-CN" altLang="en-US" sz="2000" dirty="0"/>
              <a:t>股权结构集中，大多有控股股东—→收购必须和控股股东合作，才能取得控制权。—→</a:t>
            </a:r>
            <a:r>
              <a:rPr lang="zh-CN" altLang="en-US" sz="2000" b="1" dirty="0"/>
              <a:t>只能是善意收购，</a:t>
            </a:r>
            <a:r>
              <a:rPr lang="zh-CN" altLang="en-US" sz="2000" dirty="0"/>
              <a:t>恶意收购很少发生。</a:t>
            </a:r>
          </a:p>
          <a:p>
            <a:pPr eaLnBrk="0" hangingPunct="0">
              <a:lnSpc>
                <a:spcPct val="150000"/>
              </a:lnSpc>
            </a:pPr>
            <a:endParaRPr lang="zh-CN" altLang="en-US" sz="2200" dirty="0"/>
          </a:p>
        </p:txBody>
      </p:sp>
    </p:spTree>
  </p:cSld>
  <p:clrMapOvr>
    <a:masterClrMapping/>
  </p:clrMapOvr>
  <p:transition>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5"/>
          <p:cNvSpPr txBox="1"/>
          <p:nvPr/>
        </p:nvSpPr>
        <p:spPr>
          <a:xfrm>
            <a:off x="844550" y="627063"/>
            <a:ext cx="8229600" cy="490535"/>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二、上市公司收购人</a:t>
            </a:r>
            <a:endParaRPr lang="zh-CN" altLang="en-US" sz="2800" dirty="0">
              <a:solidFill>
                <a:srgbClr val="404040"/>
              </a:solidFill>
              <a:latin typeface="Calibri Light" panose="020F0302020204030204" pitchFamily="2" charset="0"/>
            </a:endParaRPr>
          </a:p>
        </p:txBody>
      </p:sp>
      <p:sp>
        <p:nvSpPr>
          <p:cNvPr id="183299" name="矩形 7"/>
          <p:cNvSpPr/>
          <p:nvPr/>
        </p:nvSpPr>
        <p:spPr>
          <a:xfrm>
            <a:off x="702310" y="1117598"/>
            <a:ext cx="7915275" cy="2790187"/>
          </a:xfrm>
          <a:prstGeom prst="rect">
            <a:avLst/>
          </a:prstGeom>
          <a:noFill/>
          <a:ln w="9525">
            <a:noFill/>
          </a:ln>
        </p:spPr>
        <p:txBody>
          <a:bodyPr anchor="t">
            <a:spAutoFit/>
          </a:bodyPr>
          <a:lstStyle/>
          <a:p>
            <a:pPr indent="457196" eaLnBrk="0" hangingPunct="0">
              <a:lnSpc>
                <a:spcPct val="150000"/>
              </a:lnSpc>
            </a:pPr>
            <a:r>
              <a:rPr lang="zh-CN" altLang="en-US" sz="2000" dirty="0">
                <a:latin typeface="楷体" panose="02010609060101010101" charset="-122"/>
                <a:ea typeface="楷体" panose="02010609060101010101" charset="-122"/>
              </a:rPr>
              <a:t>《上市公司收购管理办法》（</a:t>
            </a:r>
            <a:r>
              <a:rPr lang="en-US" altLang="zh-CN" sz="2000" dirty="0">
                <a:latin typeface="楷体" panose="02010609060101010101" charset="-122"/>
                <a:ea typeface="楷体" panose="02010609060101010101" charset="-122"/>
              </a:rPr>
              <a:t>2020</a:t>
            </a:r>
            <a:r>
              <a:rPr lang="zh-CN" altLang="en-US" sz="2000" dirty="0">
                <a:latin typeface="楷体" panose="02010609060101010101" charset="-122"/>
                <a:ea typeface="楷体" panose="02010609060101010101" charset="-122"/>
              </a:rPr>
              <a:t>）</a:t>
            </a:r>
            <a:endParaRPr lang="en-US" altLang="zh-CN" sz="2000" dirty="0">
              <a:latin typeface="楷体" panose="02010609060101010101" charset="-122"/>
              <a:ea typeface="楷体" panose="02010609060101010101" charset="-122"/>
            </a:endParaRPr>
          </a:p>
          <a:p>
            <a:pPr indent="457196" eaLnBrk="0" hangingPunct="0">
              <a:lnSpc>
                <a:spcPct val="150000"/>
              </a:lnSpc>
            </a:pPr>
            <a:r>
              <a:rPr lang="en-US" altLang="zh-CN" sz="2000" b="1" u="sng" dirty="0">
                <a:latin typeface="楷体" panose="02010609060101010101" charset="-122"/>
                <a:ea typeface="楷体" panose="02010609060101010101" charset="-122"/>
              </a:rPr>
              <a:t>第五条</a:t>
            </a:r>
            <a:r>
              <a:rPr lang="en-US" altLang="zh-CN" sz="2000" dirty="0">
                <a:latin typeface="楷体" panose="02010609060101010101" charset="-122"/>
                <a:ea typeface="楷体" panose="02010609060101010101" charset="-122"/>
              </a:rPr>
              <a:t> 收购人可以通过取得股份的方式成为一个上市公司的控股股东，可以通过投资关系、协议、其他安排的途径成为一个上市公司的实际控制人，也可以同时采取上述方式和途径取得上市公司控制权。</a:t>
            </a:r>
          </a:p>
          <a:p>
            <a:pPr indent="457196" eaLnBrk="0" hangingPunct="0">
              <a:lnSpc>
                <a:spcPct val="150000"/>
              </a:lnSpc>
            </a:pPr>
            <a:r>
              <a:rPr lang="en-US" altLang="zh-CN" sz="2000" dirty="0">
                <a:latin typeface="楷体" panose="02010609060101010101" charset="-122"/>
                <a:ea typeface="楷体" panose="02010609060101010101" charset="-122"/>
              </a:rPr>
              <a:t>收购人包括投资者及与其一致行动的他人。</a:t>
            </a:r>
          </a:p>
        </p:txBody>
      </p:sp>
    </p:spTree>
  </p:cSld>
  <p:clrMapOvr>
    <a:masterClrMapping/>
  </p:clrMapOvr>
  <p:transition>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矩形 7"/>
          <p:cNvSpPr/>
          <p:nvPr/>
        </p:nvSpPr>
        <p:spPr>
          <a:xfrm>
            <a:off x="727720" y="303222"/>
            <a:ext cx="7915275" cy="5437899"/>
          </a:xfrm>
          <a:prstGeom prst="rect">
            <a:avLst/>
          </a:prstGeom>
          <a:noFill/>
          <a:ln w="9525">
            <a:noFill/>
          </a:ln>
        </p:spPr>
        <p:txBody>
          <a:bodyPr anchor="t">
            <a:spAutoFit/>
          </a:bodyPr>
          <a:lstStyle/>
          <a:p>
            <a:pPr eaLnBrk="0" hangingPunct="0">
              <a:lnSpc>
                <a:spcPct val="105000"/>
              </a:lnSpc>
            </a:pPr>
            <a:r>
              <a:rPr lang="en-US" altLang="zh-CN" sz="2400" b="1" dirty="0">
                <a:solidFill>
                  <a:srgbClr val="C00000"/>
                </a:solidFill>
              </a:rPr>
              <a:t>1.</a:t>
            </a:r>
            <a:r>
              <a:rPr lang="zh-CN" altLang="en-US" sz="2400" b="1" dirty="0">
                <a:solidFill>
                  <a:srgbClr val="C00000"/>
                </a:solidFill>
              </a:rPr>
              <a:t>几个概念：</a:t>
            </a:r>
            <a:r>
              <a:rPr lang="zh-CN" altLang="en-US" sz="2000" dirty="0"/>
              <a:t>控股股东、实际控制人、一致行动人、一致行动</a:t>
            </a:r>
            <a:endParaRPr lang="zh-CN" altLang="en-US" sz="2400" dirty="0"/>
          </a:p>
          <a:p>
            <a:pPr eaLnBrk="0" hangingPunct="0">
              <a:lnSpc>
                <a:spcPct val="150000"/>
              </a:lnSpc>
            </a:pPr>
            <a:r>
              <a:rPr lang="zh-CN" altLang="en-US" sz="2000" b="1" dirty="0">
                <a:solidFill>
                  <a:srgbClr val="C00000"/>
                </a:solidFill>
              </a:rPr>
              <a:t>一致行动：</a:t>
            </a:r>
            <a:r>
              <a:rPr lang="zh-CN" altLang="en-US" sz="2000" b="1" dirty="0">
                <a:latin typeface="楷体" panose="02010609060101010101" charset="-122"/>
                <a:ea typeface="楷体" panose="02010609060101010101" charset="-122"/>
              </a:rPr>
              <a:t>《上市公司收购管理办法》（</a:t>
            </a:r>
            <a:r>
              <a:rPr lang="en-US" altLang="zh-CN" sz="2000" b="1" dirty="0">
                <a:latin typeface="楷体" panose="02010609060101010101" charset="-122"/>
                <a:ea typeface="楷体" panose="02010609060101010101" charset="-122"/>
              </a:rPr>
              <a:t>2020</a:t>
            </a:r>
            <a:r>
              <a:rPr lang="zh-CN" altLang="en-US" sz="2000" b="1" dirty="0">
                <a:latin typeface="楷体" panose="02010609060101010101" charset="-122"/>
                <a:ea typeface="楷体" panose="02010609060101010101" charset="-122"/>
              </a:rPr>
              <a:t>）</a:t>
            </a:r>
            <a:r>
              <a:rPr lang="zh-CN" altLang="zh-CN" sz="2000" b="1" u="sng" dirty="0">
                <a:latin typeface="楷体" panose="02010609060101010101" charset="-122"/>
                <a:ea typeface="楷体" panose="02010609060101010101" charset="-122"/>
              </a:rPr>
              <a:t>第八十三条第一款</a:t>
            </a:r>
            <a:r>
              <a:rPr lang="zh-CN" altLang="zh-CN" sz="2000" dirty="0">
                <a:latin typeface="楷体" panose="02010609060101010101" charset="-122"/>
                <a:ea typeface="楷体" panose="02010609060101010101" charset="-122"/>
              </a:rPr>
              <a:t>  本办法所称一致行动，是指投资者通过协议、其他安排，与其他投资者</a:t>
            </a:r>
            <a:r>
              <a:rPr lang="zh-CN" altLang="zh-CN" sz="2000" b="1" dirty="0">
                <a:latin typeface="楷体" panose="02010609060101010101" charset="-122"/>
                <a:ea typeface="楷体" panose="02010609060101010101" charset="-122"/>
              </a:rPr>
              <a:t>共同扩大</a:t>
            </a:r>
            <a:r>
              <a:rPr lang="zh-CN" altLang="zh-CN" sz="2000" dirty="0">
                <a:latin typeface="楷体" panose="02010609060101010101" charset="-122"/>
                <a:ea typeface="楷体" panose="02010609060101010101" charset="-122"/>
              </a:rPr>
              <a:t>其所能够支配的一个上市公司股份</a:t>
            </a:r>
            <a:r>
              <a:rPr lang="zh-CN" altLang="zh-CN" sz="2000" b="1" dirty="0">
                <a:latin typeface="楷体" panose="02010609060101010101" charset="-122"/>
                <a:ea typeface="楷体" panose="02010609060101010101" charset="-122"/>
              </a:rPr>
              <a:t>表决权数量</a:t>
            </a:r>
            <a:r>
              <a:rPr lang="zh-CN" altLang="zh-CN" sz="2000" dirty="0">
                <a:latin typeface="楷体" panose="02010609060101010101" charset="-122"/>
                <a:ea typeface="楷体" panose="02010609060101010101" charset="-122"/>
              </a:rPr>
              <a:t>的行为或者事实。</a:t>
            </a:r>
            <a:endParaRPr lang="zh-CN" altLang="zh-CN" sz="2000" dirty="0"/>
          </a:p>
          <a:p>
            <a:pPr eaLnBrk="0" hangingPunct="0">
              <a:lnSpc>
                <a:spcPct val="150000"/>
              </a:lnSpc>
            </a:pPr>
            <a:r>
              <a:rPr lang="zh-CN" altLang="en-US" sz="2000" b="1" dirty="0">
                <a:solidFill>
                  <a:srgbClr val="C00000"/>
                </a:solidFill>
              </a:rPr>
              <a:t>共同取得人：</a:t>
            </a:r>
            <a:r>
              <a:rPr lang="zh-CN" altLang="en-US" sz="2000" dirty="0"/>
              <a:t>信托、委托书、协议、意思联络、本人及其配偶、未成年子女及二亲等以内亲属持有表决权股份合计超过</a:t>
            </a:r>
            <a:r>
              <a:rPr lang="en-US" altLang="zh-CN" sz="2000" dirty="0"/>
              <a:t>1/3</a:t>
            </a:r>
            <a:r>
              <a:rPr lang="zh-CN" altLang="en-US" sz="2000" dirty="0"/>
              <a:t>的公司，或担任过半数董事、监事或董事长、总经理的公司。（中国台湾地区《</a:t>
            </a:r>
            <a:r>
              <a:rPr lang="en-US" altLang="zh-CN" sz="2000" dirty="0"/>
              <a:t>&lt;</a:t>
            </a:r>
            <a:r>
              <a:rPr lang="zh-CN" altLang="en-US" sz="2000" dirty="0"/>
              <a:t>证券交易法</a:t>
            </a:r>
            <a:r>
              <a:rPr lang="en-US" altLang="zh-CN" sz="2000" dirty="0"/>
              <a:t>&gt;</a:t>
            </a:r>
            <a:r>
              <a:rPr lang="zh-CN" altLang="en-US" sz="2000" dirty="0"/>
              <a:t>第</a:t>
            </a:r>
            <a:r>
              <a:rPr lang="en-US" altLang="zh-CN" sz="2000" dirty="0"/>
              <a:t>43</a:t>
            </a:r>
            <a:r>
              <a:rPr lang="zh-CN" altLang="en-US" sz="2000" dirty="0"/>
              <a:t>条之</a:t>
            </a:r>
            <a:r>
              <a:rPr lang="en-US" altLang="zh-CN" sz="2000" dirty="0"/>
              <a:t>1</a:t>
            </a:r>
            <a:r>
              <a:rPr lang="zh-CN" altLang="en-US" sz="2000" dirty="0"/>
              <a:t>第</a:t>
            </a:r>
            <a:r>
              <a:rPr lang="en-US" altLang="zh-CN" sz="2000" dirty="0"/>
              <a:t>1</a:t>
            </a:r>
            <a:r>
              <a:rPr lang="zh-CN" altLang="en-US" sz="2000" dirty="0"/>
              <a:t>项取得股份申报事项要点》第</a:t>
            </a:r>
            <a:r>
              <a:rPr lang="en-US" altLang="zh-CN" sz="2000" dirty="0"/>
              <a:t>3</a:t>
            </a:r>
            <a:r>
              <a:rPr lang="zh-CN" altLang="en-US" sz="2000" dirty="0"/>
              <a:t>点）</a:t>
            </a:r>
          </a:p>
          <a:p>
            <a:pPr eaLnBrk="0" hangingPunct="0">
              <a:lnSpc>
                <a:spcPct val="150000"/>
              </a:lnSpc>
            </a:pPr>
            <a:r>
              <a:rPr lang="zh-CN" altLang="en-US" sz="2000" b="1" dirty="0"/>
              <a:t>美国法院判决</a:t>
            </a:r>
            <a:r>
              <a:rPr lang="zh-CN" altLang="en-US" sz="2000" dirty="0"/>
              <a:t>：单纯的亲属、朋友或商务关系，不能据以认定有共同取得的事实，必须有某种</a:t>
            </a:r>
            <a:r>
              <a:rPr lang="zh-CN" altLang="en-US" sz="2000" b="1" dirty="0"/>
              <a:t>共同行动的合意</a:t>
            </a:r>
            <a:r>
              <a:rPr lang="zh-CN" altLang="en-US" sz="2000" dirty="0"/>
              <a:t>才能构成。</a:t>
            </a:r>
          </a:p>
          <a:p>
            <a:pPr eaLnBrk="0" hangingPunct="0">
              <a:lnSpc>
                <a:spcPct val="105000"/>
              </a:lnSpc>
            </a:pPr>
            <a:endParaRPr lang="zh-CN" altLang="en-US" sz="2200" dirty="0"/>
          </a:p>
        </p:txBody>
      </p:sp>
    </p:spTree>
  </p:cSld>
  <p:clrMapOvr>
    <a:masterClrMapping/>
  </p:clrMapOvr>
  <p:transition>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5590" y="466088"/>
            <a:ext cx="8369300" cy="5086350"/>
          </a:xfrm>
        </p:spPr>
        <p:txBody>
          <a:bodyPr/>
          <a:lstStyle/>
          <a:p>
            <a:pPr fontAlgn="base"/>
            <a:r>
              <a:rPr lang="zh-CN" altLang="en-US" sz="2400" b="1" dirty="0"/>
              <a:t>一致行动人的推定与反证</a:t>
            </a:r>
            <a:endParaRPr lang="en-US" altLang="zh-CN" sz="2400" b="1" noProof="1">
              <a:latin typeface="楷体" panose="02010609060101010101" charset="-122"/>
              <a:ea typeface="楷体" panose="02010609060101010101" charset="-122"/>
              <a:cs typeface="楷体" panose="02010609060101010101" charset="-122"/>
              <a:sym typeface="+mn-ea"/>
            </a:endParaRPr>
          </a:p>
          <a:p>
            <a:pPr fontAlgn="base"/>
            <a:r>
              <a:rPr lang="zh-CN" altLang="en-US" b="1" noProof="1">
                <a:latin typeface="楷体" panose="02010609060101010101" charset="-122"/>
                <a:ea typeface="楷体" panose="02010609060101010101" charset="-122"/>
                <a:cs typeface="楷体" panose="02010609060101010101" charset="-122"/>
                <a:sym typeface="+mn-ea"/>
              </a:rPr>
              <a:t>《上市公司收购管理办法》（</a:t>
            </a:r>
            <a:r>
              <a:rPr lang="en-US" altLang="zh-CN" b="1" noProof="1">
                <a:latin typeface="楷体" panose="02010609060101010101" charset="-122"/>
                <a:ea typeface="楷体" panose="02010609060101010101" charset="-122"/>
                <a:cs typeface="楷体" panose="02010609060101010101" charset="-122"/>
                <a:sym typeface="+mn-ea"/>
              </a:rPr>
              <a:t>2020</a:t>
            </a:r>
            <a:r>
              <a:rPr lang="zh-CN" altLang="en-US" b="1" noProof="1">
                <a:latin typeface="楷体" panose="02010609060101010101" charset="-122"/>
                <a:ea typeface="楷体" panose="02010609060101010101" charset="-122"/>
                <a:cs typeface="楷体" panose="02010609060101010101" charset="-122"/>
                <a:sym typeface="+mn-ea"/>
              </a:rPr>
              <a:t>）</a:t>
            </a:r>
            <a:r>
              <a:rPr b="1" u="sng" noProof="1">
                <a:latin typeface="楷体" panose="02010609060101010101" charset="-122"/>
                <a:ea typeface="楷体" panose="02010609060101010101" charset="-122"/>
                <a:cs typeface="楷体" panose="02010609060101010101" charset="-122"/>
                <a:sym typeface="+mn-ea"/>
              </a:rPr>
              <a:t>第八十三条</a:t>
            </a:r>
            <a:r>
              <a:rPr lang="zh-CN" altLang="en-US" b="1" u="sng" noProof="1">
                <a:latin typeface="楷体" panose="02010609060101010101" charset="-122"/>
                <a:ea typeface="楷体" panose="02010609060101010101" charset="-122"/>
                <a:cs typeface="楷体" panose="02010609060101010101" charset="-122"/>
                <a:sym typeface="+mn-ea"/>
              </a:rPr>
              <a:t>第二款</a:t>
            </a:r>
            <a:r>
              <a:rPr lang="en-US" altLang="zh-CN" b="1" u="sng" noProof="1">
                <a:latin typeface="楷体" panose="02010609060101010101" charset="-122"/>
                <a:ea typeface="楷体" panose="02010609060101010101" charset="-122"/>
                <a:cs typeface="楷体" panose="02010609060101010101" charset="-122"/>
                <a:sym typeface="+mn-ea"/>
              </a:rPr>
              <a:t>-</a:t>
            </a:r>
            <a:r>
              <a:rPr lang="zh-CN" altLang="en-US" b="1" u="sng" noProof="1">
                <a:latin typeface="楷体" panose="02010609060101010101" charset="-122"/>
                <a:ea typeface="楷体" panose="02010609060101010101" charset="-122"/>
                <a:cs typeface="楷体" panose="02010609060101010101" charset="-122"/>
                <a:sym typeface="+mn-ea"/>
              </a:rPr>
              <a:t>第四款</a:t>
            </a:r>
          </a:p>
          <a:p>
            <a:pPr fontAlgn="base"/>
            <a:r>
              <a:rPr lang="zh-CN" altLang="en-US" noProof="1">
                <a:latin typeface="楷体" panose="02010609060101010101" charset="-122"/>
                <a:ea typeface="楷体" panose="02010609060101010101" charset="-122"/>
                <a:cs typeface="楷体" panose="02010609060101010101" charset="-122"/>
                <a:sym typeface="+mn-ea"/>
              </a:rPr>
              <a:t>在上市公司的收购及相关股份权益变动活动中有一致行动情形的投资者，互为一致行动人。</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如无相反证据，投资者有下列情形之一的，为一致行动人</a:t>
            </a:r>
            <a:r>
              <a:rPr lang="zh-CN" altLang="en-US" noProof="1">
                <a:latin typeface="楷体" panose="02010609060101010101" charset="-122"/>
                <a:ea typeface="楷体" panose="02010609060101010101" charset="-122"/>
                <a:cs typeface="楷体" panose="02010609060101010101" charset="-122"/>
                <a:sym typeface="+mn-ea"/>
              </a:rPr>
              <a:t>：</a:t>
            </a:r>
          </a:p>
          <a:p>
            <a:pPr fontAlgn="base"/>
            <a:r>
              <a:rPr lang="zh-CN" altLang="en-US" noProof="1">
                <a:latin typeface="楷体" panose="02010609060101010101" charset="-122"/>
                <a:ea typeface="楷体" panose="02010609060101010101" charset="-122"/>
                <a:cs typeface="楷体" panose="02010609060101010101" charset="-122"/>
                <a:sym typeface="+mn-ea"/>
              </a:rPr>
              <a:t>(一)投资者之间有</a:t>
            </a:r>
            <a:r>
              <a:rPr lang="zh-CN" altLang="en-US" b="1" noProof="1">
                <a:latin typeface="楷体" panose="02010609060101010101" charset="-122"/>
                <a:ea typeface="楷体" panose="02010609060101010101" charset="-122"/>
                <a:cs typeface="楷体" panose="02010609060101010101" charset="-122"/>
                <a:sym typeface="+mn-ea"/>
              </a:rPr>
              <a:t>股权控制关系</a:t>
            </a:r>
            <a:r>
              <a:rPr lang="zh-CN" altLang="en-US" noProof="1">
                <a:latin typeface="楷体" panose="02010609060101010101" charset="-122"/>
                <a:ea typeface="楷体" panose="02010609060101010101" charset="-122"/>
                <a:cs typeface="楷体" panose="02010609060101010101" charset="-122"/>
                <a:sym typeface="+mn-ea"/>
              </a:rPr>
              <a:t>;</a:t>
            </a:r>
          </a:p>
          <a:p>
            <a:pPr fontAlgn="base"/>
            <a:r>
              <a:rPr lang="zh-CN" altLang="en-US" noProof="1">
                <a:latin typeface="楷体" panose="02010609060101010101" charset="-122"/>
                <a:ea typeface="楷体" panose="02010609060101010101" charset="-122"/>
                <a:cs typeface="楷体" panose="02010609060101010101" charset="-122"/>
                <a:sym typeface="+mn-ea"/>
              </a:rPr>
              <a:t>(二)投资者</a:t>
            </a:r>
            <a:r>
              <a:rPr lang="zh-CN" altLang="en-US" b="1" noProof="1">
                <a:latin typeface="楷体" panose="02010609060101010101" charset="-122"/>
                <a:ea typeface="楷体" panose="02010609060101010101" charset="-122"/>
                <a:cs typeface="楷体" panose="02010609060101010101" charset="-122"/>
                <a:sym typeface="+mn-ea"/>
              </a:rPr>
              <a:t>受同一主体控制</a:t>
            </a:r>
            <a:r>
              <a:rPr lang="zh-CN" altLang="en-US" noProof="1">
                <a:latin typeface="楷体" panose="02010609060101010101" charset="-122"/>
                <a:ea typeface="楷体" panose="02010609060101010101" charset="-122"/>
                <a:cs typeface="楷体" panose="02010609060101010101" charset="-122"/>
                <a:sym typeface="+mn-ea"/>
              </a:rPr>
              <a:t>;</a:t>
            </a:r>
          </a:p>
          <a:p>
            <a:pPr fontAlgn="base"/>
            <a:r>
              <a:rPr lang="zh-CN" altLang="en-US" noProof="1">
                <a:latin typeface="楷体" panose="02010609060101010101" charset="-122"/>
                <a:ea typeface="楷体" panose="02010609060101010101" charset="-122"/>
                <a:cs typeface="楷体" panose="02010609060101010101" charset="-122"/>
                <a:sym typeface="+mn-ea"/>
              </a:rPr>
              <a:t>(三)投资者的董事、监事或者高级管理人员中的主要成员，同时在另一个投资者担任董事、监事或者高级管理人员;</a:t>
            </a:r>
          </a:p>
          <a:p>
            <a:pPr fontAlgn="base"/>
            <a:r>
              <a:rPr lang="zh-CN" altLang="en-US" noProof="1">
                <a:latin typeface="楷体" panose="02010609060101010101" charset="-122"/>
                <a:ea typeface="楷体" panose="02010609060101010101" charset="-122"/>
                <a:cs typeface="楷体" panose="02010609060101010101" charset="-122"/>
                <a:sym typeface="+mn-ea"/>
              </a:rPr>
              <a:t>(四)投资者参股另一投资者，可以对参股公司的重大决策产生重大影响;</a:t>
            </a:r>
          </a:p>
          <a:p>
            <a:pPr fontAlgn="base"/>
            <a:r>
              <a:rPr lang="zh-CN" altLang="en-US" noProof="1">
                <a:latin typeface="楷体" panose="02010609060101010101" charset="-122"/>
                <a:ea typeface="楷体" panose="02010609060101010101" charset="-122"/>
                <a:cs typeface="楷体" panose="02010609060101010101" charset="-122"/>
                <a:sym typeface="+mn-ea"/>
              </a:rPr>
              <a:t>(五)银行以外的其他法人、其他组织和自然人为投资者取得相关股份提供融资安排;</a:t>
            </a:r>
            <a:endParaRPr lang="en-US" altLang="zh-CN" noProof="1">
              <a:latin typeface="楷体" panose="02010609060101010101" charset="-122"/>
              <a:ea typeface="楷体" panose="02010609060101010101" charset="-122"/>
              <a:cs typeface="楷体" panose="02010609060101010101" charset="-122"/>
              <a:sym typeface="+mn-ea"/>
            </a:endParaRPr>
          </a:p>
          <a:p>
            <a:r>
              <a:rPr lang="zh-CN" altLang="en-US" dirty="0">
                <a:latin typeface="楷体" panose="02010609060101010101" charset="-122"/>
                <a:ea typeface="楷体" panose="02010609060101010101" charset="-122"/>
                <a:sym typeface="宋体" panose="02010600030101010101" pitchFamily="2" charset="-122"/>
              </a:rPr>
              <a:t>(六)投资者之间存在合伙、合作、联营等其他经济利益关系;</a:t>
            </a:r>
          </a:p>
          <a:p>
            <a:r>
              <a:rPr lang="zh-CN" altLang="en-US" dirty="0">
                <a:latin typeface="楷体" panose="02010609060101010101" charset="-122"/>
                <a:ea typeface="楷体" panose="02010609060101010101" charset="-122"/>
                <a:sym typeface="宋体" panose="02010600030101010101" pitchFamily="2" charset="-122"/>
              </a:rPr>
              <a:t>(七)持有投资者30%以上股份的自然人，与投资者持有同一上市公司股份;</a:t>
            </a:r>
          </a:p>
          <a:p>
            <a:pPr fontAlgn="base"/>
            <a:endParaRPr lang="zh-CN" altLang="en-US" noProof="1">
              <a:latin typeface="楷体" panose="02010609060101010101" charset="-122"/>
              <a:ea typeface="楷体" panose="02010609060101010101" charset="-122"/>
              <a:cs typeface="楷体" panose="02010609060101010101" charset="-122"/>
              <a:sym typeface="+mn-ea"/>
            </a:endParaRPr>
          </a:p>
          <a:p>
            <a:pPr fontAlgn="base"/>
            <a:endParaRPr lang="zh-CN" altLang="en-US" noProof="1">
              <a:latin typeface="楷体" panose="02010609060101010101" charset="-122"/>
              <a:ea typeface="楷体" panose="02010609060101010101" charset="-122"/>
              <a:cs typeface="楷体" panose="02010609060101010101" charset="-122"/>
              <a:sym typeface="+mn-ea"/>
            </a:endParaRPr>
          </a:p>
        </p:txBody>
      </p:sp>
    </p:spTree>
  </p:cSld>
  <p:clrMapOvr>
    <a:masterClrMapping/>
  </p:clrMapOvr>
  <p:transition>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内容占位符 2"/>
          <p:cNvSpPr>
            <a:spLocks noGrp="1"/>
          </p:cNvSpPr>
          <p:nvPr>
            <p:ph idx="1"/>
          </p:nvPr>
        </p:nvSpPr>
        <p:spPr>
          <a:xfrm>
            <a:off x="519758" y="280670"/>
            <a:ext cx="8126402" cy="5405438"/>
          </a:xfrm>
        </p:spPr>
        <p:txBody>
          <a:bodyPr lIns="0" rIns="0" anchor="t"/>
          <a:lstStyle/>
          <a:p>
            <a:r>
              <a:rPr lang="zh-CN" altLang="en-US" dirty="0">
                <a:latin typeface="楷体" panose="02010609060101010101" charset="-122"/>
                <a:ea typeface="楷体" panose="02010609060101010101" charset="-122"/>
                <a:sym typeface="宋体" panose="02010600030101010101" pitchFamily="2" charset="-122"/>
              </a:rPr>
              <a:t>(八)在投资者任职的董事、监事及高级管理人员，与投资者持有同一上市公司股份;</a:t>
            </a:r>
            <a:endParaRPr lang="en-US" altLang="zh-CN" dirty="0">
              <a:latin typeface="楷体" panose="02010609060101010101" charset="-122"/>
              <a:ea typeface="楷体" panose="02010609060101010101" charset="-122"/>
              <a:sym typeface="宋体" panose="02010600030101010101" pitchFamily="2" charset="-122"/>
            </a:endParaRPr>
          </a:p>
          <a:p>
            <a:r>
              <a:rPr lang="zh-CN" altLang="en-US" dirty="0">
                <a:latin typeface="楷体" panose="02010609060101010101" charset="-122"/>
                <a:ea typeface="楷体" panose="02010609060101010101" charset="-122"/>
                <a:sym typeface="宋体" panose="02010600030101010101" pitchFamily="2" charset="-122"/>
              </a:rPr>
              <a:t>(九)持有投资者30%以上股份的自然人和在投资者任职的董事、监事及高级管理人员，其父母、配偶、子女及其配偶、配偶的父母、兄弟姐妹及其配偶、配偶的兄弟姐妹及其配偶等亲属，与投资者持有同一上市公司股份;</a:t>
            </a:r>
          </a:p>
          <a:p>
            <a:r>
              <a:rPr lang="zh-CN" altLang="en-US" dirty="0">
                <a:latin typeface="楷体" panose="02010609060101010101" charset="-122"/>
                <a:ea typeface="楷体" panose="02010609060101010101" charset="-122"/>
                <a:sym typeface="宋体" panose="02010600030101010101" pitchFamily="2" charset="-122"/>
              </a:rPr>
              <a:t>(十)在上市公司任职的董事、监事、高级管理人员及其前项所述亲属同时持有本公司股份的，或者与其自己或者其前项所述亲属直接或者间接控制的企业同时持有本公司股份;</a:t>
            </a:r>
          </a:p>
          <a:p>
            <a:pPr rtl="0">
              <a:buSzTx/>
            </a:pPr>
            <a:r>
              <a:rPr lang="zh-CN" altLang="en-US" noProof="1">
                <a:latin typeface="楷体" panose="02010609060101010101" charset="-122"/>
                <a:ea typeface="楷体" panose="02010609060101010101" charset="-122"/>
                <a:cs typeface="楷体" panose="02010609060101010101" charset="-122"/>
                <a:sym typeface="+mn-ea"/>
              </a:rPr>
              <a:t>(十一)上市公司董事、监事、高级管理人员和员工与其所控制或者委托的法人或者其他组织持有本公司股份;</a:t>
            </a:r>
          </a:p>
          <a:p>
            <a:pPr rtl="0">
              <a:buSzTx/>
            </a:pPr>
            <a:r>
              <a:rPr lang="zh-CN" altLang="en-US" noProof="1">
                <a:latin typeface="楷体" panose="02010609060101010101" charset="-122"/>
                <a:ea typeface="楷体" panose="02010609060101010101" charset="-122"/>
                <a:cs typeface="楷体" panose="02010609060101010101" charset="-122"/>
                <a:sym typeface="+mn-ea"/>
              </a:rPr>
              <a:t>(十二)投资者之间具有其他关联关系。</a:t>
            </a:r>
          </a:p>
          <a:p>
            <a:pPr rtl="0">
              <a:buSzTx/>
            </a:pPr>
            <a:r>
              <a:rPr lang="zh-CN" altLang="en-US" noProof="1">
                <a:latin typeface="楷体" panose="02010609060101010101" charset="-122"/>
                <a:ea typeface="楷体" panose="02010609060101010101" charset="-122"/>
                <a:cs typeface="楷体" panose="02010609060101010101" charset="-122"/>
                <a:sym typeface="+mn-ea"/>
              </a:rPr>
              <a:t>一致行动人应当</a:t>
            </a:r>
            <a:r>
              <a:rPr lang="zh-CN" altLang="en-US" b="1"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合并计算</a:t>
            </a:r>
            <a:r>
              <a:rPr lang="zh-CN" altLang="en-US" noProof="1">
                <a:latin typeface="楷体" panose="02010609060101010101" charset="-122"/>
                <a:ea typeface="楷体" panose="02010609060101010101" charset="-122"/>
                <a:cs typeface="楷体" panose="02010609060101010101" charset="-122"/>
                <a:sym typeface="+mn-ea"/>
              </a:rPr>
              <a:t>其所持有的股份。投资者计算其所持有的股份，应当包括登记在其名下的股份，也包括登记在其一致行动人名下的股份。</a:t>
            </a:r>
          </a:p>
          <a:p>
            <a:pPr rtl="0">
              <a:buSzTx/>
            </a:pPr>
            <a:r>
              <a:rPr lang="zh-CN" altLang="en-US" noProof="1">
                <a:latin typeface="楷体" panose="02010609060101010101" charset="-122"/>
                <a:ea typeface="楷体" panose="02010609060101010101" charset="-122"/>
                <a:cs typeface="楷体" panose="02010609060101010101" charset="-122"/>
                <a:sym typeface="+mn-ea"/>
              </a:rPr>
              <a:t>投资者认为其与他人不应被视为一致行动人的，可以向中国证监会</a:t>
            </a:r>
            <a:r>
              <a:rPr lang="zh-CN" altLang="en-US" b="1"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提供相反证据</a:t>
            </a:r>
            <a:r>
              <a:rPr lang="zh-CN" altLang="en-US" noProof="1">
                <a:latin typeface="楷体" panose="02010609060101010101" charset="-122"/>
                <a:ea typeface="楷体" panose="02010609060101010101" charset="-122"/>
                <a:cs typeface="楷体" panose="02010609060101010101" charset="-122"/>
                <a:sym typeface="+mn-ea"/>
              </a:rPr>
              <a:t>。</a:t>
            </a:r>
          </a:p>
          <a:p>
            <a:pPr rtl="0">
              <a:buSzTx/>
            </a:pPr>
            <a:endParaRPr lang="zh-CN" altLang="en-US" noProof="1"/>
          </a:p>
          <a:p>
            <a:pPr rtl="0">
              <a:buSzTx/>
            </a:pPr>
            <a:endParaRPr lang="zh-CN" altLang="en-US" noProof="1"/>
          </a:p>
          <a:p>
            <a:endParaRPr lang="zh-CN" altLang="en-US" dirty="0"/>
          </a:p>
        </p:txBody>
      </p:sp>
    </p:spTree>
  </p:cSld>
  <p:clrMapOvr>
    <a:masterClrMapping/>
  </p:clrMapOvr>
  <p:transition>
    <p:push dir="u"/>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矩形 7"/>
          <p:cNvSpPr/>
          <p:nvPr/>
        </p:nvSpPr>
        <p:spPr>
          <a:xfrm>
            <a:off x="614362" y="414973"/>
            <a:ext cx="7915275" cy="5463034"/>
          </a:xfrm>
          <a:prstGeom prst="rect">
            <a:avLst/>
          </a:prstGeom>
          <a:noFill/>
          <a:ln w="9525">
            <a:noFill/>
          </a:ln>
        </p:spPr>
        <p:txBody>
          <a:bodyPr anchor="t">
            <a:spAutoFit/>
          </a:bodyPr>
          <a:lstStyle/>
          <a:p>
            <a:pPr eaLnBrk="0" fontAlgn="base" hangingPunct="0"/>
            <a:r>
              <a:rPr lang="en-US" altLang="zh-CN" sz="2400" b="1" noProof="1">
                <a:solidFill>
                  <a:srgbClr val="C00000"/>
                </a:solidFill>
              </a:rPr>
              <a:t>2.</a:t>
            </a:r>
            <a:r>
              <a:rPr lang="zh-CN" altLang="en-US" sz="2400" b="1" noProof="1">
                <a:solidFill>
                  <a:srgbClr val="C00000"/>
                </a:solidFill>
              </a:rPr>
              <a:t>上市公司收购人的义务</a:t>
            </a:r>
            <a:endParaRPr lang="zh-CN" altLang="en-US" sz="2400" noProof="1">
              <a:solidFill>
                <a:srgbClr val="C00000"/>
              </a:solidFill>
            </a:endParaRPr>
          </a:p>
          <a:p>
            <a:pPr eaLnBrk="0" fontAlgn="base" hangingPunct="0">
              <a:lnSpc>
                <a:spcPct val="150000"/>
              </a:lnSpc>
            </a:pPr>
            <a:r>
              <a:rPr lang="zh-CN" altLang="en-US" sz="2000" b="1" noProof="1">
                <a:solidFill>
                  <a:srgbClr val="C00000"/>
                </a:solidFill>
                <a:effectLst>
                  <a:outerShdw blurRad="38100" dist="19050" dir="2700000" algn="tl" rotWithShape="0">
                    <a:schemeClr val="dk1">
                      <a:alpha val="40000"/>
                    </a:schemeClr>
                  </a:outerShdw>
                </a:effectLst>
              </a:rPr>
              <a:t>（</a:t>
            </a:r>
            <a:r>
              <a:rPr lang="en-US" altLang="zh-CN" sz="2000" b="1" noProof="1">
                <a:solidFill>
                  <a:srgbClr val="C00000"/>
                </a:solidFill>
                <a:effectLst>
                  <a:outerShdw blurRad="38100" dist="19050" dir="2700000" algn="tl" rotWithShape="0">
                    <a:schemeClr val="dk1">
                      <a:alpha val="40000"/>
                    </a:schemeClr>
                  </a:outerShdw>
                </a:effectLst>
              </a:rPr>
              <a:t>1</a:t>
            </a:r>
            <a:r>
              <a:rPr lang="zh-CN" altLang="en-US" sz="2000" b="1" noProof="1">
                <a:solidFill>
                  <a:srgbClr val="C00000"/>
                </a:solidFill>
                <a:effectLst>
                  <a:outerShdw blurRad="38100" dist="19050" dir="2700000" algn="tl" rotWithShape="0">
                    <a:schemeClr val="dk1">
                      <a:alpha val="40000"/>
                    </a:schemeClr>
                  </a:outerShdw>
                </a:effectLst>
              </a:rPr>
              <a:t>）书面报告</a:t>
            </a:r>
            <a:r>
              <a:rPr lang="zh-CN" altLang="en-US" sz="2000" noProof="1">
                <a:solidFill>
                  <a:srgbClr val="C00000"/>
                </a:solidFill>
              </a:rPr>
              <a:t>  </a:t>
            </a:r>
            <a:endParaRPr lang="en-US" altLang="zh-CN" sz="2000" noProof="1">
              <a:solidFill>
                <a:srgbClr val="C00000"/>
              </a:solidFill>
            </a:endParaRPr>
          </a:p>
          <a:p>
            <a:pPr eaLnBrk="0" fontAlgn="base" hangingPunct="0">
              <a:lnSpc>
                <a:spcPct val="150000"/>
              </a:lnSpc>
            </a:pPr>
            <a:r>
              <a:rPr lang="zh-CN" altLang="en-US" sz="2000" b="1" u="sng" noProof="1">
                <a:latin typeface="楷体" panose="02010609060101010101" charset="-122"/>
                <a:ea typeface="楷体" panose="02010609060101010101" charset="-122"/>
              </a:rPr>
              <a:t>第六十三条第一款本文</a:t>
            </a:r>
            <a:r>
              <a:rPr lang="en-US" altLang="zh-CN" sz="2000" noProof="1"/>
              <a:t>      </a:t>
            </a:r>
            <a:r>
              <a:rPr lang="zh-CN" altLang="en-US" sz="2000" noProof="1">
                <a:latin typeface="楷体" panose="02010609060101010101" charset="-122"/>
                <a:ea typeface="楷体" panose="02010609060101010101" charset="-122"/>
                <a:sym typeface="+mn-ea"/>
              </a:rPr>
              <a:t>向国务院证券监督管理机构、证券交易所作出书面报告。  </a:t>
            </a:r>
            <a:endParaRPr lang="zh-CN" altLang="en-US" sz="2000" noProof="1"/>
          </a:p>
          <a:p>
            <a:pPr eaLnBrk="0" fontAlgn="base" hangingPunct="0">
              <a:lnSpc>
                <a:spcPct val="150000"/>
              </a:lnSpc>
            </a:pPr>
            <a:r>
              <a:rPr lang="zh-CN" altLang="en-US" sz="2000" b="1" noProof="1">
                <a:solidFill>
                  <a:srgbClr val="C00000"/>
                </a:solidFill>
                <a:effectLst>
                  <a:outerShdw blurRad="38100" dist="19050" dir="2700000" algn="tl" rotWithShape="0">
                    <a:schemeClr val="dk1">
                      <a:alpha val="40000"/>
                    </a:schemeClr>
                  </a:outerShdw>
                </a:effectLst>
              </a:rPr>
              <a:t>（2）要约收购期限内的禁售义务</a:t>
            </a:r>
            <a:r>
              <a:rPr lang="en-US" altLang="zh-CN" sz="2000" b="1" noProof="1">
                <a:solidFill>
                  <a:srgbClr val="C00000"/>
                </a:solidFill>
                <a:effectLst>
                  <a:outerShdw blurRad="38100" dist="19050" dir="2700000" algn="tl" rotWithShape="0">
                    <a:schemeClr val="dk1">
                      <a:alpha val="40000"/>
                    </a:schemeClr>
                  </a:outerShdw>
                </a:effectLst>
              </a:rPr>
              <a:t>    </a:t>
            </a:r>
            <a:endParaRPr lang="zh-CN" altLang="en-US" sz="2000" b="1" noProof="1">
              <a:solidFill>
                <a:srgbClr val="C00000"/>
              </a:solidFill>
              <a:effectLst>
                <a:outerShdw blurRad="38100" dist="19050" dir="2700000" algn="tl" rotWithShape="0">
                  <a:schemeClr val="dk1">
                    <a:alpha val="40000"/>
                  </a:schemeClr>
                </a:outerShdw>
              </a:effectLst>
            </a:endParaRPr>
          </a:p>
          <a:p>
            <a:pPr eaLnBrk="0" fontAlgn="base" hangingPunct="0">
              <a:lnSpc>
                <a:spcPct val="150000"/>
              </a:lnSpc>
            </a:pPr>
            <a:r>
              <a:rPr lang="zh-CN" altLang="en-US" sz="2000" noProof="1"/>
              <a:t>要求：</a:t>
            </a:r>
            <a:r>
              <a:rPr lang="en-US" altLang="zh-CN" sz="2000" noProof="1"/>
              <a:t>30</a:t>
            </a:r>
            <a:r>
              <a:rPr lang="zh-CN" altLang="en-US" sz="2000" noProof="1"/>
              <a:t>日≤要约有效期≤</a:t>
            </a:r>
            <a:r>
              <a:rPr lang="en-US" altLang="zh-CN" sz="2000" noProof="1"/>
              <a:t>60</a:t>
            </a:r>
            <a:r>
              <a:rPr lang="zh-CN" altLang="en-US" sz="2000" noProof="1"/>
              <a:t>日，但出现竞争要约的除外。</a:t>
            </a:r>
          </a:p>
          <a:p>
            <a:pPr eaLnBrk="0" fontAlgn="base" hangingPunct="0">
              <a:lnSpc>
                <a:spcPct val="150000"/>
              </a:lnSpc>
            </a:pPr>
            <a:r>
              <a:rPr lang="zh-CN" altLang="en-US" sz="2000" b="1" u="sng" noProof="1">
                <a:latin typeface="楷体" panose="02010609060101010101" charset="-122"/>
                <a:ea typeface="楷体" panose="02010609060101010101" charset="-122"/>
              </a:rPr>
              <a:t>第六十七条</a:t>
            </a:r>
            <a:r>
              <a:rPr lang="zh-CN" altLang="en-US" sz="2000" b="1" noProof="1">
                <a:latin typeface="楷体" panose="02010609060101010101" charset="-122"/>
                <a:ea typeface="楷体" panose="02010609060101010101" charset="-122"/>
              </a:rPr>
              <a:t>　</a:t>
            </a:r>
            <a:r>
              <a:rPr lang="zh-CN" altLang="en-US" sz="2000" noProof="1">
                <a:latin typeface="楷体" panose="02010609060101010101" charset="-122"/>
                <a:ea typeface="楷体" panose="02010609060101010101" charset="-122"/>
              </a:rPr>
              <a:t>收购要约约定的收购期限不得少于三十日，并不得超过六十日。</a:t>
            </a:r>
          </a:p>
          <a:p>
            <a:pPr algn="l" eaLnBrk="0" fontAlgn="base" hangingPunct="0">
              <a:lnSpc>
                <a:spcPct val="150000"/>
              </a:lnSpc>
              <a:buClrTx/>
              <a:buSzTx/>
            </a:pPr>
            <a:r>
              <a:rPr lang="zh-CN" altLang="en-US" sz="2000" b="1" u="sng" noProof="1">
                <a:latin typeface="楷体" panose="02010609060101010101" charset="-122"/>
                <a:ea typeface="楷体" panose="02010609060101010101" charset="-122"/>
              </a:rPr>
              <a:t>第七十条</a:t>
            </a:r>
            <a:r>
              <a:rPr lang="zh-CN" altLang="en-US" sz="2000" b="1" noProof="1">
                <a:latin typeface="楷体" panose="02010609060101010101" charset="-122"/>
                <a:ea typeface="楷体" panose="02010609060101010101" charset="-122"/>
              </a:rPr>
              <a:t>　</a:t>
            </a:r>
            <a:r>
              <a:rPr lang="zh-CN" altLang="en-US" sz="2000" noProof="1">
                <a:latin typeface="楷体" panose="02010609060101010101" charset="-122"/>
                <a:ea typeface="楷体" panose="02010609060101010101" charset="-122"/>
              </a:rPr>
              <a:t>采取要约收购方式的，收购人在收购期限内，</a:t>
            </a:r>
            <a:r>
              <a:rPr lang="zh-CN" altLang="en-US" sz="2000" b="1" noProof="1">
                <a:latin typeface="楷体" panose="02010609060101010101" charset="-122"/>
                <a:ea typeface="楷体" panose="02010609060101010101" charset="-122"/>
              </a:rPr>
              <a:t>不得卖出被收购公司的股票</a:t>
            </a:r>
            <a:r>
              <a:rPr lang="zh-CN" altLang="en-US" sz="2000" noProof="1">
                <a:latin typeface="楷体" panose="02010609060101010101" charset="-122"/>
                <a:ea typeface="楷体" panose="02010609060101010101" charset="-122"/>
              </a:rPr>
              <a:t>，</a:t>
            </a:r>
            <a:r>
              <a:rPr lang="zh-CN" altLang="en-US" sz="2000" b="1" noProof="1">
                <a:latin typeface="楷体" panose="02010609060101010101" charset="-122"/>
                <a:ea typeface="楷体" panose="02010609060101010101" charset="-122"/>
              </a:rPr>
              <a:t>也不得</a:t>
            </a:r>
            <a:r>
              <a:rPr lang="zh-CN" altLang="en-US" sz="2000" noProof="1">
                <a:latin typeface="楷体" panose="02010609060101010101" charset="-122"/>
                <a:ea typeface="楷体" panose="02010609060101010101" charset="-122"/>
              </a:rPr>
              <a:t>采取要约规定</a:t>
            </a:r>
            <a:r>
              <a:rPr lang="zh-CN" altLang="en-US" sz="2000" b="1" noProof="1">
                <a:latin typeface="楷体" panose="02010609060101010101" charset="-122"/>
                <a:ea typeface="楷体" panose="02010609060101010101" charset="-122"/>
              </a:rPr>
              <a:t>以外的形式</a:t>
            </a:r>
            <a:r>
              <a:rPr lang="zh-CN" altLang="en-US" sz="2000" noProof="1">
                <a:latin typeface="楷体" panose="02010609060101010101" charset="-122"/>
                <a:ea typeface="楷体" panose="02010609060101010101" charset="-122"/>
              </a:rPr>
              <a:t>和超出要约的</a:t>
            </a:r>
            <a:r>
              <a:rPr lang="zh-CN" altLang="en-US" sz="2000" b="1" noProof="1">
                <a:latin typeface="楷体" panose="02010609060101010101" charset="-122"/>
                <a:ea typeface="楷体" panose="02010609060101010101" charset="-122"/>
              </a:rPr>
              <a:t>条件买入被收购公司的股票</a:t>
            </a:r>
            <a:r>
              <a:rPr lang="zh-CN" altLang="en-US" sz="2000" noProof="1">
                <a:latin typeface="楷体" panose="02010609060101010101" charset="-122"/>
                <a:ea typeface="楷体" panose="02010609060101010101" charset="-122"/>
              </a:rPr>
              <a:t>。</a:t>
            </a:r>
          </a:p>
          <a:p>
            <a:pPr algn="l" eaLnBrk="0" fontAlgn="base" hangingPunct="0">
              <a:buClrTx/>
              <a:buSzTx/>
            </a:pPr>
            <a:endParaRPr lang="zh-CN" altLang="en-US" sz="2500" noProof="1"/>
          </a:p>
        </p:txBody>
      </p:sp>
    </p:spTree>
  </p:cSld>
  <p:clrMapOvr>
    <a:masterClrMapping/>
  </p:clrMapOvr>
  <p:transition>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2104" y="521345"/>
            <a:ext cx="8755381" cy="6089015"/>
          </a:xfrm>
        </p:spPr>
        <p:txBody>
          <a:bodyPr/>
          <a:lstStyle/>
          <a:p>
            <a:pPr marL="0" indent="0" defTabSz="914333" rtl="0">
              <a:lnSpc>
                <a:spcPct val="150000"/>
              </a:lnSpc>
              <a:spcBef>
                <a:spcPct val="0"/>
              </a:spcBef>
              <a:spcAft>
                <a:spcPct val="0"/>
              </a:spcAft>
              <a:buNone/>
            </a:pPr>
            <a:r>
              <a:rPr lang="zh-CN" altLang="en-US" b="1" noProof="1">
                <a:solidFill>
                  <a:srgbClr val="C00000"/>
                </a:solidFill>
                <a:effectLst>
                  <a:outerShdw blurRad="38100" dist="19050" dir="2700000" algn="tl" rotWithShape="0">
                    <a:schemeClr val="dk1">
                      <a:alpha val="40000"/>
                    </a:schemeClr>
                  </a:outerShdw>
                </a:effectLst>
                <a:latin typeface="Calibri" panose="020F0502020204030204" pitchFamily="2" charset="0"/>
                <a:ea typeface="宋体" panose="02010600030101010101" pitchFamily="2" charset="-122"/>
                <a:sym typeface="+mn-ea"/>
              </a:rPr>
              <a:t>（3）要约的维持义务：价格、数量、期限</a:t>
            </a:r>
          </a:p>
          <a:p>
            <a:pPr marL="0" indent="0" eaLnBrk="0" fontAlgn="base" hangingPunct="0">
              <a:buNone/>
            </a:pPr>
            <a:r>
              <a:rPr lang="zh-CN" altLang="en-US" b="1" u="sng" noProof="1">
                <a:solidFill>
                  <a:schemeClr val="tx1"/>
                </a:solidFill>
                <a:latin typeface="楷体" panose="02010609060101010101" charset="-122"/>
                <a:ea typeface="楷体" panose="02010609060101010101" charset="-122"/>
                <a:sym typeface="+mn-ea"/>
              </a:rPr>
              <a:t>第六十八条</a:t>
            </a:r>
            <a:r>
              <a:rPr lang="zh-CN" altLang="en-US" noProof="1">
                <a:solidFill>
                  <a:schemeClr val="tx1"/>
                </a:solidFill>
                <a:latin typeface="楷体" panose="02010609060101010101" charset="-122"/>
                <a:ea typeface="楷体" panose="02010609060101010101" charset="-122"/>
                <a:sym typeface="+mn-ea"/>
              </a:rPr>
              <a:t>　在收购要约确定的</a:t>
            </a:r>
            <a:r>
              <a:rPr lang="zh-CN" altLang="en-US" b="1" noProof="1">
                <a:solidFill>
                  <a:schemeClr val="tx1"/>
                </a:solidFill>
                <a:latin typeface="楷体" panose="02010609060101010101" charset="-122"/>
                <a:ea typeface="楷体" panose="02010609060101010101" charset="-122"/>
                <a:sym typeface="+mn-ea"/>
              </a:rPr>
              <a:t>承诺期限内，收购人不得撤销其收购要约</a:t>
            </a:r>
            <a:r>
              <a:rPr lang="zh-CN" altLang="en-US" noProof="1">
                <a:solidFill>
                  <a:schemeClr val="tx1"/>
                </a:solidFill>
                <a:latin typeface="楷体" panose="02010609060101010101" charset="-122"/>
                <a:ea typeface="楷体" panose="02010609060101010101" charset="-122"/>
                <a:sym typeface="+mn-ea"/>
              </a:rPr>
              <a:t>。收购人需要变更收购要约的，应当</a:t>
            </a:r>
            <a:r>
              <a:rPr lang="zh-CN" altLang="en-US" b="1" noProof="1">
                <a:solidFill>
                  <a:schemeClr val="tx1"/>
                </a:solidFill>
                <a:latin typeface="楷体" panose="02010609060101010101" charset="-122"/>
                <a:ea typeface="楷体" panose="02010609060101010101" charset="-122"/>
                <a:sym typeface="+mn-ea"/>
              </a:rPr>
              <a:t>及时公告</a:t>
            </a:r>
            <a:r>
              <a:rPr lang="zh-CN" altLang="en-US" noProof="1">
                <a:solidFill>
                  <a:schemeClr val="tx1"/>
                </a:solidFill>
                <a:latin typeface="楷体" panose="02010609060101010101" charset="-122"/>
                <a:ea typeface="楷体" panose="02010609060101010101" charset="-122"/>
                <a:sym typeface="+mn-ea"/>
              </a:rPr>
              <a:t>，载明具体变更事项，</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且不得存在下列情形：（一）降低收购价格；（二）减少预定收购股份数额；（三）缩短收购期限；（四）国务院证券监督管理机构规定的其他情形。</a:t>
            </a:r>
            <a:r>
              <a:rPr lang="en-US" altLang="zh-CN" noProof="1">
                <a:latin typeface="Calibri" panose="020F0502020204030204" pitchFamily="2" charset="0"/>
                <a:ea typeface="宋体" panose="02010600030101010101" pitchFamily="2" charset="-122"/>
                <a:sym typeface="+mn-ea"/>
              </a:rPr>
              <a:t>  </a:t>
            </a:r>
            <a:r>
              <a:rPr lang="zh-CN" altLang="en-US" noProof="1">
                <a:solidFill>
                  <a:srgbClr val="FF0000"/>
                </a:solidFill>
                <a:latin typeface="Calibri" panose="020F0502020204030204" pitchFamily="2" charset="0"/>
                <a:ea typeface="宋体" panose="02010600030101010101" pitchFamily="2" charset="-122"/>
                <a:sym typeface="+mn-ea"/>
              </a:rPr>
              <a:t>【新增】</a:t>
            </a:r>
          </a:p>
          <a:p>
            <a:pPr marL="0" indent="0" eaLnBrk="0" fontAlgn="base" hangingPunct="0">
              <a:buNone/>
            </a:pPr>
            <a:r>
              <a:rPr lang="zh-CN" altLang="en-US" b="1" u="sng" noProof="1">
                <a:solidFill>
                  <a:schemeClr val="tx1"/>
                </a:solidFill>
                <a:latin typeface="楷体" panose="02010609060101010101" charset="-122"/>
                <a:ea typeface="楷体" panose="02010609060101010101" charset="-122"/>
              </a:rPr>
              <a:t>《上市公司收购管理办法》（2020）第四十条</a:t>
            </a:r>
            <a:r>
              <a:rPr lang="zh-CN" altLang="en-US" noProof="1">
                <a:solidFill>
                  <a:schemeClr val="tx1"/>
                </a:solidFill>
                <a:latin typeface="楷体" panose="02010609060101010101" charset="-122"/>
                <a:ea typeface="楷体" panose="02010609060101010101" charset="-122"/>
              </a:rPr>
              <a:t> 收购要约期限</a:t>
            </a:r>
            <a:r>
              <a:rPr lang="zh-CN" altLang="en-US" noProof="1">
                <a:solidFill>
                  <a:srgbClr val="FF0000"/>
                </a:solidFill>
                <a:latin typeface="楷体" panose="02010609060101010101" charset="-122"/>
                <a:ea typeface="楷体" panose="02010609060101010101" charset="-122"/>
              </a:rPr>
              <a:t>届满前15日内</a:t>
            </a:r>
            <a:r>
              <a:rPr lang="zh-CN" altLang="en-US" noProof="1">
                <a:solidFill>
                  <a:schemeClr val="tx1"/>
                </a:solidFill>
                <a:latin typeface="楷体" panose="02010609060101010101" charset="-122"/>
                <a:ea typeface="楷体" panose="02010609060101010101" charset="-122"/>
              </a:rPr>
              <a:t>，收购人</a:t>
            </a:r>
            <a:r>
              <a:rPr lang="zh-CN" altLang="en-US" noProof="1">
                <a:solidFill>
                  <a:srgbClr val="FF0000"/>
                </a:solidFill>
                <a:latin typeface="楷体" panose="02010609060101010101" charset="-122"/>
                <a:ea typeface="楷体" panose="02010609060101010101" charset="-122"/>
              </a:rPr>
              <a:t>不得变更收购要约</a:t>
            </a:r>
            <a:r>
              <a:rPr lang="zh-CN" altLang="en-US" noProof="1">
                <a:solidFill>
                  <a:schemeClr val="tx1"/>
                </a:solidFill>
                <a:latin typeface="楷体" panose="02010609060101010101" charset="-122"/>
                <a:ea typeface="楷体" panose="02010609060101010101" charset="-122"/>
              </a:rPr>
              <a:t>;但是出现竞争要约的除外。</a:t>
            </a:r>
          </a:p>
          <a:p>
            <a:pPr eaLnBrk="0" fontAlgn="base" hangingPunct="0"/>
            <a:r>
              <a:rPr lang="zh-CN" altLang="en-US" noProof="1">
                <a:solidFill>
                  <a:schemeClr val="tx1"/>
                </a:solidFill>
                <a:latin typeface="楷体" panose="02010609060101010101" charset="-122"/>
                <a:ea typeface="楷体" panose="02010609060101010101" charset="-122"/>
              </a:rPr>
              <a:t>    出现竞争要约时，发出初始要约的收购人变更收购要约距初始要约收购期限届满不足15日的，应当延长收购期限，延长后的要约期应当不少于15日，不得超过最后一个竞争要约的期满日，并按规定追加履约保证。</a:t>
            </a:r>
          </a:p>
          <a:p>
            <a:pPr eaLnBrk="0" fontAlgn="base" hangingPunct="0"/>
            <a:r>
              <a:rPr lang="zh-CN" altLang="en-US" noProof="1">
                <a:solidFill>
                  <a:schemeClr val="tx1"/>
                </a:solidFill>
                <a:latin typeface="楷体" panose="02010609060101010101" charset="-122"/>
                <a:ea typeface="楷体" panose="02010609060101010101" charset="-122"/>
              </a:rPr>
              <a:t>    发出竞争要约的收购人最迟不得晚于初始要约收购期限届满前15日发出要约收购的提示性公告，并应当根据本办法第二十八条和第二十九条的规定履行公告义务。</a:t>
            </a:r>
          </a:p>
        </p:txBody>
      </p:sp>
    </p:spTree>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1"/>
          <p:cNvPicPr>
            <a:picLocks noChangeAspect="1"/>
          </p:cNvPicPr>
          <p:nvPr/>
        </p:nvPicPr>
        <p:blipFill>
          <a:blip r:embed="rId2"/>
          <a:stretch>
            <a:fillRect/>
          </a:stretch>
        </p:blipFill>
        <p:spPr>
          <a:xfrm>
            <a:off x="79377" y="644525"/>
            <a:ext cx="8910638" cy="4210050"/>
          </a:xfrm>
          <a:prstGeom prst="rect">
            <a:avLst/>
          </a:prstGeom>
          <a:noFill/>
          <a:ln w="9525">
            <a:noFill/>
          </a:ln>
        </p:spPr>
      </p:pic>
    </p:spTree>
  </p:cSld>
  <p:clrMapOvr>
    <a:masterClrMapping/>
  </p:clrMapOvr>
  <p:transition>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6115" y="648969"/>
            <a:ext cx="7700010" cy="5220336"/>
          </a:xfrm>
        </p:spPr>
        <p:txBody>
          <a:bodyPr/>
          <a:lstStyle/>
          <a:p>
            <a:pPr eaLnBrk="0" fontAlgn="base" hangingPunct="0"/>
            <a:r>
              <a:rPr lang="zh-CN" altLang="en-US" b="1" noProof="1">
                <a:solidFill>
                  <a:srgbClr val="C00000"/>
                </a:solidFill>
                <a:effectLst>
                  <a:outerShdw blurRad="38100" dist="19050" dir="2700000" algn="tl" rotWithShape="0">
                    <a:schemeClr val="dk1">
                      <a:alpha val="40000"/>
                    </a:schemeClr>
                  </a:outerShdw>
                </a:effectLst>
                <a:latin typeface="Calibri" panose="020F0502020204030204" pitchFamily="2" charset="0"/>
                <a:ea typeface="宋体" panose="02010600030101010101" pitchFamily="2" charset="-122"/>
                <a:sym typeface="+mn-ea"/>
              </a:rPr>
              <a:t>（4）平等对待义务</a:t>
            </a:r>
            <a:r>
              <a:rPr lang="en-US" altLang="zh-CN" b="1" noProof="1">
                <a:solidFill>
                  <a:srgbClr val="C00000"/>
                </a:solidFill>
                <a:effectLst>
                  <a:outerShdw blurRad="38100" dist="19050" dir="2700000" algn="tl" rotWithShape="0">
                    <a:schemeClr val="dk1">
                      <a:alpha val="40000"/>
                    </a:schemeClr>
                  </a:outerShdw>
                </a:effectLst>
                <a:latin typeface="Calibri" panose="020F0502020204030204" pitchFamily="2" charset="0"/>
                <a:ea typeface="宋体" panose="02010600030101010101" pitchFamily="2" charset="-122"/>
                <a:sym typeface="+mn-ea"/>
              </a:rPr>
              <a:t>  </a:t>
            </a:r>
            <a:r>
              <a:rPr lang="en-US" altLang="zh-CN" b="1" noProof="1">
                <a:solidFill>
                  <a:srgbClr val="C00000"/>
                </a:solidFill>
                <a:latin typeface="Calibri" panose="020F0502020204030204" pitchFamily="2" charset="0"/>
                <a:ea typeface="宋体" panose="02010600030101010101" pitchFamily="2" charset="-122"/>
                <a:sym typeface="+mn-ea"/>
              </a:rPr>
              <a:t> </a:t>
            </a:r>
            <a:endParaRPr lang="zh-CN" altLang="en-US" b="1" noProof="1">
              <a:solidFill>
                <a:srgbClr val="C00000"/>
              </a:solidFill>
              <a:latin typeface="Calibri" panose="020F0502020204030204" pitchFamily="2" charset="0"/>
              <a:ea typeface="宋体" panose="02010600030101010101" pitchFamily="2" charset="-122"/>
            </a:endParaRPr>
          </a:p>
          <a:p>
            <a:pPr eaLnBrk="0" fontAlgn="base" hangingPunct="0"/>
            <a:r>
              <a:rPr lang="zh-CN" altLang="en-US" noProof="1">
                <a:latin typeface="Calibri" panose="020F0502020204030204" pitchFamily="2" charset="0"/>
                <a:ea typeface="宋体" panose="02010600030101010101" pitchFamily="2" charset="-122"/>
                <a:sym typeface="+mn-ea"/>
              </a:rPr>
              <a:t>公司控制权会给控股股东带来的巨大利益，因此，在公司股权的买卖上，购买可能形成对公司控制权的股份就需要比购买其他一般股份支付更多的价格，这种超过一般股份的价格被称为“</a:t>
            </a:r>
            <a:r>
              <a:rPr lang="zh-CN" altLang="en-US" b="1" noProof="1">
                <a:latin typeface="Calibri" panose="020F0502020204030204" pitchFamily="2" charset="0"/>
                <a:ea typeface="宋体" panose="02010600030101010101" pitchFamily="2" charset="-122"/>
                <a:sym typeface="+mn-ea"/>
              </a:rPr>
              <a:t>控制权溢价</a:t>
            </a:r>
            <a:r>
              <a:rPr lang="zh-CN" altLang="en-US" noProof="1">
                <a:latin typeface="Calibri" panose="020F0502020204030204" pitchFamily="2" charset="0"/>
                <a:ea typeface="宋体" panose="02010600030101010101" pitchFamily="2" charset="-122"/>
                <a:sym typeface="+mn-ea"/>
              </a:rPr>
              <a:t>”。 </a:t>
            </a:r>
          </a:p>
          <a:p>
            <a:pPr eaLnBrk="0" fontAlgn="base" hangingPunct="0"/>
            <a:r>
              <a:rPr lang="zh-CN" altLang="en-US" b="1" u="sng" noProof="1">
                <a:solidFill>
                  <a:schemeClr val="tx1"/>
                </a:solidFill>
                <a:latin typeface="楷体" panose="02010609060101010101" charset="-122"/>
                <a:ea typeface="楷体" panose="02010609060101010101" charset="-122"/>
                <a:sym typeface="+mn-ea"/>
              </a:rPr>
              <a:t>第六十九条</a:t>
            </a:r>
            <a:r>
              <a:rPr lang="zh-CN" altLang="en-US" noProof="1">
                <a:latin typeface="Calibri" panose="020F0502020204030204" pitchFamily="2" charset="0"/>
                <a:ea typeface="宋体" panose="02010600030101010101" pitchFamily="2" charset="-122"/>
                <a:sym typeface="+mn-ea"/>
              </a:rPr>
              <a:t>　</a:t>
            </a:r>
            <a:r>
              <a:rPr lang="zh-CN" altLang="en-US" noProof="1">
                <a:solidFill>
                  <a:schemeClr val="tx1"/>
                </a:solidFill>
                <a:latin typeface="楷体" panose="02010609060101010101" charset="-122"/>
                <a:ea typeface="楷体" panose="02010609060101010101" charset="-122"/>
                <a:sym typeface="+mn-ea"/>
              </a:rPr>
              <a:t>收购要约提出的各项收购条件，适用于被收购公司的所有股东。</a:t>
            </a:r>
            <a:endParaRPr lang="zh-CN" altLang="en-US" noProof="1">
              <a:solidFill>
                <a:schemeClr val="tx1"/>
              </a:solidFill>
              <a:latin typeface="楷体" panose="02010609060101010101" charset="-122"/>
              <a:ea typeface="楷体" panose="02010609060101010101" charset="-122"/>
            </a:endParaRPr>
          </a:p>
          <a:p>
            <a:pPr eaLnBrk="0" fontAlgn="base" hangingPunct="0"/>
            <a:r>
              <a:rPr lang="zh-CN" altLang="en-US" noProof="1">
                <a:solidFill>
                  <a:schemeClr val="tx1"/>
                </a:solidFill>
                <a:latin typeface="楷体" panose="02010609060101010101" charset="-122"/>
                <a:ea typeface="楷体" panose="02010609060101010101" charset="-122"/>
                <a:sym typeface="+mn-ea"/>
              </a:rPr>
              <a:t>上市公司发行</a:t>
            </a:r>
            <a:r>
              <a:rPr lang="zh-CN" altLang="en-US" b="1" noProof="1">
                <a:solidFill>
                  <a:schemeClr val="tx1"/>
                </a:solidFill>
                <a:latin typeface="楷体" panose="02010609060101010101" charset="-122"/>
                <a:ea typeface="楷体" panose="02010609060101010101" charset="-122"/>
                <a:sym typeface="+mn-ea"/>
              </a:rPr>
              <a:t>不同种类股份</a:t>
            </a:r>
            <a:r>
              <a:rPr lang="zh-CN" altLang="en-US" noProof="1">
                <a:solidFill>
                  <a:schemeClr val="tx1"/>
                </a:solidFill>
                <a:latin typeface="楷体" panose="02010609060101010101" charset="-122"/>
                <a:ea typeface="楷体" panose="02010609060101010101" charset="-122"/>
                <a:sym typeface="+mn-ea"/>
              </a:rPr>
              <a:t>的，收购人可以针对不同种类股份提出</a:t>
            </a:r>
            <a:r>
              <a:rPr lang="zh-CN" altLang="en-US" b="1" noProof="1">
                <a:solidFill>
                  <a:schemeClr val="tx1"/>
                </a:solidFill>
                <a:latin typeface="楷体" panose="02010609060101010101" charset="-122"/>
                <a:ea typeface="楷体" panose="02010609060101010101" charset="-122"/>
                <a:sym typeface="+mn-ea"/>
              </a:rPr>
              <a:t>不同的收购条件</a:t>
            </a:r>
            <a:r>
              <a:rPr lang="zh-CN" altLang="en-US" noProof="1">
                <a:solidFill>
                  <a:schemeClr val="tx1"/>
                </a:solidFill>
                <a:latin typeface="楷体" panose="02010609060101010101" charset="-122"/>
                <a:ea typeface="楷体" panose="02010609060101010101" charset="-122"/>
                <a:sym typeface="+mn-ea"/>
              </a:rPr>
              <a:t>。</a:t>
            </a:r>
            <a:r>
              <a:rPr lang="zh-CN" altLang="en-US" noProof="1">
                <a:ln w="22225">
                  <a:solidFill>
                    <a:schemeClr val="accent2"/>
                  </a:solidFill>
                  <a:prstDash val="solid"/>
                </a:ln>
                <a:solidFill>
                  <a:schemeClr val="tx1"/>
                </a:solidFill>
                <a:latin typeface="楷体" panose="02010609060101010101" charset="-122"/>
                <a:ea typeface="楷体" panose="02010609060101010101" charset="-122"/>
                <a:sym typeface="+mn-ea"/>
              </a:rPr>
              <a:t>（第二款新增）</a:t>
            </a:r>
            <a:endParaRPr lang="zh-CN" altLang="en-US" noProof="1">
              <a:solidFill>
                <a:schemeClr val="tx1"/>
              </a:solidFill>
              <a:latin typeface="楷体" panose="02010609060101010101" charset="-122"/>
              <a:ea typeface="楷体" panose="02010609060101010101" charset="-122"/>
            </a:endParaRPr>
          </a:p>
          <a:p>
            <a:pPr fontAlgn="base"/>
            <a:endParaRPr lang="zh-CN" altLang="en-US" noProof="1"/>
          </a:p>
        </p:txBody>
      </p:sp>
    </p:spTree>
  </p:cSld>
  <p:clrMapOvr>
    <a:masterClrMapping/>
  </p:clrMapOvr>
  <p:transition>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300" y="564517"/>
            <a:ext cx="8142602" cy="5589270"/>
          </a:xfrm>
        </p:spPr>
        <p:txBody>
          <a:bodyPr/>
          <a:lstStyle/>
          <a:p>
            <a:pPr eaLnBrk="0" fontAlgn="base" hangingPunct="0"/>
            <a:r>
              <a:rPr lang="zh-CN" altLang="en-US" b="1" noProof="1">
                <a:solidFill>
                  <a:srgbClr val="C00000"/>
                </a:solidFill>
                <a:latin typeface="Calibri" panose="020F0502020204030204" pitchFamily="2" charset="0"/>
                <a:ea typeface="宋体" panose="02010600030101010101" pitchFamily="2" charset="-122"/>
                <a:sym typeface="+mn-ea"/>
              </a:rPr>
              <a:t>（</a:t>
            </a:r>
            <a:r>
              <a:rPr lang="en-US" altLang="zh-CN" b="1" noProof="1">
                <a:solidFill>
                  <a:srgbClr val="C00000"/>
                </a:solidFill>
                <a:latin typeface="Calibri" panose="020F0502020204030204" pitchFamily="2" charset="0"/>
                <a:ea typeface="宋体" panose="02010600030101010101" pitchFamily="2" charset="-122"/>
                <a:sym typeface="+mn-ea"/>
              </a:rPr>
              <a:t>5</a:t>
            </a:r>
            <a:r>
              <a:rPr lang="zh-CN" altLang="en-US" b="1" noProof="1">
                <a:solidFill>
                  <a:srgbClr val="C00000"/>
                </a:solidFill>
                <a:latin typeface="Calibri" panose="020F0502020204030204" pitchFamily="2" charset="0"/>
                <a:ea typeface="宋体" panose="02010600030101010101" pitchFamily="2" charset="-122"/>
                <a:sym typeface="+mn-ea"/>
              </a:rPr>
              <a:t>）锁定义务</a:t>
            </a:r>
            <a:r>
              <a:rPr lang="en-US" altLang="zh-CN" b="1" noProof="1">
                <a:solidFill>
                  <a:srgbClr val="C00000"/>
                </a:solidFill>
                <a:latin typeface="Calibri" panose="020F0502020204030204" pitchFamily="2" charset="0"/>
                <a:ea typeface="宋体" panose="02010600030101010101" pitchFamily="2" charset="-122"/>
                <a:sym typeface="+mn-ea"/>
              </a:rPr>
              <a:t>  18</a:t>
            </a:r>
            <a:r>
              <a:rPr lang="zh-CN" altLang="en-US" b="1" noProof="1">
                <a:solidFill>
                  <a:srgbClr val="C00000"/>
                </a:solidFill>
                <a:latin typeface="Calibri" panose="020F0502020204030204" pitchFamily="2" charset="0"/>
                <a:ea typeface="宋体" panose="02010600030101010101" pitchFamily="2" charset="-122"/>
                <a:sym typeface="+mn-ea"/>
              </a:rPr>
              <a:t>个月</a:t>
            </a:r>
            <a:r>
              <a:rPr lang="en-US" altLang="zh-CN" b="1" noProof="1">
                <a:solidFill>
                  <a:srgbClr val="C00000"/>
                </a:solidFill>
                <a:latin typeface="Calibri" panose="020F0502020204030204" pitchFamily="2" charset="0"/>
                <a:ea typeface="宋体" panose="02010600030101010101" pitchFamily="2" charset="-122"/>
                <a:sym typeface="+mn-ea"/>
              </a:rPr>
              <a:t>    </a:t>
            </a:r>
          </a:p>
          <a:p>
            <a:pPr eaLnBrk="0" fontAlgn="base" hangingPunct="0"/>
            <a:r>
              <a:rPr lang="en-US" altLang="zh-CN" noProof="1">
                <a:latin typeface="Calibri" panose="020F0502020204030204" pitchFamily="2" charset="0"/>
                <a:ea typeface="宋体" panose="02010600030101010101" pitchFamily="2" charset="-122"/>
                <a:sym typeface="+mn-ea"/>
              </a:rPr>
              <a:t>        </a:t>
            </a:r>
            <a:r>
              <a:rPr lang="zh-CN" altLang="en-US" b="1" u="sng" noProof="1">
                <a:solidFill>
                  <a:schemeClr val="tx1"/>
                </a:solidFill>
                <a:latin typeface="楷体" panose="02010609060101010101" charset="-122"/>
                <a:ea typeface="楷体" panose="02010609060101010101" charset="-122"/>
                <a:sym typeface="+mn-ea"/>
              </a:rPr>
              <a:t>第七十五条</a:t>
            </a:r>
            <a:r>
              <a:rPr lang="zh-CN" altLang="en-US" noProof="1">
                <a:solidFill>
                  <a:schemeClr val="tx1"/>
                </a:solidFill>
                <a:latin typeface="楷体" panose="02010609060101010101" charset="-122"/>
                <a:ea typeface="楷体" panose="02010609060101010101" charset="-122"/>
                <a:sym typeface="+mn-ea"/>
              </a:rPr>
              <a:t>　在上市公司收购中，收购人</a:t>
            </a:r>
            <a:r>
              <a:rPr lang="zh-CN" altLang="en-US" b="1" noProof="1">
                <a:solidFill>
                  <a:schemeClr val="tx1"/>
                </a:solidFill>
                <a:latin typeface="楷体" panose="02010609060101010101" charset="-122"/>
                <a:ea typeface="楷体" panose="02010609060101010101" charset="-122"/>
                <a:sym typeface="+mn-ea"/>
              </a:rPr>
              <a:t>持有的被收购的上市公司的股票</a:t>
            </a:r>
            <a:r>
              <a:rPr lang="zh-CN" altLang="en-US" noProof="1">
                <a:solidFill>
                  <a:schemeClr val="tx1"/>
                </a:solidFill>
                <a:latin typeface="楷体" panose="02010609060101010101" charset="-122"/>
                <a:ea typeface="楷体" panose="02010609060101010101" charset="-122"/>
                <a:sym typeface="+mn-ea"/>
              </a:rPr>
              <a:t>，在收购行为完成后的</a:t>
            </a:r>
            <a:r>
              <a:rPr lang="zh-CN" altLang="en-US" b="1" noProof="1">
                <a:solidFill>
                  <a:schemeClr val="tx1"/>
                </a:solidFill>
                <a:latin typeface="楷体" panose="02010609060101010101" charset="-122"/>
                <a:ea typeface="楷体" panose="02010609060101010101" charset="-122"/>
                <a:sym typeface="+mn-ea"/>
              </a:rPr>
              <a:t>十八个月内不得转让</a:t>
            </a:r>
            <a:r>
              <a:rPr lang="zh-CN" altLang="en-US" noProof="1">
                <a:solidFill>
                  <a:schemeClr val="tx1"/>
                </a:solidFill>
                <a:latin typeface="楷体" panose="02010609060101010101" charset="-122"/>
                <a:ea typeface="楷体" panose="02010609060101010101" charset="-122"/>
                <a:sym typeface="+mn-ea"/>
              </a:rPr>
              <a:t>。</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（原来是</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12</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个月，延长）</a:t>
            </a:r>
            <a:r>
              <a:rPr lang="zh-CN" altLang="en-US" noProof="1">
                <a:solidFill>
                  <a:schemeClr val="tx1"/>
                </a:solidFill>
                <a:latin typeface="楷体" panose="02010609060101010101" charset="-122"/>
                <a:ea typeface="楷体" panose="02010609060101010101" charset="-122"/>
                <a:sym typeface="+mn-ea"/>
              </a:rPr>
              <a:t>   </a:t>
            </a:r>
          </a:p>
          <a:p>
            <a:pPr eaLnBrk="0" fontAlgn="base" hangingPunct="0"/>
            <a:r>
              <a:rPr lang="zh-CN" altLang="en-US" noProof="1">
                <a:solidFill>
                  <a:schemeClr val="tx1"/>
                </a:solidFill>
                <a:latin typeface="楷体" panose="02010609060101010101" charset="-122"/>
                <a:ea typeface="楷体" panose="02010609060101010101" charset="-122"/>
                <a:sym typeface="+mn-ea"/>
              </a:rPr>
              <a:t>    </a:t>
            </a:r>
            <a:r>
              <a:rPr lang="zh-CN" altLang="en-US" u="sng" noProof="1">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《上市公司收购管理办法》（2020）第七十四条第二款</a:t>
            </a:r>
            <a:r>
              <a:rPr lang="zh-CN" altLang="en-US" noProof="1">
                <a:solidFill>
                  <a:schemeClr val="tx1"/>
                </a:solidFill>
                <a:latin typeface="楷体" panose="02010609060101010101" charset="-122"/>
                <a:ea typeface="楷体" panose="02010609060101010101" charset="-122"/>
                <a:sym typeface="+mn-ea"/>
              </a:rPr>
              <a:t>  收购人在被收购公司中拥有权益的股份在同一实际控制人控制的不同主体之间进行转让不受前述18个月的限制，但应当遵守本办法第六章的规定。 </a:t>
            </a:r>
            <a:r>
              <a:rPr lang="en-US" altLang="zh-CN" noProof="1">
                <a:latin typeface="Calibri" panose="020F0502020204030204" pitchFamily="2" charset="0"/>
                <a:ea typeface="宋体" panose="02010600030101010101" pitchFamily="2" charset="-122"/>
                <a:sym typeface="+mn-ea"/>
              </a:rPr>
              <a:t>   </a:t>
            </a:r>
            <a:endParaRPr lang="zh-CN" altLang="en-US" noProof="1">
              <a:latin typeface="Calibri" panose="020F0502020204030204" pitchFamily="2" charset="0"/>
              <a:ea typeface="宋体" panose="02010600030101010101" pitchFamily="2" charset="-122"/>
            </a:endParaRPr>
          </a:p>
          <a:p>
            <a:pPr eaLnBrk="0" fontAlgn="base" hangingPunct="0"/>
            <a:r>
              <a:rPr lang="zh-CN" altLang="en-US" b="1" noProof="1">
                <a:solidFill>
                  <a:srgbClr val="C00000"/>
                </a:solidFill>
                <a:latin typeface="Calibri" panose="020F0502020204030204" pitchFamily="2" charset="0"/>
                <a:ea typeface="宋体" panose="02010600030101010101" pitchFamily="2" charset="-122"/>
                <a:sym typeface="+mn-ea"/>
              </a:rPr>
              <a:t>（</a:t>
            </a:r>
            <a:r>
              <a:rPr lang="en-US" altLang="zh-CN" b="1" noProof="1">
                <a:solidFill>
                  <a:srgbClr val="C00000"/>
                </a:solidFill>
                <a:latin typeface="Calibri" panose="020F0502020204030204" pitchFamily="2" charset="0"/>
                <a:ea typeface="宋体" panose="02010600030101010101" pitchFamily="2" charset="-122"/>
                <a:sym typeface="+mn-ea"/>
              </a:rPr>
              <a:t>6</a:t>
            </a:r>
            <a:r>
              <a:rPr lang="zh-CN" altLang="en-US" b="1" noProof="1">
                <a:solidFill>
                  <a:srgbClr val="C00000"/>
                </a:solidFill>
                <a:latin typeface="Calibri" panose="020F0502020204030204" pitchFamily="2" charset="0"/>
                <a:ea typeface="宋体" panose="02010600030101010101" pitchFamily="2" charset="-122"/>
                <a:sym typeface="+mn-ea"/>
              </a:rPr>
              <a:t>）公告义务</a:t>
            </a:r>
          </a:p>
          <a:p>
            <a:pPr eaLnBrk="0" fontAlgn="base" hangingPunct="0"/>
            <a:r>
              <a:rPr lang="zh-CN" altLang="en-US" b="1" noProof="1">
                <a:latin typeface="楷体" panose="02010609060101010101" charset="-122"/>
                <a:ea typeface="楷体" panose="02010609060101010101" charset="-122"/>
                <a:sym typeface="+mn-ea"/>
              </a:rPr>
              <a:t>    </a:t>
            </a:r>
            <a:r>
              <a:rPr lang="zh-CN" altLang="en-US" b="1" u="sng" noProof="1">
                <a:latin typeface="楷体" panose="02010609060101010101" charset="-122"/>
                <a:ea typeface="楷体" panose="02010609060101010101" charset="-122"/>
                <a:sym typeface="+mn-ea"/>
              </a:rPr>
              <a:t>第六十三条第一款本文</a:t>
            </a:r>
            <a:r>
              <a:rPr lang="en-US" altLang="zh-CN" noProof="1">
                <a:latin typeface="Calibri" panose="020F0502020204030204" pitchFamily="2" charset="0"/>
                <a:ea typeface="宋体" panose="02010600030101010101" pitchFamily="2" charset="-122"/>
                <a:sym typeface="+mn-ea"/>
              </a:rPr>
              <a:t>      </a:t>
            </a:r>
            <a:r>
              <a:rPr lang="zh-CN" altLang="en-US" noProof="1">
                <a:latin typeface="楷体" panose="02010609060101010101" charset="-122"/>
                <a:ea typeface="楷体" panose="02010609060101010101" charset="-122"/>
                <a:sym typeface="+mn-ea"/>
              </a:rPr>
              <a:t>通知该上市公司，并予公告。</a:t>
            </a:r>
          </a:p>
          <a:p>
            <a:pPr eaLnBrk="0" fontAlgn="base" hangingPunct="0"/>
            <a:endParaRPr lang="zh-CN" altLang="en-US" noProof="1">
              <a:latin typeface="楷体" panose="02010609060101010101" charset="-122"/>
              <a:ea typeface="楷体" panose="02010609060101010101" charset="-122"/>
              <a:sym typeface="+mn-ea"/>
            </a:endParaRPr>
          </a:p>
          <a:p>
            <a:pPr eaLnBrk="0" fontAlgn="base" hangingPunct="0"/>
            <a:endParaRPr lang="en-US" altLang="zh-CN" strike="noStrike" noProof="1">
              <a:latin typeface="Calibri" panose="020F0502020204030204" pitchFamily="2" charset="0"/>
              <a:ea typeface="宋体" panose="02010600030101010101" pitchFamily="2" charset="-122"/>
              <a:sym typeface="+mn-ea"/>
            </a:endParaRPr>
          </a:p>
          <a:p>
            <a:pPr eaLnBrk="0" fontAlgn="base" hangingPunct="0"/>
            <a:endParaRPr lang="zh-CN" altLang="en-US" strike="noStrike" noProof="1">
              <a:latin typeface="Calibri" panose="020F0502020204030204" pitchFamily="2" charset="0"/>
              <a:ea typeface="宋体" panose="02010600030101010101" pitchFamily="2" charset="-122"/>
            </a:endParaRPr>
          </a:p>
          <a:p>
            <a:pPr fontAlgn="base"/>
            <a:endParaRPr lang="zh-CN" altLang="en-US" strike="noStrike" noProof="1"/>
          </a:p>
        </p:txBody>
      </p:sp>
    </p:spTree>
  </p:cSld>
  <p:clrMapOvr>
    <a:masterClrMapping/>
  </p:clrMapOvr>
  <p:transition>
    <p:push di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5"/>
          <p:cNvSpPr txBox="1"/>
          <p:nvPr/>
        </p:nvSpPr>
        <p:spPr>
          <a:xfrm>
            <a:off x="295910" y="319741"/>
            <a:ext cx="8712200" cy="575619"/>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三、</a:t>
            </a:r>
            <a:r>
              <a:rPr lang="zh-CN" altLang="en-US" sz="2800" b="1" dirty="0"/>
              <a:t>上市公司收购基本原则与规则</a:t>
            </a:r>
            <a:endParaRPr lang="zh-CN" altLang="en-US" sz="2800" b="1" dirty="0">
              <a:solidFill>
                <a:srgbClr val="404040"/>
              </a:solidFill>
            </a:endParaRPr>
          </a:p>
        </p:txBody>
      </p:sp>
      <p:sp>
        <p:nvSpPr>
          <p:cNvPr id="175107" name="矩形 7"/>
          <p:cNvSpPr/>
          <p:nvPr/>
        </p:nvSpPr>
        <p:spPr>
          <a:xfrm>
            <a:off x="386715" y="895360"/>
            <a:ext cx="8370570" cy="4748608"/>
          </a:xfrm>
          <a:prstGeom prst="rect">
            <a:avLst/>
          </a:prstGeom>
          <a:noFill/>
          <a:ln w="9525">
            <a:noFill/>
          </a:ln>
        </p:spPr>
        <p:txBody>
          <a:bodyPr wrap="square" anchor="t">
            <a:spAutoFit/>
          </a:bodyPr>
          <a:lstStyle/>
          <a:p>
            <a:pPr eaLnBrk="0" fontAlgn="base" hangingPunct="0">
              <a:lnSpc>
                <a:spcPct val="150000"/>
              </a:lnSpc>
            </a:pPr>
            <a:r>
              <a:rPr lang="en-US" altLang="zh-CN" sz="2400" b="1" noProof="1">
                <a:solidFill>
                  <a:srgbClr val="C00000"/>
                </a:solidFill>
              </a:rPr>
              <a:t>1.</a:t>
            </a:r>
            <a:r>
              <a:rPr lang="zh-CN" altLang="en-US" sz="2400" b="1" noProof="1">
                <a:solidFill>
                  <a:srgbClr val="C00000"/>
                </a:solidFill>
              </a:rPr>
              <a:t>平等原则</a:t>
            </a:r>
          </a:p>
          <a:p>
            <a:pPr eaLnBrk="0" fontAlgn="base" hangingPunct="0">
              <a:lnSpc>
                <a:spcPct val="150000"/>
              </a:lnSpc>
            </a:pPr>
            <a:r>
              <a:rPr lang="zh-CN" altLang="en-US" sz="2000" b="1" noProof="1">
                <a:solidFill>
                  <a:srgbClr val="0070C0"/>
                </a:solidFill>
                <a:sym typeface="+mn-ea"/>
              </a:rPr>
              <a:t>①平等收购条件</a:t>
            </a:r>
            <a:r>
              <a:rPr lang="zh-CN" altLang="en-US" sz="2000" noProof="1">
                <a:solidFill>
                  <a:srgbClr val="0070C0"/>
                </a:solidFill>
                <a:sym typeface="+mn-ea"/>
              </a:rPr>
              <a:t>  </a:t>
            </a:r>
            <a:endParaRPr lang="zh-CN" altLang="en-US" sz="2000" noProof="1">
              <a:solidFill>
                <a:srgbClr val="0070C0"/>
              </a:solidFill>
            </a:endParaRPr>
          </a:p>
          <a:p>
            <a:pPr eaLnBrk="0" fontAlgn="base" hangingPunct="0">
              <a:lnSpc>
                <a:spcPct val="150000"/>
              </a:lnSpc>
            </a:pPr>
            <a:r>
              <a:rPr lang="zh-CN" altLang="en-US" sz="2000" u="sng" noProof="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第六十九条</a:t>
            </a:r>
            <a:r>
              <a:rPr lang="zh-CN" altLang="en-US" sz="2000" noProof="1">
                <a:latin typeface="楷体" panose="02010609060101010101" charset="-122"/>
                <a:ea typeface="楷体" panose="02010609060101010101" charset="-122"/>
                <a:cs typeface="楷体" panose="02010609060101010101" charset="-122"/>
                <a:sym typeface="+mn-ea"/>
              </a:rPr>
              <a:t>　收购要约提出的各项收购条件，适用于</a:t>
            </a:r>
            <a:r>
              <a:rPr lang="zh-CN" altLang="en-US" sz="2000" b="1" noProof="1">
                <a:latin typeface="楷体" panose="02010609060101010101" charset="-122"/>
                <a:ea typeface="楷体" panose="02010609060101010101" charset="-122"/>
                <a:cs typeface="楷体" panose="02010609060101010101" charset="-122"/>
                <a:sym typeface="+mn-ea"/>
              </a:rPr>
              <a:t>被收购公司的所有股东</a:t>
            </a:r>
            <a:r>
              <a:rPr lang="zh-CN" altLang="en-US" sz="2000" noProof="1">
                <a:latin typeface="楷体" panose="02010609060101010101" charset="-122"/>
                <a:ea typeface="楷体" panose="02010609060101010101" charset="-122"/>
                <a:cs typeface="楷体" panose="02010609060101010101" charset="-122"/>
                <a:sym typeface="+mn-ea"/>
              </a:rPr>
              <a:t>。</a:t>
            </a:r>
            <a:endParaRPr lang="zh-CN" altLang="en-US" sz="2000" noProof="1">
              <a:latin typeface="楷体" panose="02010609060101010101" charset="-122"/>
              <a:ea typeface="楷体" panose="02010609060101010101" charset="-122"/>
              <a:cs typeface="楷体" panose="02010609060101010101" charset="-122"/>
            </a:endParaRPr>
          </a:p>
          <a:p>
            <a:pPr eaLnBrk="0" fontAlgn="base" hangingPunct="0">
              <a:lnSpc>
                <a:spcPct val="150000"/>
              </a:lnSpc>
            </a:pP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上市公司发行不同种类股份的，收购人可以针对不同种类股份提出不同的收购条件。</a:t>
            </a:r>
            <a:r>
              <a:rPr lang="zh-CN" altLang="en-US" sz="2000" u="sng"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ea"/>
              </a:rPr>
              <a:t>（新增）</a:t>
            </a:r>
            <a:endParaRPr lang="zh-CN" altLang="en-US" sz="2000" noProof="1"/>
          </a:p>
          <a:p>
            <a:pPr eaLnBrk="0" fontAlgn="base" hangingPunct="0">
              <a:lnSpc>
                <a:spcPct val="150000"/>
              </a:lnSpc>
            </a:pPr>
            <a:r>
              <a:rPr lang="zh-CN" altLang="en-US" sz="2000" b="1" noProof="1">
                <a:solidFill>
                  <a:srgbClr val="0070C0"/>
                </a:solidFill>
                <a:sym typeface="+mn-ea"/>
              </a:rPr>
              <a:t>②</a:t>
            </a:r>
            <a:r>
              <a:rPr lang="zh-CN" altLang="en-US" sz="2000" b="1" noProof="1">
                <a:solidFill>
                  <a:srgbClr val="0070C0"/>
                </a:solidFill>
              </a:rPr>
              <a:t>平等参与收购  比例接纳</a:t>
            </a:r>
            <a:r>
              <a:rPr lang="en-US" altLang="zh-CN" sz="2000" noProof="1">
                <a:solidFill>
                  <a:srgbClr val="0070C0"/>
                </a:solidFill>
              </a:rPr>
              <a:t>  </a:t>
            </a:r>
          </a:p>
          <a:p>
            <a:pPr eaLnBrk="0" fontAlgn="base" hangingPunct="0">
              <a:lnSpc>
                <a:spcPct val="150000"/>
              </a:lnSpc>
            </a:pPr>
            <a:r>
              <a:rPr lang="zh-CN" altLang="en-US" sz="2000" u="sng" noProof="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第六十五条第二款</a:t>
            </a:r>
            <a:r>
              <a:rPr lang="zh-CN" altLang="en-US" sz="2000" noProof="1">
                <a:latin typeface="楷体" panose="02010609060101010101" charset="-122"/>
                <a:ea typeface="楷体" panose="02010609060101010101" charset="-122"/>
                <a:cs typeface="楷体" panose="02010609060101010101" charset="-122"/>
              </a:rPr>
              <a:t>  收购上市公司部分股份的要约应当约定，被收购公司股东承诺出售的股份数额</a:t>
            </a:r>
            <a:r>
              <a:rPr lang="zh-CN" altLang="en-US" sz="2000" b="1" noProof="1">
                <a:latin typeface="楷体" panose="02010609060101010101" charset="-122"/>
                <a:ea typeface="楷体" panose="02010609060101010101" charset="-122"/>
                <a:cs typeface="楷体" panose="02010609060101010101" charset="-122"/>
              </a:rPr>
              <a:t>超过</a:t>
            </a:r>
            <a:r>
              <a:rPr lang="zh-CN" altLang="en-US" sz="2000" noProof="1">
                <a:latin typeface="楷体" panose="02010609060101010101" charset="-122"/>
                <a:ea typeface="楷体" panose="02010609060101010101" charset="-122"/>
                <a:cs typeface="楷体" panose="02010609060101010101" charset="-122"/>
              </a:rPr>
              <a:t>预定收购的股份数额的，收购人按</a:t>
            </a:r>
            <a:r>
              <a:rPr lang="zh-CN" altLang="en-US" sz="2000" noProof="1">
                <a:solidFill>
                  <a:srgbClr val="FF0000"/>
                </a:solidFill>
                <a:latin typeface="楷体" panose="02010609060101010101" charset="-122"/>
                <a:ea typeface="楷体" panose="02010609060101010101" charset="-122"/>
                <a:cs typeface="楷体" panose="02010609060101010101" charset="-122"/>
              </a:rPr>
              <a:t>比例</a:t>
            </a:r>
            <a:r>
              <a:rPr lang="zh-CN" altLang="en-US" sz="2000" noProof="1">
                <a:latin typeface="楷体" panose="02010609060101010101" charset="-122"/>
                <a:ea typeface="楷体" panose="02010609060101010101" charset="-122"/>
                <a:cs typeface="楷体" panose="02010609060101010101" charset="-122"/>
              </a:rPr>
              <a:t>进行收购。</a:t>
            </a:r>
            <a:endParaRPr lang="zh-CN" altLang="en-US" sz="2000" noProof="1"/>
          </a:p>
        </p:txBody>
      </p:sp>
    </p:spTree>
  </p:cSld>
  <p:clrMapOvr>
    <a:masterClrMapping/>
  </p:clrMapOvr>
  <p:transition>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9588" y="139700"/>
            <a:ext cx="8654412" cy="5374640"/>
          </a:xfrm>
        </p:spPr>
        <p:txBody>
          <a:bodyPr/>
          <a:lstStyle/>
          <a:p>
            <a:pPr>
              <a:lnSpc>
                <a:spcPct val="150000"/>
              </a:lnSpc>
              <a:spcBef>
                <a:spcPts val="200"/>
              </a:spcBef>
            </a:pPr>
            <a:r>
              <a:rPr lang="en-US" altLang="zh-CN" sz="2400" b="1" dirty="0">
                <a:solidFill>
                  <a:srgbClr val="C00000"/>
                </a:solidFill>
                <a:latin typeface="Calibri" panose="020F0502020204030204" pitchFamily="2" charset="0"/>
                <a:sym typeface="宋体" panose="02010600030101010101" pitchFamily="2" charset="-122"/>
              </a:rPr>
              <a:t>2.</a:t>
            </a:r>
            <a:r>
              <a:rPr lang="zh-CN" altLang="en-US" sz="2400" b="1" dirty="0">
                <a:solidFill>
                  <a:srgbClr val="C00000"/>
                </a:solidFill>
                <a:latin typeface="Calibri" panose="020F0502020204030204" pitchFamily="2" charset="0"/>
                <a:sym typeface="宋体" panose="02010600030101010101" pitchFamily="2" charset="-122"/>
              </a:rPr>
              <a:t>披露原则</a:t>
            </a:r>
            <a:endParaRPr lang="en-US" altLang="zh-CN" sz="2400" b="1" noProof="1">
              <a:solidFill>
                <a:srgbClr val="C00000"/>
              </a:solidFill>
              <a:latin typeface="Calibri" panose="020F0502020204030204" pitchFamily="2" charset="0"/>
              <a:ea typeface="宋体" panose="02010600030101010101" pitchFamily="2" charset="-122"/>
              <a:sym typeface="+mn-ea"/>
            </a:endParaRPr>
          </a:p>
          <a:p>
            <a:pPr>
              <a:lnSpc>
                <a:spcPct val="150000"/>
              </a:lnSpc>
              <a:spcBef>
                <a:spcPts val="200"/>
              </a:spcBef>
            </a:pPr>
            <a:r>
              <a:rPr lang="zh-CN" altLang="en-US" b="1" noProof="1">
                <a:latin typeface="Calibri" panose="020F0502020204030204" pitchFamily="2" charset="0"/>
                <a:ea typeface="宋体" panose="02010600030101010101" pitchFamily="2" charset="-122"/>
                <a:sym typeface="+mn-ea"/>
              </a:rPr>
              <a:t>（</a:t>
            </a:r>
            <a:r>
              <a:rPr lang="en-US" altLang="zh-CN" b="1" noProof="1">
                <a:latin typeface="Calibri" panose="020F0502020204030204" pitchFamily="2" charset="0"/>
                <a:ea typeface="宋体" panose="02010600030101010101" pitchFamily="2" charset="-122"/>
                <a:sym typeface="+mn-ea"/>
              </a:rPr>
              <a:t>1</a:t>
            </a:r>
            <a:r>
              <a:rPr lang="zh-CN" altLang="en-US" b="1" noProof="1">
                <a:latin typeface="Calibri" panose="020F0502020204030204" pitchFamily="2" charset="0"/>
                <a:ea typeface="宋体" panose="02010600030101010101" pitchFamily="2" charset="-122"/>
                <a:sym typeface="+mn-ea"/>
              </a:rPr>
              <a:t>）大额持股：</a:t>
            </a:r>
            <a:r>
              <a:rPr lang="en-US" altLang="zh-CN" b="1" noProof="1">
                <a:latin typeface="Calibri" panose="020F0502020204030204" pitchFamily="2" charset="0"/>
                <a:ea typeface="宋体" panose="02010600030101010101" pitchFamily="2" charset="-122"/>
                <a:sym typeface="+mn-ea"/>
              </a:rPr>
              <a:t>5%</a:t>
            </a:r>
            <a:endParaRPr lang="zh-CN" altLang="en-US" b="1" noProof="1">
              <a:latin typeface="Calibri" panose="020F0502020204030204" pitchFamily="2" charset="0"/>
              <a:ea typeface="宋体" panose="02010600030101010101" pitchFamily="2" charset="-122"/>
            </a:endParaRPr>
          </a:p>
          <a:p>
            <a:pPr>
              <a:lnSpc>
                <a:spcPct val="150000"/>
              </a:lnSpc>
              <a:spcBef>
                <a:spcPts val="200"/>
              </a:spcBef>
            </a:pPr>
            <a:r>
              <a:rPr lang="zh-CN" altLang="en-US" b="1" noProof="1">
                <a:latin typeface="Calibri" panose="020F0502020204030204" pitchFamily="2" charset="0"/>
                <a:ea typeface="宋体" panose="02010600030101010101" pitchFamily="2" charset="-122"/>
                <a:sym typeface="+mn-ea"/>
              </a:rPr>
              <a:t>（</a:t>
            </a:r>
            <a:r>
              <a:rPr lang="en-US" altLang="zh-CN" b="1" noProof="1">
                <a:latin typeface="Calibri" panose="020F0502020204030204" pitchFamily="2" charset="0"/>
                <a:ea typeface="宋体" panose="02010600030101010101" pitchFamily="2" charset="-122"/>
                <a:sym typeface="+mn-ea"/>
              </a:rPr>
              <a:t>2</a:t>
            </a:r>
            <a:r>
              <a:rPr lang="zh-CN" altLang="en-US" b="1" noProof="1">
                <a:latin typeface="Calibri" panose="020F0502020204030204" pitchFamily="2" charset="0"/>
                <a:ea typeface="宋体" panose="02010600030101010101" pitchFamily="2" charset="-122"/>
                <a:sym typeface="+mn-ea"/>
              </a:rPr>
              <a:t>）收购人的收购信息披露</a:t>
            </a:r>
            <a:endParaRPr lang="zh-CN" altLang="en-US" b="1" noProof="1">
              <a:latin typeface="Calibri" panose="020F0502020204030204" pitchFamily="2" charset="0"/>
              <a:ea typeface="宋体" panose="02010600030101010101" pitchFamily="2" charset="-122"/>
            </a:endParaRPr>
          </a:p>
          <a:p>
            <a:pPr>
              <a:lnSpc>
                <a:spcPct val="150000"/>
              </a:lnSpc>
              <a:spcBef>
                <a:spcPts val="200"/>
              </a:spcBef>
            </a:pPr>
            <a:r>
              <a:rPr lang="zh-CN" altLang="en-US" noProof="1">
                <a:latin typeface="Calibri" panose="020F0502020204030204" pitchFamily="2" charset="0"/>
                <a:ea typeface="宋体" panose="02010600030101010101" pitchFamily="2" charset="-122"/>
                <a:sym typeface="+mn-ea"/>
              </a:rPr>
              <a:t>①</a:t>
            </a:r>
            <a:r>
              <a:rPr lang="zh-CN" altLang="en-US" u="sng" noProof="1">
                <a:effectLst>
                  <a:outerShdw blurRad="38100" dist="38100" dir="2700000" algn="tl">
                    <a:srgbClr val="000000">
                      <a:alpha val="43137"/>
                    </a:srgbClr>
                  </a:outerShdw>
                </a:effectLst>
                <a:latin typeface="楷体" panose="02010609060101010101" charset="-122"/>
                <a:ea typeface="楷体" panose="02010609060101010101" charset="-122"/>
                <a:sym typeface="+mn-ea"/>
              </a:rPr>
              <a:t>第六十四条</a:t>
            </a:r>
            <a:r>
              <a:rPr lang="zh-CN" altLang="en-US" noProof="1">
                <a:latin typeface="楷体" panose="02010609060101010101" charset="-122"/>
                <a:ea typeface="楷体" panose="02010609060101010101" charset="-122"/>
                <a:sym typeface="+mn-ea"/>
              </a:rPr>
              <a:t>　依照前条规定所作的公告，应当包括下列内容：（一）持股人的名称、住所；（二）持有的股票的名称、数额；（三）持股达到法定比例或者持股增减变化达到法定比例的日期、</a:t>
            </a:r>
            <a:r>
              <a:rPr lang="zh-CN" altLang="en-US" noProof="1">
                <a:solidFill>
                  <a:srgbClr val="FF0000"/>
                </a:solidFill>
                <a:latin typeface="楷体" panose="02010609060101010101" charset="-122"/>
                <a:ea typeface="楷体" panose="02010609060101010101" charset="-122"/>
                <a:sym typeface="+mn-ea"/>
              </a:rPr>
              <a:t>增持股份的资金来源</a:t>
            </a:r>
            <a:r>
              <a:rPr lang="zh-CN" altLang="en-US" noProof="1">
                <a:latin typeface="楷体" panose="02010609060101010101" charset="-122"/>
                <a:ea typeface="楷体" panose="02010609060101010101" charset="-122"/>
                <a:sym typeface="+mn-ea"/>
              </a:rPr>
              <a:t>；</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新增</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a:t>
            </a:r>
            <a:r>
              <a:rPr lang="zh-CN" altLang="en-US" noProof="1">
                <a:latin typeface="楷体" panose="02010609060101010101" charset="-122"/>
                <a:ea typeface="楷体" panose="02010609060101010101" charset="-122"/>
                <a:sym typeface="+mn-ea"/>
              </a:rPr>
              <a:t>（四）</a:t>
            </a:r>
            <a:r>
              <a:rPr lang="zh-CN" altLang="en-US" noProof="1">
                <a:solidFill>
                  <a:srgbClr val="FF0000"/>
                </a:solidFill>
                <a:latin typeface="楷体" panose="02010609060101010101" charset="-122"/>
                <a:ea typeface="楷体" panose="02010609060101010101" charset="-122"/>
                <a:sym typeface="+mn-ea"/>
              </a:rPr>
              <a:t>在上市公司中拥有有表决权的股份变动的时间及方式</a:t>
            </a:r>
            <a:r>
              <a:rPr lang="zh-CN" altLang="en-US" noProof="1">
                <a:latin typeface="楷体" panose="02010609060101010101" charset="-122"/>
                <a:ea typeface="楷体" panose="02010609060101010101" charset="-122"/>
                <a:sym typeface="+mn-ea"/>
              </a:rPr>
              <a:t>。</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新增</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a:t>
            </a:r>
            <a:endParaRPr lang="zh-CN" altLang="en-US" noProof="1">
              <a:latin typeface="Calibri" panose="020F0502020204030204" pitchFamily="2" charset="0"/>
              <a:ea typeface="宋体" panose="02010600030101010101" pitchFamily="2" charset="-122"/>
            </a:endParaRPr>
          </a:p>
          <a:p>
            <a:pPr>
              <a:lnSpc>
                <a:spcPct val="150000"/>
              </a:lnSpc>
              <a:spcBef>
                <a:spcPts val="200"/>
              </a:spcBef>
            </a:pPr>
            <a:r>
              <a:rPr lang="zh-CN" altLang="en-US" noProof="1">
                <a:latin typeface="Calibri" panose="020F0502020204030204" pitchFamily="2" charset="0"/>
                <a:ea typeface="宋体" panose="02010600030101010101" pitchFamily="2" charset="-122"/>
                <a:sym typeface="+mn-ea"/>
              </a:rPr>
              <a:t>②</a:t>
            </a:r>
            <a:r>
              <a:rPr lang="en-US" altLang="zh-CN" noProof="1">
                <a:latin typeface="Calibri" panose="020F0502020204030204" pitchFamily="2" charset="0"/>
                <a:ea typeface="宋体" panose="02010600030101010101" pitchFamily="2" charset="-122"/>
                <a:sym typeface="+mn-ea"/>
              </a:rPr>
              <a:t>5%</a:t>
            </a:r>
            <a:r>
              <a:rPr lang="zh-CN" altLang="en-US" noProof="1">
                <a:latin typeface="Calibri" panose="020F0502020204030204" pitchFamily="2" charset="0"/>
                <a:ea typeface="宋体" panose="02010600030101010101" pitchFamily="2" charset="-122"/>
                <a:sym typeface="+mn-ea"/>
              </a:rPr>
              <a:t>≤—＜</a:t>
            </a:r>
            <a:r>
              <a:rPr lang="en-US" altLang="zh-CN" noProof="1">
                <a:latin typeface="Calibri" panose="020F0502020204030204" pitchFamily="2" charset="0"/>
                <a:ea typeface="宋体" panose="02010600030101010101" pitchFamily="2" charset="-122"/>
                <a:sym typeface="+mn-ea"/>
              </a:rPr>
              <a:t>20%</a:t>
            </a:r>
            <a:r>
              <a:rPr lang="zh-CN" altLang="en-US" noProof="1">
                <a:latin typeface="Calibri" panose="020F0502020204030204" pitchFamily="2" charset="0"/>
                <a:ea typeface="宋体" panose="02010600030101010101" pitchFamily="2" charset="-122"/>
                <a:sym typeface="+mn-ea"/>
              </a:rPr>
              <a:t>，</a:t>
            </a:r>
            <a:r>
              <a:rPr lang="zh-CN" altLang="en-US" b="1" noProof="1">
                <a:latin typeface="Calibri" panose="020F0502020204030204" pitchFamily="2" charset="0"/>
                <a:ea typeface="宋体" panose="02010600030101010101" pitchFamily="2" charset="-122"/>
                <a:sym typeface="+mn-ea"/>
              </a:rPr>
              <a:t>不是第一大股东</a:t>
            </a:r>
            <a:r>
              <a:rPr lang="en-US" altLang="zh-CN" b="1" noProof="1">
                <a:latin typeface="Calibri" panose="020F0502020204030204" pitchFamily="2" charset="0"/>
                <a:ea typeface="宋体" panose="02010600030101010101" pitchFamily="2" charset="-122"/>
                <a:sym typeface="+mn-ea"/>
              </a:rPr>
              <a:t>  </a:t>
            </a:r>
            <a:r>
              <a:rPr lang="zh-CN" altLang="en-US" b="1" noProof="1">
                <a:solidFill>
                  <a:srgbClr val="FF0000"/>
                </a:solidFill>
                <a:latin typeface="Calibri" panose="020F0502020204030204" pitchFamily="2" charset="0"/>
                <a:ea typeface="宋体" panose="02010600030101010101" pitchFamily="2" charset="-122"/>
                <a:sym typeface="+mn-ea"/>
              </a:rPr>
              <a:t>简式权益变动报告书</a:t>
            </a:r>
            <a:endParaRPr lang="zh-CN" altLang="en-US" noProof="1">
              <a:latin typeface="Calibri" panose="020F0502020204030204" pitchFamily="2" charset="0"/>
              <a:ea typeface="宋体" panose="02010600030101010101" pitchFamily="2" charset="-122"/>
              <a:sym typeface="+mn-ea"/>
            </a:endParaRPr>
          </a:p>
          <a:p>
            <a:pPr>
              <a:lnSpc>
                <a:spcPct val="150000"/>
              </a:lnSpc>
              <a:spcBef>
                <a:spcPts val="200"/>
              </a:spcBef>
            </a:pPr>
            <a:r>
              <a:rPr lang="zh-CN" altLang="en-US" u="sng" noProof="1">
                <a:effectLst>
                  <a:outerShdw blurRad="38100" dist="38100" dir="2700000" algn="tl">
                    <a:srgbClr val="000000">
                      <a:alpha val="43137"/>
                    </a:srgbClr>
                  </a:outerShdw>
                </a:effectLst>
                <a:latin typeface="Calibri" panose="020F0502020204030204" pitchFamily="2" charset="0"/>
                <a:ea typeface="宋体" panose="02010600030101010101" pitchFamily="2" charset="-122"/>
                <a:sym typeface="+mn-ea"/>
              </a:rPr>
              <a:t>《上市公司收购管理办法》（2020）</a:t>
            </a:r>
            <a:r>
              <a:rPr lang="zh-CN" altLang="en-US" noProof="1">
                <a:latin typeface="楷体" panose="02010609060101010101" charset="-122"/>
                <a:ea typeface="楷体" panose="02010609060101010101" charset="-122"/>
                <a:sym typeface="+mn-ea"/>
              </a:rPr>
              <a:t>第十六条  (一)投资者及其一致行动人的姓名、住所;投资者及其一致行动人为法人的，其名称、注册地及法定代表人;(二)持股目的，是否有意在未来12个月内继续增加其在上市公司中拥有的权益;</a:t>
            </a:r>
            <a:endParaRPr lang="zh-CN" altLang="en-US" noProof="1"/>
          </a:p>
        </p:txBody>
      </p:sp>
    </p:spTree>
  </p:cSld>
  <p:clrMapOvr>
    <a:masterClrMapping/>
  </p:clrMapOvr>
  <p:transition>
    <p:push dir="u"/>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0863" y="434985"/>
            <a:ext cx="8027988" cy="5661025"/>
          </a:xfrm>
        </p:spPr>
        <p:txBody>
          <a:bodyPr/>
          <a:lstStyle/>
          <a:p>
            <a:pPr rtl="0">
              <a:lnSpc>
                <a:spcPct val="100000"/>
              </a:lnSpc>
              <a:spcBef>
                <a:spcPts val="200"/>
              </a:spcBef>
              <a:buSzTx/>
            </a:pPr>
            <a:r>
              <a:rPr lang="zh-CN" altLang="en-US" noProof="1">
                <a:latin typeface="Calibri" panose="020F0502020204030204" pitchFamily="2" charset="0"/>
                <a:ea typeface="宋体" panose="02010600030101010101" pitchFamily="2" charset="-122"/>
                <a:sym typeface="+mn-ea"/>
              </a:rPr>
              <a:t>③</a:t>
            </a:r>
            <a:r>
              <a:rPr lang="en-US" altLang="zh-CN" noProof="1">
                <a:latin typeface="Calibri" panose="020F0502020204030204" pitchFamily="2" charset="0"/>
                <a:ea typeface="宋体" panose="02010600030101010101" pitchFamily="2" charset="-122"/>
                <a:sym typeface="+mn-ea"/>
              </a:rPr>
              <a:t>5%</a:t>
            </a:r>
            <a:r>
              <a:rPr lang="zh-CN" altLang="en-US" noProof="1">
                <a:latin typeface="Calibri" panose="020F0502020204030204" pitchFamily="2" charset="0"/>
                <a:ea typeface="宋体" panose="02010600030101010101" pitchFamily="2" charset="-122"/>
                <a:sym typeface="+mn-ea"/>
              </a:rPr>
              <a:t>≤—＜</a:t>
            </a:r>
            <a:r>
              <a:rPr lang="en-US" altLang="zh-CN" noProof="1">
                <a:latin typeface="Calibri" panose="020F0502020204030204" pitchFamily="2" charset="0"/>
                <a:ea typeface="宋体" panose="02010600030101010101" pitchFamily="2" charset="-122"/>
                <a:sym typeface="+mn-ea"/>
              </a:rPr>
              <a:t>20%</a:t>
            </a:r>
            <a:r>
              <a:rPr lang="zh-CN" altLang="en-US" noProof="1">
                <a:latin typeface="Calibri" panose="020F0502020204030204" pitchFamily="2" charset="0"/>
                <a:ea typeface="宋体" panose="02010600030101010101" pitchFamily="2" charset="-122"/>
                <a:sym typeface="+mn-ea"/>
              </a:rPr>
              <a:t>，</a:t>
            </a:r>
            <a:r>
              <a:rPr lang="en-US" altLang="zh-CN" noProof="1">
                <a:latin typeface="Calibri" panose="020F0502020204030204" pitchFamily="2" charset="0"/>
                <a:ea typeface="宋体" panose="02010600030101010101" pitchFamily="2" charset="-122"/>
                <a:sym typeface="+mn-ea"/>
              </a:rPr>
              <a:t>    </a:t>
            </a:r>
            <a:r>
              <a:rPr lang="zh-CN" altLang="en-US" b="1" noProof="1">
                <a:latin typeface="Calibri" panose="020F0502020204030204" pitchFamily="2" charset="0"/>
                <a:ea typeface="宋体" panose="02010600030101010101" pitchFamily="2" charset="-122"/>
                <a:sym typeface="+mn-ea"/>
              </a:rPr>
              <a:t>是第一大股东</a:t>
            </a:r>
            <a:r>
              <a:rPr lang="zh-CN" altLang="en-US" noProof="1">
                <a:latin typeface="Calibri" panose="020F0502020204030204" pitchFamily="2" charset="0"/>
                <a:ea typeface="宋体" panose="02010600030101010101" pitchFamily="2" charset="-122"/>
                <a:sym typeface="+mn-ea"/>
              </a:rPr>
              <a:t>；</a:t>
            </a:r>
            <a:r>
              <a:rPr lang="en-US" altLang="zh-CN" noProof="1">
                <a:latin typeface="Calibri" panose="020F0502020204030204" pitchFamily="2" charset="0"/>
                <a:ea typeface="宋体" panose="02010600030101010101" pitchFamily="2" charset="-122"/>
                <a:sym typeface="+mn-ea"/>
              </a:rPr>
              <a:t>20%</a:t>
            </a:r>
            <a:r>
              <a:rPr lang="zh-CN" altLang="en-US" noProof="1">
                <a:latin typeface="宋体" panose="02010600030101010101" pitchFamily="2" charset="-122"/>
                <a:ea typeface="宋体" panose="02010600030101010101" pitchFamily="2" charset="-122"/>
                <a:sym typeface="+mn-ea"/>
              </a:rPr>
              <a:t>≦</a:t>
            </a:r>
            <a:r>
              <a:rPr lang="zh-CN" altLang="en-US" noProof="1">
                <a:latin typeface="Calibri" panose="020F0502020204030204" pitchFamily="2" charset="0"/>
                <a:ea typeface="宋体" panose="02010600030101010101" pitchFamily="2" charset="-122"/>
                <a:sym typeface="+mn-ea"/>
              </a:rPr>
              <a:t>—</a:t>
            </a:r>
            <a:r>
              <a:rPr lang="zh-CN" altLang="en-US" noProof="1">
                <a:latin typeface="宋体" panose="02010600030101010101" pitchFamily="2" charset="-122"/>
                <a:ea typeface="宋体" panose="02010600030101010101" pitchFamily="2" charset="-122"/>
                <a:sym typeface="+mn-ea"/>
              </a:rPr>
              <a:t>≦</a:t>
            </a:r>
            <a:r>
              <a:rPr lang="en-US" altLang="zh-CN" noProof="1">
                <a:latin typeface="Calibri" panose="020F0502020204030204" pitchFamily="2" charset="0"/>
                <a:ea typeface="宋体" panose="02010600030101010101" pitchFamily="2" charset="-122"/>
                <a:sym typeface="+mn-ea"/>
              </a:rPr>
              <a:t>30%     </a:t>
            </a:r>
            <a:r>
              <a:rPr lang="zh-CN" altLang="en-US" noProof="1">
                <a:solidFill>
                  <a:srgbClr val="FF0000"/>
                </a:solidFill>
                <a:effectLst>
                  <a:outerShdw blurRad="38100" dist="19050" dir="2700000" algn="tl" rotWithShape="0">
                    <a:schemeClr val="dk1">
                      <a:alpha val="40000"/>
                    </a:schemeClr>
                  </a:outerShdw>
                </a:effectLst>
                <a:latin typeface="Calibri" panose="020F0502020204030204" pitchFamily="2" charset="0"/>
                <a:ea typeface="宋体" panose="02010600030101010101" pitchFamily="2" charset="-122"/>
                <a:sym typeface="+mn-ea"/>
              </a:rPr>
              <a:t>详式权益变动报告书 </a:t>
            </a:r>
            <a:r>
              <a:rPr lang="zh-CN" altLang="en-US" noProof="1">
                <a:latin typeface="Calibri" panose="020F0502020204030204" pitchFamily="2" charset="0"/>
                <a:ea typeface="宋体" panose="02010600030101010101" pitchFamily="2" charset="-122"/>
                <a:sym typeface="+mn-ea"/>
              </a:rPr>
              <a:t> </a:t>
            </a:r>
          </a:p>
          <a:p>
            <a:pPr rtl="0">
              <a:lnSpc>
                <a:spcPct val="100000"/>
              </a:lnSpc>
              <a:spcBef>
                <a:spcPts val="200"/>
              </a:spcBef>
              <a:buSzTx/>
            </a:pPr>
            <a:r>
              <a:rPr lang="zh-CN" altLang="en-US" u="sng" noProof="1">
                <a:effectLst>
                  <a:outerShdw blurRad="38100" dist="38100" dir="2700000" algn="tl">
                    <a:srgbClr val="000000">
                      <a:alpha val="43137"/>
                    </a:srgbClr>
                  </a:outerShdw>
                </a:effectLst>
                <a:latin typeface="Calibri" panose="020F0502020204030204" pitchFamily="2" charset="0"/>
                <a:ea typeface="宋体" panose="02010600030101010101" pitchFamily="2" charset="-122"/>
                <a:sym typeface="+mn-ea"/>
              </a:rPr>
              <a:t>《上市公司收购管理办法》（</a:t>
            </a:r>
            <a:r>
              <a:rPr lang="en-US" altLang="zh-CN" u="sng" noProof="1">
                <a:effectLst>
                  <a:outerShdw blurRad="38100" dist="38100" dir="2700000" algn="tl">
                    <a:srgbClr val="000000">
                      <a:alpha val="43137"/>
                    </a:srgbClr>
                  </a:outerShdw>
                </a:effectLst>
                <a:latin typeface="Calibri" panose="020F0502020204030204" pitchFamily="2" charset="0"/>
                <a:ea typeface="宋体" panose="02010600030101010101" pitchFamily="2" charset="-122"/>
                <a:sym typeface="+mn-ea"/>
              </a:rPr>
              <a:t>2020</a:t>
            </a:r>
            <a:r>
              <a:rPr lang="zh-CN" altLang="en-US" u="sng" noProof="1">
                <a:effectLst>
                  <a:outerShdw blurRad="38100" dist="38100" dir="2700000" algn="tl">
                    <a:srgbClr val="000000">
                      <a:alpha val="43137"/>
                    </a:srgbClr>
                  </a:outerShdw>
                </a:effectLst>
                <a:latin typeface="Calibri" panose="020F0502020204030204" pitchFamily="2" charset="0"/>
                <a:ea typeface="宋体" panose="02010600030101010101" pitchFamily="2" charset="-122"/>
                <a:sym typeface="+mn-ea"/>
              </a:rPr>
              <a:t>）</a:t>
            </a:r>
            <a:r>
              <a:rPr lang="zh-CN" altLang="en-US" b="1" noProof="1">
                <a:latin typeface="楷体" panose="02010609060101010101" charset="-122"/>
                <a:ea typeface="楷体" panose="02010609060101010101" charset="-122"/>
                <a:sym typeface="+mn-ea"/>
              </a:rPr>
              <a:t>第十六条第二款、第十七条</a:t>
            </a:r>
            <a:r>
              <a:rPr lang="zh-CN" altLang="en-US" noProof="1">
                <a:latin typeface="楷体" panose="02010609060101010101" charset="-122"/>
                <a:ea typeface="楷体" panose="02010609060101010101" charset="-122"/>
                <a:sym typeface="+mn-ea"/>
              </a:rPr>
              <a:t>  </a:t>
            </a:r>
            <a:endParaRPr lang="en-US" altLang="zh-CN" noProof="1">
              <a:latin typeface="楷体" panose="02010609060101010101" charset="-122"/>
              <a:ea typeface="楷体" panose="02010609060101010101" charset="-122"/>
              <a:sym typeface="+mn-ea"/>
            </a:endParaRPr>
          </a:p>
          <a:p>
            <a:pPr rtl="0">
              <a:lnSpc>
                <a:spcPct val="100000"/>
              </a:lnSpc>
              <a:spcBef>
                <a:spcPts val="200"/>
              </a:spcBef>
              <a:buSzTx/>
            </a:pPr>
            <a:r>
              <a:rPr lang="zh-CN" altLang="en-US" noProof="1">
                <a:latin typeface="楷体" panose="02010609060101010101" charset="-122"/>
                <a:ea typeface="楷体" panose="02010609060101010101" charset="-122"/>
                <a:sym typeface="+mn-ea"/>
              </a:rPr>
              <a:t>(一)投资者及其一致行动人的控股股东、实际控制人及其股权控制关系结构图;</a:t>
            </a:r>
          </a:p>
          <a:p>
            <a:pPr rtl="0">
              <a:lnSpc>
                <a:spcPct val="100000"/>
              </a:lnSpc>
              <a:spcBef>
                <a:spcPts val="200"/>
              </a:spcBef>
              <a:buSzTx/>
            </a:pPr>
            <a:r>
              <a:rPr lang="zh-CN" altLang="en-US" noProof="1">
                <a:latin typeface="楷体" panose="02010609060101010101" charset="-122"/>
                <a:ea typeface="楷体" panose="02010609060101010101" charset="-122"/>
                <a:sym typeface="+mn-ea"/>
              </a:rPr>
              <a:t>(二)取得相关股份的价格、所需资金额，或者其他支付安排;</a:t>
            </a:r>
          </a:p>
          <a:p>
            <a:pPr rtl="0">
              <a:lnSpc>
                <a:spcPct val="100000"/>
              </a:lnSpc>
              <a:spcBef>
                <a:spcPts val="200"/>
              </a:spcBef>
              <a:buSzTx/>
            </a:pPr>
            <a:r>
              <a:rPr lang="zh-CN" altLang="en-US" noProof="1">
                <a:latin typeface="楷体" panose="02010609060101010101" charset="-122"/>
                <a:ea typeface="楷体" panose="02010609060101010101" charset="-122"/>
                <a:sym typeface="+mn-ea"/>
              </a:rPr>
              <a:t>(三)投资者、一致行动人及其控股股东、实际控制人所从事的业务与上市公司的业务是否存在同业竞争或者潜在的同业竞争，是否存在持续关联交易;存在同业竞争或者持续关联交易的，是否已做出相应的安排，确保投资者、一致行动人及其关联方与上市公司之间避免同业竞争以及保持上市公司的独立性;</a:t>
            </a:r>
            <a:endParaRPr lang="en-US" altLang="zh-CN" noProof="1">
              <a:latin typeface="楷体" panose="02010609060101010101" charset="-122"/>
              <a:ea typeface="楷体" panose="02010609060101010101" charset="-122"/>
              <a:sym typeface="+mn-ea"/>
            </a:endParaRPr>
          </a:p>
          <a:p>
            <a:pPr>
              <a:lnSpc>
                <a:spcPct val="100000"/>
              </a:lnSpc>
              <a:spcBef>
                <a:spcPts val="200"/>
              </a:spcBef>
            </a:pPr>
            <a:r>
              <a:rPr lang="zh-CN" altLang="en-US" sz="2000" dirty="0">
                <a:latin typeface="楷体" panose="02010609060101010101" charset="-122"/>
                <a:ea typeface="楷体" panose="02010609060101010101" charset="-122"/>
                <a:sym typeface="宋体" panose="02010600030101010101" pitchFamily="2" charset="-122"/>
              </a:rPr>
              <a:t>(四)未来12个月内对上市公司资产、业务、人员、组织结构、公司章程等进行调整的后续计划;</a:t>
            </a:r>
          </a:p>
          <a:p>
            <a:pPr>
              <a:lnSpc>
                <a:spcPct val="100000"/>
              </a:lnSpc>
              <a:spcBef>
                <a:spcPts val="200"/>
              </a:spcBef>
            </a:pPr>
            <a:r>
              <a:rPr lang="zh-CN" altLang="en-US" sz="2000" dirty="0">
                <a:latin typeface="楷体" panose="02010609060101010101" charset="-122"/>
                <a:ea typeface="楷体" panose="02010609060101010101" charset="-122"/>
                <a:sym typeface="宋体" panose="02010600030101010101" pitchFamily="2" charset="-122"/>
              </a:rPr>
              <a:t>(五)前24个月内投资者及其一致行动人与上市公司之间的重大交易;</a:t>
            </a:r>
          </a:p>
          <a:p>
            <a:pPr>
              <a:lnSpc>
                <a:spcPct val="100000"/>
              </a:lnSpc>
              <a:spcBef>
                <a:spcPts val="200"/>
              </a:spcBef>
            </a:pPr>
            <a:r>
              <a:rPr lang="zh-CN" altLang="en-US" sz="2000" dirty="0">
                <a:latin typeface="楷体" panose="02010609060101010101" charset="-122"/>
                <a:ea typeface="楷体" panose="02010609060101010101" charset="-122"/>
                <a:sym typeface="宋体" panose="02010600030101010101" pitchFamily="2" charset="-122"/>
              </a:rPr>
              <a:t>(六)不存在本办法第六条规定的情形;</a:t>
            </a:r>
          </a:p>
          <a:p>
            <a:pPr>
              <a:lnSpc>
                <a:spcPct val="100000"/>
              </a:lnSpc>
              <a:spcBef>
                <a:spcPts val="200"/>
              </a:spcBef>
            </a:pPr>
            <a:r>
              <a:rPr lang="zh-CN" altLang="en-US" sz="2000" dirty="0">
                <a:latin typeface="楷体" panose="02010609060101010101" charset="-122"/>
                <a:ea typeface="楷体" panose="02010609060101010101" charset="-122"/>
                <a:sym typeface="宋体" panose="02010600030101010101" pitchFamily="2" charset="-122"/>
              </a:rPr>
              <a:t>(七)能够按照本办法第五十条的规定提供相关文件。</a:t>
            </a:r>
          </a:p>
          <a:p>
            <a:pPr rtl="0">
              <a:lnSpc>
                <a:spcPct val="100000"/>
              </a:lnSpc>
              <a:spcBef>
                <a:spcPts val="200"/>
              </a:spcBef>
              <a:buSzTx/>
            </a:pPr>
            <a:endParaRPr lang="zh-CN" altLang="en-US" noProof="1">
              <a:latin typeface="楷体" panose="02010609060101010101" charset="-122"/>
              <a:ea typeface="楷体" panose="02010609060101010101" charset="-122"/>
              <a:sym typeface="+mn-ea"/>
            </a:endParaRPr>
          </a:p>
          <a:p>
            <a:pPr rtl="0">
              <a:lnSpc>
                <a:spcPct val="100000"/>
              </a:lnSpc>
              <a:buSzTx/>
            </a:pPr>
            <a:endParaRPr lang="zh-CN" altLang="en-US" noProof="1"/>
          </a:p>
        </p:txBody>
      </p:sp>
    </p:spTree>
  </p:cSld>
  <p:clrMapOvr>
    <a:masterClrMapping/>
  </p:clrMapOvr>
  <p:transition>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内容占位符 2"/>
          <p:cNvSpPr>
            <a:spLocks noGrp="1"/>
          </p:cNvSpPr>
          <p:nvPr>
            <p:ph idx="1"/>
          </p:nvPr>
        </p:nvSpPr>
        <p:spPr>
          <a:xfrm>
            <a:off x="366722" y="534988"/>
            <a:ext cx="8269287" cy="5334000"/>
          </a:xfrm>
        </p:spPr>
        <p:txBody>
          <a:bodyPr lIns="0" rIns="0" anchor="t"/>
          <a:lstStyle/>
          <a:p>
            <a:pPr>
              <a:lnSpc>
                <a:spcPct val="150000"/>
              </a:lnSpc>
              <a:spcBef>
                <a:spcPts val="200"/>
              </a:spcBef>
            </a:pPr>
            <a:r>
              <a:rPr lang="zh-CN" altLang="en-US" b="1" dirty="0">
                <a:sym typeface="宋体" panose="02010600030101010101" pitchFamily="2" charset="-122"/>
              </a:rPr>
              <a:t>（</a:t>
            </a:r>
            <a:r>
              <a:rPr lang="en-US" altLang="zh-CN" b="1" dirty="0">
                <a:sym typeface="宋体" panose="02010600030101010101" pitchFamily="2" charset="-122"/>
              </a:rPr>
              <a:t>3</a:t>
            </a:r>
            <a:r>
              <a:rPr lang="zh-CN" altLang="en-US" b="1" dirty="0">
                <a:sym typeface="宋体" panose="02010600030101010101" pitchFamily="2" charset="-122"/>
              </a:rPr>
              <a:t>）目标公司管理层意见、利害冲突</a:t>
            </a:r>
            <a:endParaRPr lang="zh-CN" altLang="en-US" b="1" dirty="0"/>
          </a:p>
          <a:p>
            <a:pPr>
              <a:lnSpc>
                <a:spcPct val="150000"/>
              </a:lnSpc>
              <a:spcBef>
                <a:spcPts val="200"/>
              </a:spcBef>
            </a:pPr>
            <a:r>
              <a:rPr lang="zh-CN" altLang="en-US" dirty="0">
                <a:sym typeface="宋体" panose="02010600030101010101" pitchFamily="2" charset="-122"/>
              </a:rPr>
              <a:t> 美国法：目标公司应自公开收购开始之日起</a:t>
            </a:r>
            <a:r>
              <a:rPr lang="en-US" altLang="zh-CN" dirty="0">
                <a:sym typeface="宋体" panose="02010600030101010101" pitchFamily="2" charset="-122"/>
              </a:rPr>
              <a:t>10</a:t>
            </a:r>
            <a:r>
              <a:rPr lang="zh-CN" altLang="en-US" dirty="0">
                <a:sym typeface="宋体" panose="02010600030101010101" pitchFamily="2" charset="-122"/>
              </a:rPr>
              <a:t>日内，向股东表明赞成、反对、中立或无法表示任何意见</a:t>
            </a:r>
            <a:r>
              <a:rPr lang="en-US" altLang="zh-CN" dirty="0">
                <a:sym typeface="宋体" panose="02010600030101010101" pitchFamily="2" charset="-122"/>
              </a:rPr>
              <a:t>&amp;</a:t>
            </a:r>
            <a:r>
              <a:rPr lang="zh-CN" altLang="en-US" dirty="0">
                <a:sym typeface="宋体" panose="02010600030101010101" pitchFamily="2" charset="-122"/>
              </a:rPr>
              <a:t>采此立场的理由；</a:t>
            </a:r>
          </a:p>
          <a:p>
            <a:pPr>
              <a:lnSpc>
                <a:spcPct val="150000"/>
              </a:lnSpc>
              <a:spcBef>
                <a:spcPts val="200"/>
              </a:spcBef>
            </a:pPr>
            <a:r>
              <a:rPr lang="zh-CN" altLang="en-US" dirty="0">
                <a:sym typeface="宋体" panose="02010600030101010101" pitchFamily="2" charset="-122"/>
              </a:rPr>
              <a:t>如事后变更立场，应尽速通知股东。</a:t>
            </a:r>
            <a:endParaRPr lang="zh-CN" altLang="en-US" dirty="0"/>
          </a:p>
          <a:p>
            <a:pPr>
              <a:lnSpc>
                <a:spcPct val="150000"/>
              </a:lnSpc>
            </a:pPr>
            <a:endParaRPr lang="zh-CN" altLang="en-US" dirty="0"/>
          </a:p>
        </p:txBody>
      </p:sp>
    </p:spTree>
  </p:cSld>
  <p:clrMapOvr>
    <a:masterClrMapping/>
  </p:clrMapOvr>
  <p:transition>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矩形 7"/>
          <p:cNvSpPr/>
          <p:nvPr/>
        </p:nvSpPr>
        <p:spPr>
          <a:xfrm>
            <a:off x="294005" y="182880"/>
            <a:ext cx="8555990" cy="5916876"/>
          </a:xfrm>
          <a:prstGeom prst="rect">
            <a:avLst/>
          </a:prstGeom>
          <a:noFill/>
          <a:ln w="9525">
            <a:noFill/>
          </a:ln>
        </p:spPr>
        <p:txBody>
          <a:bodyPr wrap="square" anchor="t">
            <a:spAutoFit/>
          </a:bodyPr>
          <a:lstStyle/>
          <a:p>
            <a:pPr eaLnBrk="0" hangingPunct="0">
              <a:lnSpc>
                <a:spcPct val="110000"/>
              </a:lnSpc>
              <a:spcAft>
                <a:spcPts val="600"/>
              </a:spcAft>
            </a:pPr>
            <a:r>
              <a:rPr lang="en-US" altLang="zh-CN" sz="2400" b="1" noProof="1">
                <a:solidFill>
                  <a:srgbClr val="C00000"/>
                </a:solidFill>
              </a:rPr>
              <a:t>3.</a:t>
            </a:r>
            <a:r>
              <a:rPr lang="zh-CN" altLang="en-US" sz="2400" b="1" noProof="1">
                <a:solidFill>
                  <a:srgbClr val="C00000"/>
                </a:solidFill>
              </a:rPr>
              <a:t>慢走规则</a:t>
            </a:r>
            <a:endParaRPr lang="en-US" altLang="zh-CN" sz="2400" b="1" noProof="1">
              <a:solidFill>
                <a:srgbClr val="C00000"/>
              </a:solidFill>
            </a:endParaRPr>
          </a:p>
          <a:p>
            <a:pPr eaLnBrk="0" hangingPunct="0">
              <a:lnSpc>
                <a:spcPct val="110000"/>
              </a:lnSpc>
              <a:spcAft>
                <a:spcPts val="600"/>
              </a:spcAft>
            </a:pPr>
            <a:r>
              <a:rPr lang="en-US" altLang="zh-CN" sz="2000" noProof="1"/>
              <a:t>5%  </a:t>
            </a:r>
            <a:r>
              <a:rPr lang="zh-CN" altLang="en-US" sz="2000" noProof="1"/>
              <a:t>该条规定的主要目的是预警，有大股东出现，这些人可能成为潜在的收购人。</a:t>
            </a:r>
          </a:p>
          <a:p>
            <a:pPr eaLnBrk="0" hangingPunct="0">
              <a:lnSpc>
                <a:spcPct val="110000"/>
              </a:lnSpc>
              <a:spcAft>
                <a:spcPts val="600"/>
              </a:spcAft>
            </a:pPr>
            <a:r>
              <a:rPr lang="zh-CN" altLang="en-US" sz="2000" b="1" noProof="1">
                <a:latin typeface="楷体" panose="02010609060101010101" charset="-122"/>
                <a:ea typeface="楷体" panose="02010609060101010101" charset="-122"/>
              </a:rPr>
              <a:t>第六十三条　</a:t>
            </a:r>
            <a:r>
              <a:rPr lang="zh-CN" altLang="en-US" sz="2000" noProof="1">
                <a:latin typeface="楷体" panose="02010609060101010101" charset="-122"/>
                <a:ea typeface="楷体" panose="02010609060101010101" charset="-122"/>
              </a:rPr>
              <a:t>通过证券交易所的证券交易，投资者持有或者通过协议、其他安排与他人共同持有一个上市公司已发行的</a:t>
            </a:r>
            <a:r>
              <a:rPr lang="zh-CN" altLang="en-US" sz="2000" noProof="1">
                <a:solidFill>
                  <a:srgbClr val="FF0000"/>
                </a:solidFill>
                <a:latin typeface="楷体" panose="02010609060101010101" charset="-122"/>
                <a:ea typeface="楷体" panose="02010609060101010101" charset="-122"/>
              </a:rPr>
              <a:t>有表决权股份</a:t>
            </a:r>
            <a:r>
              <a:rPr lang="zh-CN" altLang="en-US" sz="2000" noProof="1">
                <a:latin typeface="楷体" panose="02010609060101010101" charset="-122"/>
                <a:ea typeface="楷体" panose="02010609060101010101" charset="-122"/>
              </a:rPr>
              <a:t>达到</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百分之五</a:t>
            </a:r>
            <a:r>
              <a:rPr lang="zh-CN" altLang="en-US" sz="2000" noProof="1">
                <a:latin typeface="楷体" panose="02010609060101010101" charset="-122"/>
                <a:ea typeface="楷体" panose="02010609060101010101" charset="-122"/>
              </a:rPr>
              <a:t>时，应当在该事实发生之日起三日内，向国务院证券监督管理机构、证券交易所作出书面报告，通知该上市公司，并予公告，在上述期限内不得再行买卖该上市公司的股票，</a:t>
            </a:r>
            <a:r>
              <a:rPr lang="zh-CN" altLang="en-US" sz="2000" noProof="1">
                <a:solidFill>
                  <a:srgbClr val="FF0000"/>
                </a:solidFill>
                <a:latin typeface="楷体" panose="02010609060101010101" charset="-122"/>
                <a:ea typeface="楷体" panose="02010609060101010101" charset="-122"/>
              </a:rPr>
              <a:t>但国务院证券监督管理机构规定的情形除外</a:t>
            </a:r>
            <a:r>
              <a:rPr lang="zh-CN" altLang="en-US" sz="2000" noProof="1">
                <a:latin typeface="楷体" panose="02010609060101010101" charset="-122"/>
                <a:ea typeface="楷体" panose="02010609060101010101" charset="-122"/>
              </a:rPr>
              <a:t>。</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（增加但书，预留豁免空间）</a:t>
            </a:r>
            <a:endParaRPr lang="zh-CN" altLang="en-US" sz="2000" noProof="1">
              <a:latin typeface="楷体" panose="02010609060101010101" charset="-122"/>
              <a:ea typeface="楷体" panose="02010609060101010101" charset="-122"/>
            </a:endParaRPr>
          </a:p>
          <a:p>
            <a:pPr eaLnBrk="0" hangingPunct="0">
              <a:lnSpc>
                <a:spcPct val="110000"/>
              </a:lnSpc>
              <a:spcAft>
                <a:spcPts val="600"/>
              </a:spcAft>
            </a:pPr>
            <a:r>
              <a:rPr lang="zh-CN" altLang="en-US" sz="2000" noProof="1">
                <a:latin typeface="楷体" panose="02010609060101010101" charset="-122"/>
                <a:ea typeface="楷体" panose="02010609060101010101" charset="-122"/>
              </a:rPr>
              <a:t>　　投资者持有或者通过协议、其他安排与他人共同持有一个上市公司已发行的有表决权股份达到百分之五后，其所持该上市公司已发行的有表决权股份比例每增加或者减少百分之五，应当依照前款规定进行报告和公告，在该事实发生之日起至公告后</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三日</a:t>
            </a:r>
            <a:r>
              <a:rPr lang="zh-CN" altLang="en-US" sz="2000" b="1" u="sng" noProof="1">
                <a:solidFill>
                  <a:srgbClr val="0070C0"/>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（原为</a:t>
            </a:r>
            <a:r>
              <a:rPr lang="en-US" altLang="zh-CN" sz="2000" b="1" u="sng" noProof="1">
                <a:solidFill>
                  <a:srgbClr val="0070C0"/>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b="1" u="sng" noProof="1">
                <a:solidFill>
                  <a:srgbClr val="0070C0"/>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二日</a:t>
            </a:r>
            <a:r>
              <a:rPr lang="en-US" altLang="zh-CN" sz="2000" b="1" u="sng" noProof="1">
                <a:solidFill>
                  <a:srgbClr val="0070C0"/>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b="1" u="sng" noProof="1">
                <a:solidFill>
                  <a:srgbClr val="0070C0"/>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noProof="1">
                <a:latin typeface="楷体" panose="02010609060101010101" charset="-122"/>
                <a:ea typeface="楷体" panose="02010609060101010101" charset="-122"/>
              </a:rPr>
              <a:t>内，不得再行买卖该上市公司的股票，但国务院证券监督管理机构规定的情形除外。</a:t>
            </a:r>
            <a:r>
              <a:rPr lang="en-US" altLang="zh-CN"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b="1"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修订</a:t>
            </a:r>
            <a:r>
              <a:rPr lang="zh-CN" altLang="en-US"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为</a:t>
            </a:r>
            <a:r>
              <a:rPr lang="en-US" altLang="zh-CN"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有表决权股</a:t>
            </a:r>
            <a:r>
              <a:rPr lang="en-US" altLang="zh-CN"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，重要，规范实践中的</a:t>
            </a:r>
            <a:r>
              <a:rPr lang="en-US" altLang="zh-CN"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举牌</a:t>
            </a:r>
            <a:r>
              <a:rPr lang="en-US" altLang="zh-CN"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行为，主要针对有表决权股份。</a:t>
            </a:r>
            <a:r>
              <a:rPr lang="en-US" altLang="zh-CN" sz="2000" b="1" noProof="1">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2000" noProof="1">
                <a:solidFill>
                  <a:srgbClr val="FF0000"/>
                </a:solidFill>
              </a:rPr>
              <a:t>　　</a:t>
            </a:r>
            <a:r>
              <a:rPr lang="zh-CN" altLang="en-US" sz="2400" noProof="1">
                <a:solidFill>
                  <a:srgbClr val="FF0000"/>
                </a:solidFill>
              </a:rPr>
              <a:t>　</a:t>
            </a:r>
          </a:p>
        </p:txBody>
      </p:sp>
    </p:spTree>
  </p:cSld>
  <p:clrMapOvr>
    <a:masterClrMapping/>
  </p:clrMapOvr>
  <p:transition>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内容占位符 2"/>
          <p:cNvSpPr>
            <a:spLocks noGrp="1"/>
          </p:cNvSpPr>
          <p:nvPr>
            <p:ph idx="1"/>
          </p:nvPr>
        </p:nvSpPr>
        <p:spPr>
          <a:xfrm>
            <a:off x="581025" y="565152"/>
            <a:ext cx="7785100" cy="5303838"/>
          </a:xfrm>
        </p:spPr>
        <p:txBody>
          <a:bodyPr lIns="0" rIns="0" anchor="t"/>
          <a:lstStyle/>
          <a:p>
            <a:pPr marL="0" indent="0">
              <a:lnSpc>
                <a:spcPct val="110000"/>
              </a:lnSpc>
              <a:spcAft>
                <a:spcPts val="600"/>
              </a:spcAft>
              <a:buNone/>
            </a:pPr>
            <a:r>
              <a:rPr lang="zh-CN" altLang="en-US" b="1" dirty="0">
                <a:latin typeface="楷体" panose="02010609060101010101" charset="-122"/>
                <a:ea typeface="楷体" panose="02010609060101010101" charset="-122"/>
              </a:rPr>
              <a:t>第六十三条第三款、第四款</a:t>
            </a:r>
          </a:p>
          <a:p>
            <a:pPr>
              <a:lnSpc>
                <a:spcPct val="110000"/>
              </a:lnSpc>
              <a:spcAft>
                <a:spcPts val="600"/>
              </a:spcAft>
            </a:pPr>
            <a:r>
              <a:rPr lang="zh-CN" altLang="en-US" dirty="0">
                <a:latin typeface="楷体" panose="02010609060101010101" charset="-122"/>
                <a:ea typeface="楷体" panose="02010609060101010101" charset="-122"/>
              </a:rPr>
              <a:t>    投资者持有或者通过协议、其他安排与他人共同持有一个上市公司已发行的有表决权股份达到百分之五后，其所持该上市公司已发行的有表决权股份比例每增加或者减少百分之一，应当在该事实发生的次日通知该上市公司，并予公告。</a:t>
            </a:r>
            <a:r>
              <a:rPr lang="zh-CN" altLang="en-US" dirty="0">
                <a:solidFill>
                  <a:srgbClr val="FF0000"/>
                </a:solidFill>
                <a:latin typeface="楷体" panose="02010609060101010101" charset="-122"/>
                <a:ea typeface="楷体" panose="02010609060101010101" charset="-122"/>
              </a:rPr>
              <a:t>（新增，</a:t>
            </a:r>
            <a:r>
              <a:rPr lang="en-US" altLang="zh-CN" dirty="0">
                <a:solidFill>
                  <a:srgbClr val="FF0000"/>
                </a:solidFill>
                <a:latin typeface="楷体" panose="02010609060101010101" charset="-122"/>
                <a:ea typeface="楷体" panose="02010609060101010101" charset="-122"/>
              </a:rPr>
              <a:t>1%</a:t>
            </a:r>
            <a:r>
              <a:rPr lang="zh-CN" altLang="en-US" dirty="0">
                <a:solidFill>
                  <a:srgbClr val="FF0000"/>
                </a:solidFill>
                <a:latin typeface="楷体" panose="02010609060101010101" charset="-122"/>
                <a:ea typeface="楷体" panose="02010609060101010101" charset="-122"/>
              </a:rPr>
              <a:t>的增减</a:t>
            </a:r>
            <a:r>
              <a:rPr lang="en-US" altLang="zh-CN" dirty="0">
                <a:solidFill>
                  <a:srgbClr val="FF0000"/>
                </a:solidFill>
                <a:latin typeface="楷体" panose="02010609060101010101" charset="-122"/>
                <a:ea typeface="楷体" panose="02010609060101010101" charset="-122"/>
              </a:rPr>
              <a:t>·</a:t>
            </a:r>
            <a:r>
              <a:rPr lang="zh-CN" altLang="en-US" dirty="0">
                <a:solidFill>
                  <a:srgbClr val="FF0000"/>
                </a:solidFill>
                <a:latin typeface="楷体" panose="02010609060101010101" charset="-122"/>
                <a:ea typeface="楷体" panose="02010609060101010101" charset="-122"/>
              </a:rPr>
              <a:t>公告，不限制买卖）</a:t>
            </a:r>
            <a:endParaRPr lang="zh-CN" altLang="en-US" dirty="0">
              <a:latin typeface="楷体" panose="02010609060101010101" charset="-122"/>
              <a:ea typeface="楷体" panose="02010609060101010101" charset="-122"/>
            </a:endParaRPr>
          </a:p>
          <a:p>
            <a:pPr>
              <a:lnSpc>
                <a:spcPct val="110000"/>
              </a:lnSpc>
              <a:spcAft>
                <a:spcPts val="600"/>
              </a:spcAft>
            </a:pPr>
            <a:r>
              <a:rPr lang="zh-CN" altLang="en-US" dirty="0">
                <a:latin typeface="楷体" panose="02010609060101010101" charset="-122"/>
                <a:ea typeface="楷体" panose="02010609060101010101" charset="-122"/>
              </a:rPr>
              <a:t>　　违反第一款、第二款规定买入上市公司有表决权的股份的，在买入后的三十六个月内，对该超过规定比例部分的股份不得行使表决权。</a:t>
            </a:r>
            <a:r>
              <a:rPr lang="zh-CN" altLang="en-US" dirty="0">
                <a:solidFill>
                  <a:srgbClr val="FF0000"/>
                </a:solidFill>
                <a:latin typeface="楷体" panose="02010609060101010101" charset="-122"/>
                <a:ea typeface="楷体" panose="02010609060101010101" charset="-122"/>
                <a:sym typeface="宋体" panose="02010600030101010101" pitchFamily="2" charset="-122"/>
              </a:rPr>
              <a:t>（新增，违规增持股份部分的表决权限制规则，三年内无表决权）</a:t>
            </a:r>
            <a:endParaRPr lang="zh-CN" altLang="en-US" dirty="0">
              <a:latin typeface="楷体" panose="02010609060101010101" charset="-122"/>
              <a:ea typeface="楷体" panose="02010609060101010101" charset="-122"/>
            </a:endParaRPr>
          </a:p>
          <a:p>
            <a:endParaRPr lang="zh-CN" altLang="en-US" dirty="0"/>
          </a:p>
        </p:txBody>
      </p:sp>
    </p:spTree>
  </p:cSld>
  <p:clrMapOvr>
    <a:masterClrMapping/>
  </p:clrMapOvr>
  <p:transition>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标题 1"/>
          <p:cNvSpPr>
            <a:spLocks noGrp="1"/>
          </p:cNvSpPr>
          <p:nvPr>
            <p:ph type="title"/>
          </p:nvPr>
        </p:nvSpPr>
        <p:spPr>
          <a:xfrm>
            <a:off x="409575" y="381952"/>
            <a:ext cx="7543800" cy="376239"/>
          </a:xfrm>
        </p:spPr>
        <p:txBody>
          <a:bodyPr anchor="b"/>
          <a:lstStyle/>
          <a:p>
            <a:r>
              <a:rPr lang="en-US" altLang="zh-CN" sz="2400" b="1" dirty="0">
                <a:solidFill>
                  <a:srgbClr val="C00000"/>
                </a:solidFill>
                <a:latin typeface="Calibri" panose="020F0502020204030204" pitchFamily="2" charset="0"/>
                <a:sym typeface="宋体" panose="02010600030101010101" pitchFamily="2" charset="-122"/>
              </a:rPr>
              <a:t>4.</a:t>
            </a:r>
            <a:r>
              <a:rPr lang="zh-CN" altLang="en-US" sz="2400" b="1" dirty="0">
                <a:solidFill>
                  <a:srgbClr val="C00000"/>
                </a:solidFill>
                <a:latin typeface="Calibri" panose="020F0502020204030204" pitchFamily="2" charset="0"/>
                <a:sym typeface="宋体" panose="02010600030101010101" pitchFamily="2" charset="-122"/>
              </a:rPr>
              <a:t>强制规则</a:t>
            </a:r>
            <a:endParaRPr lang="zh-CN" altLang="en-US" sz="2400" b="1" dirty="0">
              <a:solidFill>
                <a:srgbClr val="C00000"/>
              </a:solidFill>
              <a:latin typeface="Calibri" panose="020F0502020204030204" pitchFamily="2" charset="0"/>
            </a:endParaRPr>
          </a:p>
        </p:txBody>
      </p:sp>
      <p:sp>
        <p:nvSpPr>
          <p:cNvPr id="198658" name="内容占位符 2"/>
          <p:cNvSpPr>
            <a:spLocks noGrp="1"/>
          </p:cNvSpPr>
          <p:nvPr>
            <p:ph idx="1"/>
          </p:nvPr>
        </p:nvSpPr>
        <p:spPr>
          <a:xfrm>
            <a:off x="409575" y="1022351"/>
            <a:ext cx="8356600" cy="5187950"/>
          </a:xfrm>
        </p:spPr>
        <p:txBody>
          <a:bodyPr lIns="0" rIns="0" anchor="t"/>
          <a:lstStyle/>
          <a:p>
            <a:pPr marL="0" indent="0">
              <a:lnSpc>
                <a:spcPct val="110000"/>
              </a:lnSpc>
              <a:spcBef>
                <a:spcPts val="200"/>
              </a:spcBef>
              <a:buNone/>
            </a:pPr>
            <a:r>
              <a:rPr lang="zh-CN" altLang="en-US" b="1" dirty="0">
                <a:solidFill>
                  <a:srgbClr val="0070C0"/>
                </a:solidFill>
              </a:rPr>
              <a:t>（</a:t>
            </a:r>
            <a:r>
              <a:rPr lang="en-US" altLang="zh-CN" b="1" dirty="0">
                <a:solidFill>
                  <a:srgbClr val="0070C0"/>
                </a:solidFill>
              </a:rPr>
              <a:t>1</a:t>
            </a:r>
            <a:r>
              <a:rPr lang="zh-CN" altLang="en-US" b="1" dirty="0">
                <a:solidFill>
                  <a:srgbClr val="0070C0"/>
                </a:solidFill>
              </a:rPr>
              <a:t>）强制要约收购</a:t>
            </a:r>
            <a:r>
              <a:rPr lang="en-US" altLang="zh-CN" b="1" dirty="0">
                <a:solidFill>
                  <a:srgbClr val="0070C0"/>
                </a:solidFill>
              </a:rPr>
              <a:t>  </a:t>
            </a:r>
            <a:r>
              <a:rPr lang="zh-CN" altLang="en-US" b="1" dirty="0">
                <a:solidFill>
                  <a:srgbClr val="0070C0"/>
                </a:solidFill>
              </a:rPr>
              <a:t>达到</a:t>
            </a:r>
            <a:r>
              <a:rPr lang="en-US" altLang="zh-CN" b="1" dirty="0">
                <a:solidFill>
                  <a:srgbClr val="0070C0"/>
                </a:solidFill>
              </a:rPr>
              <a:t>30%</a:t>
            </a:r>
            <a:r>
              <a:rPr lang="zh-CN" altLang="en-US" b="1" dirty="0">
                <a:solidFill>
                  <a:srgbClr val="0070C0"/>
                </a:solidFill>
              </a:rPr>
              <a:t>，继续收购</a:t>
            </a:r>
          </a:p>
          <a:p>
            <a:pPr marL="0" indent="0">
              <a:lnSpc>
                <a:spcPct val="110000"/>
              </a:lnSpc>
              <a:spcBef>
                <a:spcPts val="200"/>
              </a:spcBef>
              <a:buNone/>
            </a:pPr>
            <a:r>
              <a:rPr lang="zh-CN" altLang="en-US" b="1" u="sng" dirty="0">
                <a:latin typeface="楷体" panose="02010609060101010101" charset="-122"/>
                <a:ea typeface="楷体" panose="02010609060101010101" charset="-122"/>
              </a:rPr>
              <a:t>第六十五条第一款</a:t>
            </a:r>
            <a:r>
              <a:rPr lang="zh-CN" altLang="en-US" dirty="0">
                <a:latin typeface="楷体" panose="02010609060101010101" charset="-122"/>
                <a:ea typeface="楷体" panose="02010609060101010101" charset="-122"/>
              </a:rPr>
              <a:t>　通过证券交易所的证券交易，投资者持有或者通过协议、其他安排与他人共同持有一个上市公司已发行的有表决权股份达到百分之三十时，继续进行收购的，应当依法向该上市公司</a:t>
            </a:r>
            <a:r>
              <a:rPr lang="zh-CN" altLang="en-US" b="1" dirty="0">
                <a:latin typeface="楷体" panose="02010609060101010101" charset="-122"/>
                <a:ea typeface="楷体" panose="02010609060101010101" charset="-122"/>
              </a:rPr>
              <a:t>所有股东发出</a:t>
            </a:r>
            <a:r>
              <a:rPr lang="zh-CN" altLang="en-US" dirty="0">
                <a:latin typeface="楷体" panose="02010609060101010101" charset="-122"/>
                <a:ea typeface="楷体" panose="02010609060101010101" charset="-122"/>
              </a:rPr>
              <a:t>收购上市公司全部或者部分股份的</a:t>
            </a:r>
            <a:r>
              <a:rPr lang="zh-CN" altLang="en-US" b="1" dirty="0">
                <a:latin typeface="楷体" panose="02010609060101010101" charset="-122"/>
                <a:ea typeface="楷体" panose="02010609060101010101" charset="-122"/>
              </a:rPr>
              <a:t>要约</a:t>
            </a:r>
            <a:r>
              <a:rPr lang="zh-CN" altLang="en-US" dirty="0">
                <a:latin typeface="楷体" panose="02010609060101010101" charset="-122"/>
                <a:ea typeface="楷体" panose="02010609060101010101" charset="-122"/>
              </a:rPr>
              <a:t>。</a:t>
            </a:r>
          </a:p>
          <a:p>
            <a:pPr marL="0" indent="0">
              <a:lnSpc>
                <a:spcPct val="110000"/>
              </a:lnSpc>
              <a:spcBef>
                <a:spcPts val="200"/>
              </a:spcBef>
              <a:buNone/>
            </a:pPr>
            <a:r>
              <a:rPr lang="zh-CN" altLang="en-US" b="1" u="sng" dirty="0">
                <a:latin typeface="楷体" panose="02010609060101010101" charset="-122"/>
                <a:ea typeface="楷体" panose="02010609060101010101" charset="-122"/>
              </a:rPr>
              <a:t>第七十三条第一款</a:t>
            </a:r>
            <a:r>
              <a:rPr lang="zh-CN" altLang="en-US" dirty="0">
                <a:latin typeface="楷体" panose="02010609060101010101" charset="-122"/>
                <a:ea typeface="楷体" panose="02010609060101010101" charset="-122"/>
              </a:rPr>
              <a:t>　采取协议收购方式的，收购人收购或者通过协议、其他安排与他人共同收购一个上市公司已发行的有表决权股份达到百分之三十时，继续进行收购的，应当依法向该上市公司所有股东发出收购上市公司全部或者部分股份的要约。但是，按照国务院证券监督管理机构的规定免除发出要约的除外。</a:t>
            </a:r>
          </a:p>
          <a:p>
            <a:pPr marL="0" indent="0">
              <a:lnSpc>
                <a:spcPct val="110000"/>
              </a:lnSpc>
              <a:spcBef>
                <a:spcPts val="200"/>
              </a:spcBef>
              <a:buNone/>
            </a:pPr>
            <a:endParaRPr lang="zh-CN" altLang="en-US" dirty="0"/>
          </a:p>
          <a:p>
            <a:pPr marL="0" indent="0">
              <a:spcBef>
                <a:spcPts val="200"/>
              </a:spcBef>
              <a:buNone/>
            </a:pPr>
            <a:endParaRPr lang="zh-CN" altLang="en-US" dirty="0"/>
          </a:p>
        </p:txBody>
      </p:sp>
    </p:spTree>
  </p:cSld>
  <p:clrMapOvr>
    <a:masterClrMapping/>
  </p:clrMapOvr>
  <p:transition>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2438" y="563572"/>
            <a:ext cx="7913688" cy="5305425"/>
          </a:xfrm>
        </p:spPr>
        <p:txBody>
          <a:bodyPr/>
          <a:lstStyle/>
          <a:p>
            <a:pPr marL="0" indent="0" rtl="0">
              <a:lnSpc>
                <a:spcPct val="110000"/>
              </a:lnSpc>
              <a:spcBef>
                <a:spcPts val="200"/>
              </a:spcBef>
              <a:buSzTx/>
              <a:buNone/>
            </a:pPr>
            <a:r>
              <a:rPr lang="zh-CN" altLang="en-US" noProof="1">
                <a:latin typeface="Calibri" panose="020F0502020204030204" pitchFamily="2" charset="0"/>
                <a:ea typeface="宋体" panose="02010600030101010101" pitchFamily="2" charset="-122"/>
                <a:sym typeface="+mn-ea"/>
              </a:rPr>
              <a:t>该条</a:t>
            </a:r>
            <a:r>
              <a:rPr lang="zh-CN" altLang="en-US" noProof="1">
                <a:solidFill>
                  <a:srgbClr val="FF0000"/>
                </a:solidFill>
                <a:latin typeface="Calibri" panose="020F0502020204030204" pitchFamily="2" charset="0"/>
                <a:ea typeface="宋体" panose="02010600030101010101" pitchFamily="2" charset="-122"/>
                <a:sym typeface="+mn-ea"/>
              </a:rPr>
              <a:t>延续</a:t>
            </a:r>
            <a:r>
              <a:rPr lang="en-US" altLang="zh-CN" noProof="1">
                <a:latin typeface="Calibri" panose="020F0502020204030204" pitchFamily="2" charset="0"/>
                <a:ea typeface="宋体" panose="02010600030101010101" pitchFamily="2" charset="-122"/>
                <a:sym typeface="+mn-ea"/>
              </a:rPr>
              <a:t>2014</a:t>
            </a:r>
            <a:r>
              <a:rPr lang="zh-CN" altLang="en-US" noProof="1">
                <a:latin typeface="Calibri" panose="020F0502020204030204" pitchFamily="2" charset="0"/>
                <a:ea typeface="宋体" panose="02010600030101010101" pitchFamily="2" charset="-122"/>
                <a:sym typeface="+mn-ea"/>
              </a:rPr>
              <a:t>年《证券法》第八十八条，修改了原《证券法》规定的强制全面要约收购制度，改为较为缓和的强制要约制度，表明我国上市公司收购制度正在从原来的英国模式向美国模式转化。</a:t>
            </a:r>
          </a:p>
          <a:p>
            <a:pPr marL="0" indent="0" rtl="0">
              <a:lnSpc>
                <a:spcPct val="110000"/>
              </a:lnSpc>
              <a:spcBef>
                <a:spcPts val="200"/>
              </a:spcBef>
              <a:buSzTx/>
              <a:buNone/>
            </a:pPr>
            <a:r>
              <a:rPr lang="zh-CN" altLang="en-US" noProof="1">
                <a:latin typeface="Calibri" panose="020F0502020204030204" pitchFamily="2" charset="0"/>
                <a:ea typeface="宋体" panose="02010600030101010101" pitchFamily="2" charset="-122"/>
                <a:sym typeface="+mn-ea"/>
              </a:rPr>
              <a:t>英国：认为中小股东应分享控制权溢价，控制权移转时有退出的机会。</a:t>
            </a:r>
            <a:endParaRPr lang="zh-CN" altLang="en-US" noProof="1">
              <a:latin typeface="Calibri" panose="020F0502020204030204" pitchFamily="2" charset="0"/>
              <a:ea typeface="宋体" panose="02010600030101010101" pitchFamily="2" charset="-122"/>
            </a:endParaRPr>
          </a:p>
          <a:p>
            <a:pPr marL="0" indent="0" rtl="0">
              <a:lnSpc>
                <a:spcPct val="110000"/>
              </a:lnSpc>
              <a:spcBef>
                <a:spcPts val="200"/>
              </a:spcBef>
              <a:buSzTx/>
              <a:buNone/>
            </a:pPr>
            <a:r>
              <a:rPr lang="zh-CN" altLang="en-US" noProof="1">
                <a:latin typeface="Calibri" panose="020F0502020204030204" pitchFamily="2" charset="0"/>
                <a:ea typeface="宋体" panose="02010600030101010101" pitchFamily="2" charset="-122"/>
                <a:sym typeface="+mn-ea"/>
              </a:rPr>
              <a:t>达到</a:t>
            </a:r>
            <a:r>
              <a:rPr lang="en-US" altLang="zh-CN" noProof="1">
                <a:latin typeface="Calibri" panose="020F0502020204030204" pitchFamily="2" charset="0"/>
                <a:ea typeface="宋体" panose="02010600030101010101" pitchFamily="2" charset="-122"/>
                <a:sym typeface="+mn-ea"/>
              </a:rPr>
              <a:t>30%</a:t>
            </a:r>
            <a:r>
              <a:rPr lang="zh-CN" altLang="en-US" noProof="1">
                <a:latin typeface="Calibri" panose="020F0502020204030204" pitchFamily="2" charset="0"/>
                <a:ea typeface="宋体" panose="02010600030101010101" pitchFamily="2" charset="-122"/>
                <a:sym typeface="+mn-ea"/>
              </a:rPr>
              <a:t>以后，增持比例应≥</a:t>
            </a:r>
            <a:r>
              <a:rPr lang="en-US" altLang="zh-CN" noProof="1">
                <a:latin typeface="Calibri" panose="020F0502020204030204" pitchFamily="2" charset="0"/>
                <a:ea typeface="宋体" panose="02010600030101010101" pitchFamily="2" charset="-122"/>
                <a:sym typeface="+mn-ea"/>
              </a:rPr>
              <a:t>5%</a:t>
            </a:r>
            <a:r>
              <a:rPr lang="zh-CN" altLang="en-US" noProof="1">
                <a:latin typeface="Calibri" panose="020F0502020204030204" pitchFamily="2" charset="0"/>
                <a:ea typeface="宋体" panose="02010600030101010101" pitchFamily="2" charset="-122"/>
                <a:sym typeface="+mn-ea"/>
              </a:rPr>
              <a:t>。</a:t>
            </a:r>
          </a:p>
          <a:p>
            <a:pPr marL="0" indent="0" rtl="0">
              <a:lnSpc>
                <a:spcPct val="110000"/>
              </a:lnSpc>
              <a:spcBef>
                <a:spcPts val="200"/>
              </a:spcBef>
              <a:buSzTx/>
              <a:buNone/>
            </a:pPr>
            <a:r>
              <a:rPr lang="zh-CN" altLang="en-US" u="sng" noProof="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《上市公司收购管理办法》（</a:t>
            </a:r>
            <a:r>
              <a:rPr lang="en-US" altLang="zh-CN" u="sng" noProof="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2020</a:t>
            </a:r>
            <a:r>
              <a:rPr lang="zh-CN" altLang="en-US" u="sng" noProof="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 第二十五条</a:t>
            </a:r>
            <a:r>
              <a:rPr lang="zh-CN" altLang="en-US" noProof="1">
                <a:latin typeface="楷体" panose="02010609060101010101" charset="-122"/>
                <a:ea typeface="楷体" panose="02010609060101010101" charset="-122"/>
                <a:cs typeface="楷体" panose="02010609060101010101" charset="-122"/>
                <a:sym typeface="+mn-ea"/>
              </a:rPr>
              <a:t>  收购人依照本办法第二十三条、第二十四条、第四十七条、第五十六条的规定，以要约方式收购一个上市公司股份的，其预定收购的股份比例均</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不得低于</a:t>
            </a:r>
            <a:r>
              <a:rPr lang="zh-CN" altLang="en-US" noProof="1">
                <a:latin typeface="楷体" panose="02010609060101010101" charset="-122"/>
                <a:ea typeface="楷体" panose="02010609060101010101" charset="-122"/>
                <a:cs typeface="楷体" panose="02010609060101010101" charset="-122"/>
                <a:sym typeface="+mn-ea"/>
              </a:rPr>
              <a:t>该上市公司已发行股份的</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5%</a:t>
            </a:r>
            <a:r>
              <a:rPr lang="zh-CN" altLang="en-US" noProof="1">
                <a:latin typeface="楷体" panose="02010609060101010101" charset="-122"/>
                <a:ea typeface="楷体" panose="02010609060101010101" charset="-122"/>
                <a:cs typeface="楷体" panose="02010609060101010101" charset="-122"/>
                <a:sym typeface="+mn-ea"/>
              </a:rPr>
              <a:t>。</a:t>
            </a:r>
          </a:p>
          <a:p>
            <a:pPr rtl="0">
              <a:buSzTx/>
            </a:pPr>
            <a:endParaRPr lang="zh-CN" altLang="en-US" noProof="1"/>
          </a:p>
        </p:txBody>
      </p:sp>
    </p:spTree>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图片 1"/>
          <p:cNvPicPr>
            <a:picLocks noChangeAspect="1"/>
          </p:cNvPicPr>
          <p:nvPr/>
        </p:nvPicPr>
        <p:blipFill>
          <a:blip r:embed="rId2"/>
          <a:stretch>
            <a:fillRect/>
          </a:stretch>
        </p:blipFill>
        <p:spPr>
          <a:xfrm>
            <a:off x="1058873" y="425450"/>
            <a:ext cx="6969125" cy="5957888"/>
          </a:xfrm>
          <a:prstGeom prst="rect">
            <a:avLst/>
          </a:prstGeom>
          <a:noFill/>
          <a:ln w="9525">
            <a:noFill/>
          </a:ln>
        </p:spPr>
      </p:pic>
    </p:spTree>
  </p:cSld>
  <p:clrMapOvr>
    <a:masterClrMapping/>
  </p:clrMapOvr>
  <p:transition>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内容占位符 2"/>
          <p:cNvSpPr>
            <a:spLocks noGrp="1"/>
          </p:cNvSpPr>
          <p:nvPr>
            <p:ph idx="1"/>
          </p:nvPr>
        </p:nvSpPr>
        <p:spPr>
          <a:xfrm>
            <a:off x="604520" y="471814"/>
            <a:ext cx="7670800" cy="4564063"/>
          </a:xfrm>
        </p:spPr>
        <p:txBody>
          <a:bodyPr lIns="0" rIns="0" anchor="t"/>
          <a:lstStyle/>
          <a:p>
            <a:pPr marL="0" indent="0">
              <a:lnSpc>
                <a:spcPct val="110000"/>
              </a:lnSpc>
              <a:spcBef>
                <a:spcPts val="200"/>
              </a:spcBef>
              <a:buNone/>
            </a:pPr>
            <a:r>
              <a:rPr lang="zh-CN" altLang="en-US" b="1" dirty="0">
                <a:solidFill>
                  <a:srgbClr val="0070C0"/>
                </a:solidFill>
                <a:sym typeface="宋体" panose="02010600030101010101" pitchFamily="2" charset="-122"/>
              </a:rPr>
              <a:t>（</a:t>
            </a:r>
            <a:r>
              <a:rPr lang="en-US" altLang="zh-CN" b="1" dirty="0">
                <a:solidFill>
                  <a:srgbClr val="0070C0"/>
                </a:solidFill>
                <a:sym typeface="宋体" panose="02010600030101010101" pitchFamily="2" charset="-122"/>
              </a:rPr>
              <a:t>2</a:t>
            </a:r>
            <a:r>
              <a:rPr lang="zh-CN" altLang="en-US" b="1" dirty="0">
                <a:solidFill>
                  <a:srgbClr val="0070C0"/>
                </a:solidFill>
                <a:sym typeface="宋体" panose="02010600030101010101" pitchFamily="2" charset="-122"/>
              </a:rPr>
              <a:t>）强制收购剩余股票</a:t>
            </a:r>
            <a:endParaRPr lang="en-US" altLang="zh-CN" b="1" dirty="0">
              <a:solidFill>
                <a:srgbClr val="0070C0"/>
              </a:solidFill>
              <a:sym typeface="宋体" panose="02010600030101010101" pitchFamily="2" charset="-122"/>
            </a:endParaRPr>
          </a:p>
          <a:p>
            <a:r>
              <a:rPr lang="zh-CN" altLang="zh-CN" b="1" u="sng" dirty="0">
                <a:latin typeface="楷体" panose="02010609060101010101" charset="-122"/>
                <a:ea typeface="楷体" panose="02010609060101010101" charset="-122"/>
                <a:sym typeface="宋体" panose="02010600030101010101" pitchFamily="2" charset="-122"/>
              </a:rPr>
              <a:t>第七十四条</a:t>
            </a:r>
            <a:r>
              <a:rPr lang="zh-CN" altLang="zh-CN" dirty="0">
                <a:latin typeface="楷体" panose="02010609060101010101" charset="-122"/>
                <a:ea typeface="楷体" panose="02010609060101010101" charset="-122"/>
                <a:sym typeface="宋体" panose="02010600030101010101" pitchFamily="2" charset="-122"/>
              </a:rPr>
              <a:t>　收购期限届满，被收购公司股权分布</a:t>
            </a:r>
            <a:r>
              <a:rPr lang="zh-CN" altLang="zh-CN" dirty="0">
                <a:solidFill>
                  <a:srgbClr val="FF0000"/>
                </a:solidFill>
                <a:latin typeface="楷体" panose="02010609060101010101" charset="-122"/>
                <a:ea typeface="楷体" panose="02010609060101010101" charset="-122"/>
                <a:sym typeface="宋体" panose="02010600030101010101" pitchFamily="2" charset="-122"/>
              </a:rPr>
              <a:t>不符合证券交易所规定的上市交易要求</a:t>
            </a:r>
            <a:r>
              <a:rPr lang="zh-CN" altLang="zh-CN" dirty="0">
                <a:latin typeface="楷体" panose="02010609060101010101" charset="-122"/>
                <a:ea typeface="楷体" panose="02010609060101010101" charset="-122"/>
                <a:sym typeface="宋体" panose="02010600030101010101" pitchFamily="2" charset="-122"/>
              </a:rPr>
              <a:t>的，该上市公司的股票应当由证券交易所依法终止上市交易；</a:t>
            </a:r>
            <a:r>
              <a:rPr lang="zh-CN" altLang="zh-CN" dirty="0">
                <a:solidFill>
                  <a:srgbClr val="FF0000"/>
                </a:solidFill>
                <a:latin typeface="楷体" panose="02010609060101010101" charset="-122"/>
                <a:ea typeface="楷体" panose="02010609060101010101" charset="-122"/>
                <a:sym typeface="宋体" panose="02010600030101010101" pitchFamily="2" charset="-122"/>
              </a:rPr>
              <a:t>其余仍持有被收购公司股票的股东，有权向收购人以收购要约的同等条件出售其股票</a:t>
            </a:r>
            <a:r>
              <a:rPr lang="zh-CN" altLang="zh-CN" dirty="0">
                <a:latin typeface="楷体" panose="02010609060101010101" charset="-122"/>
                <a:ea typeface="楷体" panose="02010609060101010101" charset="-122"/>
                <a:sym typeface="宋体" panose="02010600030101010101" pitchFamily="2" charset="-122"/>
              </a:rPr>
              <a:t>，收购人应当收购。</a:t>
            </a:r>
          </a:p>
        </p:txBody>
      </p:sp>
    </p:spTree>
  </p:cSld>
  <p:clrMapOvr>
    <a:masterClrMapping/>
  </p:clrMapOvr>
  <p:transition>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标题 5"/>
          <p:cNvSpPr txBox="1"/>
          <p:nvPr/>
        </p:nvSpPr>
        <p:spPr>
          <a:xfrm>
            <a:off x="358775" y="159182"/>
            <a:ext cx="8229600" cy="411162"/>
          </a:xfrm>
          <a:prstGeom prst="rect">
            <a:avLst/>
          </a:prstGeom>
          <a:noFill/>
          <a:ln w="9525">
            <a:noFill/>
          </a:ln>
        </p:spPr>
        <p:txBody>
          <a:bodyPr anchor="t"/>
          <a:lstStyle/>
          <a:p>
            <a:pPr>
              <a:lnSpc>
                <a:spcPct val="85000"/>
              </a:lnSpc>
            </a:pPr>
            <a:r>
              <a:rPr lang="zh-CN" altLang="en-US" sz="2800" b="1" dirty="0"/>
              <a:t>四、要约收购</a:t>
            </a:r>
            <a:endParaRPr lang="zh-CN" altLang="en-US" sz="2800" dirty="0"/>
          </a:p>
          <a:p>
            <a:pPr>
              <a:lnSpc>
                <a:spcPct val="85000"/>
              </a:lnSpc>
            </a:pPr>
            <a:endParaRPr lang="zh-CN" altLang="en-US" sz="2800" dirty="0">
              <a:solidFill>
                <a:srgbClr val="404040"/>
              </a:solidFill>
            </a:endParaRPr>
          </a:p>
        </p:txBody>
      </p:sp>
      <p:sp>
        <p:nvSpPr>
          <p:cNvPr id="190467" name="矩形 7"/>
          <p:cNvSpPr/>
          <p:nvPr/>
        </p:nvSpPr>
        <p:spPr>
          <a:xfrm>
            <a:off x="358775" y="364763"/>
            <a:ext cx="8343265" cy="6128473"/>
          </a:xfrm>
          <a:prstGeom prst="rect">
            <a:avLst/>
          </a:prstGeom>
          <a:noFill/>
          <a:ln w="9525">
            <a:noFill/>
          </a:ln>
        </p:spPr>
        <p:txBody>
          <a:bodyPr wrap="square" anchor="t">
            <a:spAutoFit/>
          </a:bodyPr>
          <a:lstStyle/>
          <a:p>
            <a:pPr eaLnBrk="0" fontAlgn="base" hangingPunct="0">
              <a:lnSpc>
                <a:spcPct val="150000"/>
              </a:lnSpc>
            </a:pPr>
            <a:r>
              <a:rPr lang="en-US" altLang="zh-CN" sz="2400" b="1" noProof="1">
                <a:solidFill>
                  <a:srgbClr val="C00000"/>
                </a:solidFill>
              </a:rPr>
              <a:t>1.</a:t>
            </a:r>
            <a:r>
              <a:rPr lang="zh-CN" altLang="en-US" sz="2400" b="1" noProof="1">
                <a:solidFill>
                  <a:srgbClr val="C00000"/>
                </a:solidFill>
              </a:rPr>
              <a:t>概念与特征</a:t>
            </a:r>
          </a:p>
          <a:p>
            <a:pPr eaLnBrk="0" fontAlgn="base" hangingPunct="0">
              <a:lnSpc>
                <a:spcPct val="150000"/>
              </a:lnSpc>
            </a:pPr>
            <a:r>
              <a:rPr lang="zh-CN" altLang="en-US" sz="2000" noProof="1"/>
              <a:t>从理论上讲，要约收购是收购人在证券交易所的集中竞价系统之外</a:t>
            </a:r>
            <a:r>
              <a:rPr lang="zh-CN" altLang="en-US" sz="2000" b="1" noProof="1"/>
              <a:t>，直接向股东发出要约买其手中持有股票</a:t>
            </a:r>
            <a:r>
              <a:rPr lang="zh-CN" altLang="en-US" sz="2000" noProof="1"/>
              <a:t>的一种收购方式。</a:t>
            </a:r>
          </a:p>
          <a:p>
            <a:pPr eaLnBrk="0" fontAlgn="base" hangingPunct="0">
              <a:lnSpc>
                <a:spcPct val="150000"/>
              </a:lnSpc>
            </a:pPr>
            <a:r>
              <a:rPr lang="zh-CN" altLang="en-US" sz="2000" noProof="1"/>
              <a:t>场内交易、公开收购</a:t>
            </a:r>
            <a:r>
              <a:rPr lang="en-US" altLang="zh-CN" sz="2000" noProof="1"/>
              <a:t>  A86   C.f.</a:t>
            </a:r>
            <a:r>
              <a:rPr lang="zh-CN" altLang="en-US" sz="2000" noProof="1"/>
              <a:t>台湾：简易公开收购 ＜</a:t>
            </a:r>
            <a:r>
              <a:rPr lang="en-US" altLang="zh-CN" sz="2000" noProof="1"/>
              <a:t>5%</a:t>
            </a:r>
            <a:r>
              <a:rPr lang="zh-CN" altLang="en-US" sz="2000" noProof="1"/>
              <a:t>或者＞</a:t>
            </a:r>
            <a:r>
              <a:rPr lang="en-US" altLang="zh-CN" sz="2000" noProof="1"/>
              <a:t>50%</a:t>
            </a:r>
            <a:endParaRPr lang="zh-CN" altLang="en-US" sz="2000" noProof="1"/>
          </a:p>
          <a:p>
            <a:pPr eaLnBrk="0" fontAlgn="base" hangingPunct="0">
              <a:lnSpc>
                <a:spcPct val="150000"/>
              </a:lnSpc>
            </a:pPr>
            <a:r>
              <a:rPr lang="en-US" altLang="zh-CN" sz="2400" b="1" noProof="1">
                <a:solidFill>
                  <a:srgbClr val="C00000"/>
                </a:solidFill>
              </a:rPr>
              <a:t>2.</a:t>
            </a:r>
            <a:r>
              <a:rPr lang="zh-CN" altLang="en-US" sz="2400" b="1" noProof="1">
                <a:solidFill>
                  <a:srgbClr val="C00000"/>
                </a:solidFill>
              </a:rPr>
              <a:t>适用要件  </a:t>
            </a:r>
            <a:r>
              <a:rPr lang="zh-CN" altLang="en-US" sz="2000" b="1" noProof="1"/>
              <a:t>①达到</a:t>
            </a:r>
            <a:r>
              <a:rPr lang="en-US" altLang="zh-CN" sz="2000" b="1" noProof="1"/>
              <a:t>30%  </a:t>
            </a:r>
            <a:r>
              <a:rPr lang="zh-CN" altLang="en-US" sz="2000" b="1" noProof="1"/>
              <a:t>②继续收购</a:t>
            </a:r>
            <a:r>
              <a:rPr lang="en-US" altLang="zh-CN" sz="2000" b="1" noProof="1"/>
              <a:t>  </a:t>
            </a:r>
            <a:r>
              <a:rPr lang="zh-CN" altLang="en-US" sz="2000" noProof="1">
                <a:solidFill>
                  <a:srgbClr val="FF0000"/>
                </a:solidFill>
              </a:rPr>
              <a:t>同前</a:t>
            </a:r>
            <a:r>
              <a:rPr lang="en-US" altLang="zh-CN" sz="2000" noProof="1">
                <a:solidFill>
                  <a:srgbClr val="FF0000"/>
                </a:solidFill>
              </a:rPr>
              <a:t>——</a:t>
            </a:r>
            <a:r>
              <a:rPr lang="zh-CN" altLang="en-US" sz="2000" noProof="1">
                <a:solidFill>
                  <a:srgbClr val="FF0000"/>
                </a:solidFill>
              </a:rPr>
              <a:t>强制要约收购</a:t>
            </a:r>
          </a:p>
          <a:p>
            <a:pPr eaLnBrk="0" fontAlgn="base" hangingPunct="0">
              <a:lnSpc>
                <a:spcPct val="150000"/>
              </a:lnSpc>
            </a:pPr>
            <a:r>
              <a:rPr lang="zh-CN" altLang="en-US" sz="2000" b="1" u="sng" noProof="1">
                <a:latin typeface="楷体" panose="02010609060101010101" charset="-122"/>
                <a:ea typeface="楷体" panose="02010609060101010101" charset="-122"/>
                <a:sym typeface="+mn-ea"/>
              </a:rPr>
              <a:t>第六十五条第一款</a:t>
            </a:r>
            <a:r>
              <a:rPr lang="zh-CN" altLang="en-US" sz="2000" noProof="1">
                <a:latin typeface="楷体" panose="02010609060101010101" charset="-122"/>
                <a:ea typeface="楷体" panose="02010609060101010101" charset="-122"/>
                <a:sym typeface="+mn-ea"/>
              </a:rPr>
              <a:t>　通过证券交易所的证券交易，投资者持有或者通过协议、其他安排与他人共同持有一个上市公司已发行的有表决权股份</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达到百分之三十时，继续进行收购</a:t>
            </a:r>
            <a:r>
              <a:rPr lang="zh-CN" altLang="en-US" sz="2000" noProof="1">
                <a:latin typeface="楷体" panose="02010609060101010101" charset="-122"/>
                <a:ea typeface="楷体" panose="02010609060101010101" charset="-122"/>
                <a:sym typeface="+mn-ea"/>
              </a:rPr>
              <a:t>的，应当依法向该上市公司所有股东发出收购上市公司全部或者部分股份的要约。</a:t>
            </a:r>
            <a:endParaRPr lang="zh-CN" altLang="en-US" sz="2000" noProof="1">
              <a:latin typeface="楷体" panose="02010609060101010101" charset="-122"/>
              <a:ea typeface="楷体" panose="02010609060101010101" charset="-122"/>
            </a:endParaRPr>
          </a:p>
          <a:p>
            <a:pPr>
              <a:lnSpc>
                <a:spcPct val="110000"/>
              </a:lnSpc>
              <a:spcBef>
                <a:spcPts val="200"/>
              </a:spcBef>
            </a:pPr>
            <a:r>
              <a:rPr lang="zh-CN" altLang="en-US" sz="2000" b="1" u="sng" noProof="1">
                <a:latin typeface="楷体" panose="02010609060101010101" charset="-122"/>
                <a:ea typeface="楷体" panose="02010609060101010101" charset="-122"/>
                <a:sym typeface="+mn-ea"/>
              </a:rPr>
              <a:t>第七十三条第一款</a:t>
            </a:r>
            <a:r>
              <a:rPr lang="zh-CN" altLang="en-US" sz="2000" noProof="1">
                <a:latin typeface="楷体" panose="02010609060101010101" charset="-122"/>
                <a:ea typeface="楷体" panose="02010609060101010101" charset="-122"/>
                <a:sym typeface="+mn-ea"/>
              </a:rPr>
              <a:t>　采取协议收购方式的，收购人收购或者通过协议、其他安排与他人共同收购一个上市公司已发行的有表决权股份</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达到百分之三十时，继续进行收购</a:t>
            </a:r>
            <a:r>
              <a:rPr lang="zh-CN" altLang="en-US" sz="2000" noProof="1">
                <a:latin typeface="楷体" panose="02010609060101010101" charset="-122"/>
                <a:ea typeface="楷体" panose="02010609060101010101" charset="-122"/>
                <a:sym typeface="+mn-ea"/>
              </a:rPr>
              <a:t>的，应当依法向该上市公司所有股东发出收购上市公司全部或者部分股份的要约。但是，按照国务院证券监督管理机构的规定免除发出要约的除外。</a:t>
            </a:r>
            <a:endParaRPr lang="en-US" altLang="zh-CN" sz="2000" noProof="1"/>
          </a:p>
        </p:txBody>
      </p:sp>
    </p:spTree>
  </p:cSld>
  <p:clrMapOvr>
    <a:masterClrMapping/>
  </p:clrMapOvr>
  <p:transition>
    <p:push di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内容占位符 2"/>
          <p:cNvSpPr>
            <a:spLocks noGrp="1"/>
          </p:cNvSpPr>
          <p:nvPr>
            <p:ph idx="1"/>
          </p:nvPr>
        </p:nvSpPr>
        <p:spPr>
          <a:xfrm>
            <a:off x="466725" y="295275"/>
            <a:ext cx="8383588" cy="6186488"/>
          </a:xfrm>
        </p:spPr>
        <p:txBody>
          <a:bodyPr lIns="0" rIns="0" anchor="t"/>
          <a:lstStyle/>
          <a:p>
            <a:pPr>
              <a:lnSpc>
                <a:spcPct val="105000"/>
              </a:lnSpc>
              <a:spcBef>
                <a:spcPts val="200"/>
              </a:spcBef>
            </a:pPr>
            <a:r>
              <a:rPr lang="en-US" altLang="zh-CN" sz="2400" b="1" dirty="0">
                <a:solidFill>
                  <a:srgbClr val="C00000"/>
                </a:solidFill>
              </a:rPr>
              <a:t>3.</a:t>
            </a:r>
            <a:r>
              <a:rPr lang="zh-CN" altLang="en-US" sz="2400" b="1" dirty="0">
                <a:solidFill>
                  <a:srgbClr val="C00000"/>
                </a:solidFill>
              </a:rPr>
              <a:t>收购程序    </a:t>
            </a:r>
            <a:endParaRPr lang="en-US" altLang="zh-CN" sz="2400" b="1" dirty="0">
              <a:solidFill>
                <a:srgbClr val="C00000"/>
              </a:solidFill>
            </a:endParaRPr>
          </a:p>
          <a:p>
            <a:pPr>
              <a:lnSpc>
                <a:spcPct val="105000"/>
              </a:lnSpc>
              <a:spcBef>
                <a:spcPts val="200"/>
              </a:spcBef>
            </a:pPr>
            <a:r>
              <a:rPr lang="zh-CN" altLang="en-US" b="1" dirty="0"/>
              <a:t>报送上市公司收购报告书、公告要约、预受与收购、报告与公告</a:t>
            </a:r>
          </a:p>
          <a:p>
            <a:pPr>
              <a:lnSpc>
                <a:spcPct val="105000"/>
              </a:lnSpc>
              <a:spcBef>
                <a:spcPts val="200"/>
              </a:spcBef>
            </a:pPr>
            <a:r>
              <a:rPr lang="zh-CN" altLang="en-US" b="1" u="sng" dirty="0">
                <a:latin typeface="楷体" panose="02010609060101010101" charset="-122"/>
                <a:ea typeface="楷体" panose="02010609060101010101" charset="-122"/>
              </a:rPr>
              <a:t>第六十六条</a:t>
            </a:r>
            <a:r>
              <a:rPr lang="zh-CN" altLang="en-US" dirty="0">
                <a:latin typeface="楷体" panose="02010609060101010101" charset="-122"/>
                <a:ea typeface="楷体" panose="02010609060101010101" charset="-122"/>
              </a:rPr>
              <a:t>　依照前条规定发出收购要约，收购人必须公告上市公司收购报告书，并载明下列事项：</a:t>
            </a:r>
          </a:p>
          <a:p>
            <a:pPr>
              <a:lnSpc>
                <a:spcPct val="105000"/>
              </a:lnSpc>
              <a:spcBef>
                <a:spcPts val="200"/>
              </a:spcBef>
            </a:pPr>
            <a:r>
              <a:rPr lang="zh-CN" altLang="en-US" dirty="0">
                <a:latin typeface="楷体" panose="02010609060101010101" charset="-122"/>
                <a:ea typeface="楷体" panose="02010609060101010101" charset="-122"/>
              </a:rPr>
              <a:t>（一）收购人的名称、住所；</a:t>
            </a:r>
          </a:p>
          <a:p>
            <a:pPr>
              <a:lnSpc>
                <a:spcPct val="105000"/>
              </a:lnSpc>
              <a:spcBef>
                <a:spcPts val="200"/>
              </a:spcBef>
            </a:pPr>
            <a:r>
              <a:rPr lang="zh-CN" altLang="en-US" dirty="0">
                <a:latin typeface="楷体" panose="02010609060101010101" charset="-122"/>
                <a:ea typeface="楷体" panose="02010609060101010101" charset="-122"/>
              </a:rPr>
              <a:t>（二）收购人关于收购的决定；</a:t>
            </a:r>
          </a:p>
          <a:p>
            <a:pPr>
              <a:lnSpc>
                <a:spcPct val="105000"/>
              </a:lnSpc>
              <a:spcBef>
                <a:spcPts val="200"/>
              </a:spcBef>
            </a:pPr>
            <a:r>
              <a:rPr lang="zh-CN" altLang="en-US" dirty="0">
                <a:latin typeface="楷体" panose="02010609060101010101" charset="-122"/>
                <a:ea typeface="楷体" panose="02010609060101010101" charset="-122"/>
              </a:rPr>
              <a:t>（三）被收购的上市公司名称；</a:t>
            </a:r>
          </a:p>
          <a:p>
            <a:pPr>
              <a:lnSpc>
                <a:spcPct val="105000"/>
              </a:lnSpc>
              <a:spcBef>
                <a:spcPts val="200"/>
              </a:spcBef>
            </a:pPr>
            <a:r>
              <a:rPr lang="zh-CN" altLang="en-US" dirty="0">
                <a:latin typeface="楷体" panose="02010609060101010101" charset="-122"/>
                <a:ea typeface="楷体" panose="02010609060101010101" charset="-122"/>
              </a:rPr>
              <a:t>（四）收购目的；</a:t>
            </a:r>
          </a:p>
          <a:p>
            <a:pPr>
              <a:lnSpc>
                <a:spcPct val="105000"/>
              </a:lnSpc>
              <a:spcBef>
                <a:spcPts val="200"/>
              </a:spcBef>
            </a:pPr>
            <a:r>
              <a:rPr lang="zh-CN" altLang="en-US" dirty="0">
                <a:latin typeface="楷体" panose="02010609060101010101" charset="-122"/>
                <a:ea typeface="楷体" panose="02010609060101010101" charset="-122"/>
              </a:rPr>
              <a:t>（五）收购股份的详细名称和预定收购的股份数额；</a:t>
            </a:r>
          </a:p>
          <a:p>
            <a:pPr>
              <a:lnSpc>
                <a:spcPct val="105000"/>
              </a:lnSpc>
              <a:spcBef>
                <a:spcPts val="200"/>
              </a:spcBef>
            </a:pPr>
            <a:r>
              <a:rPr lang="zh-CN" altLang="en-US" dirty="0">
                <a:latin typeface="楷体" panose="02010609060101010101" charset="-122"/>
                <a:ea typeface="楷体" panose="02010609060101010101" charset="-122"/>
              </a:rPr>
              <a:t>（六）收购期限、收购价格；</a:t>
            </a:r>
          </a:p>
          <a:p>
            <a:pPr>
              <a:lnSpc>
                <a:spcPct val="105000"/>
              </a:lnSpc>
              <a:spcBef>
                <a:spcPts val="200"/>
              </a:spcBef>
            </a:pPr>
            <a:r>
              <a:rPr lang="zh-CN" altLang="en-US" dirty="0">
                <a:latin typeface="楷体" panose="02010609060101010101" charset="-122"/>
                <a:ea typeface="楷体" panose="02010609060101010101" charset="-122"/>
              </a:rPr>
              <a:t>（七）收购所需资金额及资金保证；</a:t>
            </a:r>
          </a:p>
          <a:p>
            <a:pPr>
              <a:lnSpc>
                <a:spcPct val="105000"/>
              </a:lnSpc>
              <a:spcBef>
                <a:spcPts val="200"/>
              </a:spcBef>
            </a:pPr>
            <a:r>
              <a:rPr lang="zh-CN" altLang="en-US" dirty="0">
                <a:latin typeface="楷体" panose="02010609060101010101" charset="-122"/>
                <a:ea typeface="楷体" panose="02010609060101010101" charset="-122"/>
              </a:rPr>
              <a:t>（八）公告上市公司收购报告书时持有被收购公司股份数占该公司已发行的股份总数的比例。</a:t>
            </a:r>
          </a:p>
          <a:p>
            <a:pPr>
              <a:spcBef>
                <a:spcPts val="200"/>
              </a:spcBef>
            </a:pPr>
            <a:endParaRPr lang="zh-CN" altLang="en-US" dirty="0"/>
          </a:p>
        </p:txBody>
      </p:sp>
    </p:spTree>
  </p:cSld>
  <p:clrMapOvr>
    <a:masterClrMapping/>
  </p:clrMapOvr>
  <p:transition>
    <p:push dir="u"/>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0985" y="293688"/>
            <a:ext cx="8797925" cy="6173788"/>
          </a:xfrm>
        </p:spPr>
        <p:txBody>
          <a:bodyPr/>
          <a:lstStyle/>
          <a:p>
            <a:pPr rtl="0">
              <a:lnSpc>
                <a:spcPct val="105000"/>
              </a:lnSpc>
              <a:spcBef>
                <a:spcPts val="200"/>
              </a:spcBef>
              <a:buSzTx/>
            </a:pPr>
            <a:r>
              <a:rPr lang="en-US" altLang="zh-CN" sz="2400" b="1" noProof="1">
                <a:solidFill>
                  <a:srgbClr val="C00000"/>
                </a:solidFill>
                <a:latin typeface="Calibri" panose="020F0502020204030204" pitchFamily="2" charset="0"/>
                <a:ea typeface="宋体" panose="02010600030101010101" pitchFamily="2" charset="-122"/>
                <a:sym typeface="+mn-ea"/>
              </a:rPr>
              <a:t>4.</a:t>
            </a:r>
            <a:r>
              <a:rPr lang="zh-CN" altLang="en-US" sz="2400" b="1" noProof="1">
                <a:solidFill>
                  <a:srgbClr val="C00000"/>
                </a:solidFill>
                <a:latin typeface="Calibri" panose="020F0502020204030204" pitchFamily="2" charset="0"/>
                <a:ea typeface="宋体" panose="02010600030101010101" pitchFamily="2" charset="-122"/>
                <a:sym typeface="+mn-ea"/>
              </a:rPr>
              <a:t>要约效力</a:t>
            </a:r>
            <a:r>
              <a:rPr lang="zh-CN" altLang="en-US" b="1" noProof="1">
                <a:latin typeface="Calibri" panose="020F0502020204030204" pitchFamily="2" charset="0"/>
                <a:ea typeface="宋体" panose="02010600030101010101" pitchFamily="2" charset="-122"/>
                <a:sym typeface="+mn-ea"/>
              </a:rPr>
              <a:t>（略</a:t>
            </a:r>
            <a:r>
              <a:rPr lang="en-US" altLang="zh-CN" b="1" noProof="1">
                <a:latin typeface="Calibri" panose="020F0502020204030204" pitchFamily="2" charset="0"/>
                <a:ea typeface="宋体" panose="02010600030101010101" pitchFamily="2" charset="-122"/>
                <a:sym typeface="+mn-ea"/>
              </a:rPr>
              <a:t>·</a:t>
            </a:r>
            <a:r>
              <a:rPr lang="zh-CN" altLang="en-US" b="1" noProof="1">
                <a:solidFill>
                  <a:srgbClr val="FF0000"/>
                </a:solidFill>
                <a:latin typeface="Calibri" panose="020F0502020204030204" pitchFamily="2" charset="0"/>
                <a:ea typeface="宋体" panose="02010600030101010101" pitchFamily="2" charset="-122"/>
                <a:sym typeface="+mn-ea"/>
              </a:rPr>
              <a:t>对比合同要约</a:t>
            </a:r>
            <a:r>
              <a:rPr lang="en-US" altLang="zh-CN" b="1" noProof="1">
                <a:latin typeface="Calibri" panose="020F0502020204030204" pitchFamily="2" charset="0"/>
                <a:ea typeface="宋体" panose="02010600030101010101" pitchFamily="2" charset="-122"/>
                <a:sym typeface="+mn-ea"/>
              </a:rPr>
              <a:t>·</a:t>
            </a:r>
            <a:r>
              <a:rPr lang="zh-CN" altLang="en-US" b="1"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参考前文诸段</a:t>
            </a:r>
            <a:r>
              <a:rPr lang="zh-CN" altLang="en-US" b="1" noProof="1">
                <a:latin typeface="Calibri" panose="020F0502020204030204" pitchFamily="2" charset="0"/>
                <a:ea typeface="宋体" panose="02010600030101010101" pitchFamily="2" charset="-122"/>
                <a:sym typeface="+mn-ea"/>
              </a:rPr>
              <a:t>）</a:t>
            </a:r>
          </a:p>
          <a:p>
            <a:pPr rtl="0">
              <a:lnSpc>
                <a:spcPct val="105000"/>
              </a:lnSpc>
              <a:spcBef>
                <a:spcPts val="200"/>
              </a:spcBef>
              <a:buSzTx/>
            </a:pPr>
            <a:r>
              <a:rPr lang="zh-CN" altLang="en-US" b="1" noProof="1">
                <a:solidFill>
                  <a:srgbClr val="0070C0"/>
                </a:solidFill>
                <a:latin typeface="Calibri" panose="020F0502020204030204" pitchFamily="2" charset="0"/>
                <a:ea typeface="宋体" panose="02010600030101010101" pitchFamily="2" charset="-122"/>
                <a:sym typeface="+mn-ea"/>
              </a:rPr>
              <a:t>①承诺期内不得撤销</a:t>
            </a:r>
            <a:r>
              <a:rPr lang="zh-CN" altLang="en-US" noProof="1">
                <a:solidFill>
                  <a:srgbClr val="0070C0"/>
                </a:solidFill>
                <a:latin typeface="Calibri" panose="020F0502020204030204" pitchFamily="2" charset="0"/>
                <a:ea typeface="宋体" panose="02010600030101010101" pitchFamily="2" charset="-122"/>
                <a:sym typeface="+mn-ea"/>
              </a:rPr>
              <a:t>  </a:t>
            </a:r>
            <a:endParaRPr lang="en-US" altLang="zh-CN" noProof="1">
              <a:solidFill>
                <a:srgbClr val="0070C0"/>
              </a:solidFill>
              <a:latin typeface="Calibri" panose="020F0502020204030204" pitchFamily="2" charset="0"/>
              <a:ea typeface="宋体" panose="02010600030101010101" pitchFamily="2" charset="-122"/>
              <a:sym typeface="+mn-ea"/>
            </a:endParaRPr>
          </a:p>
          <a:p>
            <a:pPr rtl="0">
              <a:lnSpc>
                <a:spcPct val="105000"/>
              </a:lnSpc>
              <a:spcBef>
                <a:spcPts val="200"/>
              </a:spcBef>
              <a:buSzTx/>
            </a:pPr>
            <a:r>
              <a:rPr lang="zh-CN" altLang="en-US" b="1" u="sng" noProof="1">
                <a:latin typeface="楷体" panose="02010609060101010101" charset="-122"/>
                <a:ea typeface="楷体" panose="02010609060101010101" charset="-122"/>
                <a:sym typeface="+mn-ea"/>
              </a:rPr>
              <a:t>第六十八条第一款第一句</a:t>
            </a:r>
            <a:r>
              <a:rPr lang="zh-CN" altLang="en-US" noProof="1">
                <a:latin typeface="Calibri" panose="020F0502020204030204" pitchFamily="2" charset="0"/>
                <a:ea typeface="宋体" panose="02010600030101010101" pitchFamily="2" charset="-122"/>
                <a:sym typeface="+mn-ea"/>
              </a:rPr>
              <a:t>　</a:t>
            </a:r>
            <a:r>
              <a:rPr lang="zh-CN" altLang="en-US" noProof="1">
                <a:latin typeface="楷体" panose="02010609060101010101" charset="-122"/>
                <a:ea typeface="楷体" panose="02010609060101010101" charset="-122"/>
                <a:sym typeface="+mn-ea"/>
              </a:rPr>
              <a:t>在收购要约确定的承诺期限内，收购人</a:t>
            </a:r>
            <a:r>
              <a:rPr lang="zh-CN" altLang="en-US" noProof="1">
                <a:solidFill>
                  <a:srgbClr val="FF0000"/>
                </a:solidFill>
                <a:latin typeface="楷体" panose="02010609060101010101" charset="-122"/>
                <a:ea typeface="楷体" panose="02010609060101010101" charset="-122"/>
                <a:sym typeface="+mn-ea"/>
              </a:rPr>
              <a:t>不得</a:t>
            </a:r>
            <a:r>
              <a:rPr lang="zh-CN" altLang="en-US" noProof="1">
                <a:latin typeface="楷体" panose="02010609060101010101" charset="-122"/>
                <a:ea typeface="楷体" panose="02010609060101010101" charset="-122"/>
                <a:sym typeface="+mn-ea"/>
              </a:rPr>
              <a:t>撤销其收购要约。</a:t>
            </a:r>
          </a:p>
          <a:p>
            <a:pPr rtl="0">
              <a:lnSpc>
                <a:spcPct val="105000"/>
              </a:lnSpc>
              <a:spcBef>
                <a:spcPts val="200"/>
              </a:spcBef>
              <a:buSzTx/>
            </a:pPr>
            <a:r>
              <a:rPr lang="zh-CN" altLang="en-US" b="1" noProof="1">
                <a:solidFill>
                  <a:srgbClr val="0070C0"/>
                </a:solidFill>
                <a:latin typeface="Calibri" panose="020F0502020204030204" pitchFamily="2" charset="0"/>
                <a:ea typeface="宋体" panose="02010600030101010101" pitchFamily="2" charset="-122"/>
                <a:sym typeface="+mn-ea"/>
              </a:rPr>
              <a:t>②不得随意变更</a:t>
            </a:r>
            <a:r>
              <a:rPr lang="en-US" altLang="zh-CN" noProof="1">
                <a:solidFill>
                  <a:srgbClr val="0070C0"/>
                </a:solidFill>
                <a:latin typeface="Calibri" panose="020F0502020204030204" pitchFamily="2" charset="0"/>
                <a:ea typeface="宋体" panose="02010600030101010101" pitchFamily="2" charset="-122"/>
                <a:sym typeface="+mn-ea"/>
              </a:rPr>
              <a:t>  </a:t>
            </a:r>
          </a:p>
          <a:p>
            <a:pPr rtl="0">
              <a:lnSpc>
                <a:spcPct val="105000"/>
              </a:lnSpc>
              <a:spcBef>
                <a:spcPts val="200"/>
              </a:spcBef>
              <a:buSzTx/>
            </a:pPr>
            <a:r>
              <a:rPr lang="zh-CN" altLang="en-US" b="1" u="sng" noProof="1">
                <a:latin typeface="楷体" panose="02010609060101010101" charset="-122"/>
                <a:ea typeface="楷体" panose="02010609060101010101" charset="-122"/>
                <a:sym typeface="+mn-ea"/>
              </a:rPr>
              <a:t>第六十八条第一款第二句</a:t>
            </a:r>
            <a:r>
              <a:rPr lang="zh-CN" altLang="en-US" b="1" noProof="1">
                <a:latin typeface="楷体" panose="02010609060101010101" charset="-122"/>
                <a:ea typeface="楷体" panose="02010609060101010101" charset="-122"/>
                <a:sym typeface="+mn-ea"/>
              </a:rPr>
              <a:t>  </a:t>
            </a:r>
            <a:r>
              <a:rPr lang="zh-CN" altLang="en-US" noProof="1">
                <a:latin typeface="楷体" panose="02010609060101010101" charset="-122"/>
                <a:ea typeface="楷体" panose="02010609060101010101" charset="-122"/>
                <a:sym typeface="+mn-ea"/>
              </a:rPr>
              <a:t>收购人需要变更收购要约的，应当及时公告，载明具体变更事项，且</a:t>
            </a:r>
            <a:r>
              <a:rPr lang="zh-CN" altLang="en-US" noProof="1">
                <a:solidFill>
                  <a:srgbClr val="FF0000"/>
                </a:solidFill>
                <a:latin typeface="楷体" panose="02010609060101010101" charset="-122"/>
                <a:ea typeface="楷体" panose="02010609060101010101" charset="-122"/>
                <a:sym typeface="+mn-ea"/>
              </a:rPr>
              <a:t>不得存在下列情形</a:t>
            </a:r>
            <a:r>
              <a:rPr lang="zh-CN" altLang="en-US" noProof="1">
                <a:latin typeface="楷体" panose="02010609060101010101" charset="-122"/>
                <a:ea typeface="楷体" panose="02010609060101010101" charset="-122"/>
                <a:sym typeface="+mn-ea"/>
              </a:rPr>
              <a:t>：（一）降低收购价格；（二）减少预定收购股份数额；（三）缩短收购期限；（四）国务院证券监督管理机构规定的其他情形。</a:t>
            </a:r>
          </a:p>
          <a:p>
            <a:pPr rtl="0">
              <a:lnSpc>
                <a:spcPct val="105000"/>
              </a:lnSpc>
              <a:spcBef>
                <a:spcPts val="200"/>
              </a:spcBef>
              <a:buSzTx/>
            </a:pPr>
            <a:r>
              <a:rPr lang="zh-CN" altLang="en-US" b="1" noProof="1">
                <a:solidFill>
                  <a:srgbClr val="0070C0"/>
                </a:solidFill>
                <a:latin typeface="Calibri" panose="020F0502020204030204" pitchFamily="2" charset="0"/>
                <a:ea typeface="宋体" panose="02010600030101010101" pitchFamily="2" charset="-122"/>
                <a:sym typeface="+mn-ea"/>
              </a:rPr>
              <a:t>③适用于所有股东</a:t>
            </a:r>
            <a:r>
              <a:rPr lang="en-US" altLang="zh-CN" noProof="1">
                <a:solidFill>
                  <a:srgbClr val="0070C0"/>
                </a:solidFill>
                <a:latin typeface="Calibri" panose="020F0502020204030204" pitchFamily="2" charset="0"/>
                <a:ea typeface="宋体" panose="02010600030101010101" pitchFamily="2" charset="-122"/>
                <a:sym typeface="+mn-ea"/>
              </a:rPr>
              <a:t>   </a:t>
            </a:r>
          </a:p>
          <a:p>
            <a:pPr rtl="0">
              <a:lnSpc>
                <a:spcPct val="105000"/>
              </a:lnSpc>
              <a:spcBef>
                <a:spcPts val="200"/>
              </a:spcBef>
              <a:buSzTx/>
            </a:pPr>
            <a:r>
              <a:rPr lang="zh-CN" altLang="en-US" b="1" u="sng" noProof="1">
                <a:latin typeface="楷体" panose="02010609060101010101" charset="-122"/>
                <a:ea typeface="楷体" panose="02010609060101010101" charset="-122"/>
                <a:sym typeface="+mn-ea"/>
              </a:rPr>
              <a:t>第六十九条第一款</a:t>
            </a:r>
            <a:r>
              <a:rPr lang="zh-CN" altLang="en-US" noProof="1">
                <a:latin typeface="楷体" panose="02010609060101010101" charset="-122"/>
                <a:ea typeface="楷体" panose="02010609060101010101" charset="-122"/>
                <a:sym typeface="+mn-ea"/>
              </a:rPr>
              <a:t>　收购要约提出的各项收购条件，</a:t>
            </a:r>
            <a:r>
              <a:rPr lang="zh-CN" altLang="en-US" noProof="1">
                <a:solidFill>
                  <a:srgbClr val="FF0000"/>
                </a:solidFill>
                <a:latin typeface="楷体" panose="02010609060101010101" charset="-122"/>
                <a:ea typeface="楷体" panose="02010609060101010101" charset="-122"/>
                <a:sym typeface="+mn-ea"/>
              </a:rPr>
              <a:t>适用于</a:t>
            </a:r>
            <a:r>
              <a:rPr lang="zh-CN" altLang="en-US" noProof="1">
                <a:latin typeface="楷体" panose="02010609060101010101" charset="-122"/>
                <a:ea typeface="楷体" panose="02010609060101010101" charset="-122"/>
                <a:sym typeface="+mn-ea"/>
              </a:rPr>
              <a:t>被收购公司的</a:t>
            </a:r>
            <a:r>
              <a:rPr lang="zh-CN" altLang="en-US" noProof="1">
                <a:solidFill>
                  <a:srgbClr val="FF0000"/>
                </a:solidFill>
                <a:latin typeface="楷体" panose="02010609060101010101" charset="-122"/>
                <a:ea typeface="楷体" panose="02010609060101010101" charset="-122"/>
                <a:sym typeface="+mn-ea"/>
              </a:rPr>
              <a:t>所有股东</a:t>
            </a:r>
            <a:r>
              <a:rPr lang="zh-CN" altLang="en-US" noProof="1">
                <a:latin typeface="楷体" panose="02010609060101010101" charset="-122"/>
                <a:ea typeface="楷体" panose="02010609060101010101" charset="-122"/>
                <a:sym typeface="+mn-ea"/>
              </a:rPr>
              <a:t>。上市公司发行不同种类股份的，收购人可以针对不同种类股份提出不同的收购条件。</a:t>
            </a:r>
            <a:r>
              <a:rPr lang="zh-CN" altLang="en-US" noProof="1">
                <a:solidFill>
                  <a:srgbClr val="FF0000"/>
                </a:solidFill>
                <a:latin typeface="楷体" panose="02010609060101010101" charset="-122"/>
                <a:ea typeface="楷体" panose="02010609060101010101" charset="-122"/>
                <a:sym typeface="+mn-ea"/>
              </a:rPr>
              <a:t>（区别对待的处理）</a:t>
            </a:r>
            <a:endParaRPr lang="zh-CN" altLang="en-US" noProof="1">
              <a:latin typeface="楷体" panose="02010609060101010101" charset="-122"/>
              <a:ea typeface="楷体" panose="02010609060101010101" charset="-122"/>
              <a:sym typeface="+mn-ea"/>
            </a:endParaRPr>
          </a:p>
          <a:p>
            <a:pPr rtl="0">
              <a:lnSpc>
                <a:spcPct val="105000"/>
              </a:lnSpc>
              <a:spcBef>
                <a:spcPts val="200"/>
              </a:spcBef>
              <a:buSzTx/>
            </a:pPr>
            <a:r>
              <a:rPr lang="zh-CN" altLang="en-US" b="1" noProof="1">
                <a:solidFill>
                  <a:srgbClr val="0070C0"/>
                </a:solidFill>
                <a:latin typeface="Calibri" panose="020F0502020204030204" pitchFamily="2" charset="0"/>
                <a:ea typeface="宋体" panose="02010600030101010101" pitchFamily="2" charset="-122"/>
                <a:sym typeface="+mn-ea"/>
              </a:rPr>
              <a:t>④其他形式、条件买卖的禁止</a:t>
            </a:r>
            <a:r>
              <a:rPr lang="en-US" altLang="zh-CN" noProof="1">
                <a:solidFill>
                  <a:srgbClr val="0070C0"/>
                </a:solidFill>
                <a:latin typeface="Calibri" panose="020F0502020204030204" pitchFamily="2" charset="0"/>
                <a:ea typeface="宋体" panose="02010600030101010101" pitchFamily="2" charset="-122"/>
                <a:sym typeface="+mn-ea"/>
              </a:rPr>
              <a:t>  </a:t>
            </a:r>
          </a:p>
          <a:p>
            <a:pPr rtl="0">
              <a:lnSpc>
                <a:spcPct val="105000"/>
              </a:lnSpc>
              <a:spcBef>
                <a:spcPts val="200"/>
              </a:spcBef>
              <a:buSzTx/>
            </a:pPr>
            <a:r>
              <a:rPr lang="zh-CN" altLang="en-US" b="1" u="sng" noProof="1">
                <a:latin typeface="楷体" panose="02010609060101010101" charset="-122"/>
                <a:ea typeface="楷体" panose="02010609060101010101" charset="-122"/>
                <a:sym typeface="+mn-ea"/>
              </a:rPr>
              <a:t>第七十条</a:t>
            </a:r>
            <a:r>
              <a:rPr lang="zh-CN" altLang="en-US" noProof="1">
                <a:latin typeface="楷体" panose="02010609060101010101" charset="-122"/>
                <a:ea typeface="楷体" panose="02010609060101010101" charset="-122"/>
                <a:sym typeface="+mn-ea"/>
              </a:rPr>
              <a:t>　采取要约收购方式的，收购人在收购期限内，</a:t>
            </a:r>
            <a:r>
              <a:rPr lang="zh-CN" altLang="en-US" noProof="1">
                <a:solidFill>
                  <a:srgbClr val="FF0000"/>
                </a:solidFill>
                <a:latin typeface="楷体" panose="02010609060101010101" charset="-122"/>
                <a:ea typeface="楷体" panose="02010609060101010101" charset="-122"/>
                <a:sym typeface="+mn-ea"/>
              </a:rPr>
              <a:t>不得</a:t>
            </a:r>
            <a:r>
              <a:rPr lang="zh-CN" altLang="en-US" noProof="1">
                <a:latin typeface="楷体" panose="02010609060101010101" charset="-122"/>
                <a:ea typeface="楷体" panose="02010609060101010101" charset="-122"/>
                <a:sym typeface="+mn-ea"/>
              </a:rPr>
              <a:t>卖出被收购公司的股票，</a:t>
            </a:r>
            <a:r>
              <a:rPr lang="zh-CN" altLang="en-US" noProof="1">
                <a:solidFill>
                  <a:srgbClr val="FF0000"/>
                </a:solidFill>
                <a:latin typeface="楷体" panose="02010609060101010101" charset="-122"/>
                <a:ea typeface="楷体" panose="02010609060101010101" charset="-122"/>
                <a:sym typeface="+mn-ea"/>
              </a:rPr>
              <a:t>也不得</a:t>
            </a:r>
            <a:r>
              <a:rPr lang="zh-CN" altLang="en-US" noProof="1">
                <a:latin typeface="楷体" panose="02010609060101010101" charset="-122"/>
                <a:ea typeface="楷体" panose="02010609060101010101" charset="-122"/>
                <a:sym typeface="+mn-ea"/>
              </a:rPr>
              <a:t>采取要约规定以外的形式和超出要约的条件买入被收购公司的股票。</a:t>
            </a:r>
          </a:p>
        </p:txBody>
      </p:sp>
    </p:spTree>
  </p:cSld>
  <p:clrMapOvr>
    <a:masterClrMapping/>
  </p:clrMapOvr>
  <p:transition>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7667" y="393065"/>
            <a:ext cx="8496300" cy="5845810"/>
          </a:xfrm>
        </p:spPr>
        <p:txBody>
          <a:bodyPr/>
          <a:lstStyle/>
          <a:p>
            <a:pPr fontAlgn="base"/>
            <a:r>
              <a:rPr lang="en-US" altLang="zh-CN" sz="2400" b="1" noProof="1">
                <a:solidFill>
                  <a:srgbClr val="C00000"/>
                </a:solidFill>
                <a:latin typeface="Calibri" panose="020F0502020204030204" pitchFamily="2" charset="0"/>
                <a:ea typeface="宋体" panose="02010600030101010101" pitchFamily="2" charset="-122"/>
                <a:sym typeface="+mn-ea"/>
              </a:rPr>
              <a:t>5.</a:t>
            </a:r>
            <a:r>
              <a:rPr lang="zh-CN" altLang="en-US" sz="2400" b="1" noProof="1">
                <a:solidFill>
                  <a:srgbClr val="C00000"/>
                </a:solidFill>
                <a:latin typeface="Calibri" panose="020F0502020204030204" pitchFamily="2" charset="0"/>
                <a:ea typeface="宋体" panose="02010600030101010101" pitchFamily="2" charset="-122"/>
                <a:sym typeface="+mn-ea"/>
              </a:rPr>
              <a:t>法律后果</a:t>
            </a:r>
          </a:p>
          <a:p>
            <a:pPr fontAlgn="base"/>
            <a:r>
              <a:rPr lang="zh-CN" altLang="en-US" b="1" noProof="1">
                <a:solidFill>
                  <a:srgbClr val="0070C0"/>
                </a:solidFill>
                <a:latin typeface="楷体" panose="02010609060101010101" charset="-122"/>
                <a:ea typeface="楷体" panose="02010609060101010101" charset="-122"/>
                <a:cs typeface="楷体" panose="02010609060101010101" charset="-122"/>
                <a:sym typeface="+mn-ea"/>
              </a:rPr>
              <a:t>①维持上市  </a:t>
            </a:r>
            <a:endParaRPr lang="en-US" altLang="zh-CN" b="1" noProof="1">
              <a:solidFill>
                <a:srgbClr val="0070C0"/>
              </a:solidFill>
              <a:latin typeface="楷体" panose="02010609060101010101" charset="-122"/>
              <a:ea typeface="楷体" panose="02010609060101010101" charset="-122"/>
              <a:cs typeface="楷体" panose="02010609060101010101" charset="-122"/>
              <a:sym typeface="+mn-ea"/>
            </a:endParaRPr>
          </a:p>
          <a:p>
            <a:pPr fontAlgn="base"/>
            <a:r>
              <a:rPr lang="en-US" altLang="zh-CN" noProof="1">
                <a:latin typeface="楷体" panose="02010609060101010101" charset="-122"/>
                <a:ea typeface="楷体" panose="02010609060101010101" charset="-122"/>
                <a:cs typeface="楷体" panose="02010609060101010101" charset="-122"/>
                <a:sym typeface="+mn-ea"/>
              </a:rPr>
              <a:t>2019</a:t>
            </a:r>
            <a:r>
              <a:rPr lang="zh-CN" altLang="en-US" noProof="1">
                <a:latin typeface="楷体" panose="02010609060101010101" charset="-122"/>
                <a:ea typeface="楷体" panose="02010609060101010101" charset="-122"/>
                <a:cs typeface="楷体" panose="02010609060101010101" charset="-122"/>
                <a:sym typeface="+mn-ea"/>
              </a:rPr>
              <a:t>年上交所收购案例</a:t>
            </a:r>
          </a:p>
          <a:p>
            <a:pPr fontAlgn="base"/>
            <a:r>
              <a:rPr lang="en-US" altLang="zh-CN" noProof="1">
                <a:latin typeface="楷体" panose="02010609060101010101" charset="-122"/>
                <a:ea typeface="楷体" panose="02010609060101010101" charset="-122"/>
                <a:cs typeface="楷体" panose="02010609060101010101" charset="-122"/>
                <a:sym typeface="+mn-ea"/>
              </a:rPr>
              <a:t>A.汇通能源（600605）  </a:t>
            </a:r>
            <a:r>
              <a:rPr lang="zh-CN" altLang="en-US" b="1" noProof="1">
                <a:latin typeface="楷体" panose="02010609060101010101" charset="-122"/>
                <a:ea typeface="楷体" panose="02010609060101010101" charset="-122"/>
                <a:cs typeface="楷体" panose="02010609060101010101" charset="-122"/>
                <a:sym typeface="+mn-ea"/>
              </a:rPr>
              <a:t>基本情况：</a:t>
            </a:r>
            <a:r>
              <a:rPr lang="zh-CN" altLang="en-US" noProof="1">
                <a:latin typeface="楷体" panose="02010609060101010101" charset="-122"/>
                <a:ea typeface="楷体" panose="02010609060101010101" charset="-122"/>
                <a:cs typeface="楷体" panose="02010609060101010101" charset="-122"/>
                <a:sym typeface="+mn-ea"/>
              </a:rPr>
              <a:t>本次要约收购的主体为西藏德锦企业管理有限责任公司（以下简称“</a:t>
            </a:r>
            <a:r>
              <a:rPr lang="zh-CN" altLang="en-US"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西藏德锦</a:t>
            </a:r>
            <a:r>
              <a:rPr lang="zh-CN" altLang="en-US" noProof="1">
                <a:latin typeface="楷体" panose="02010609060101010101" charset="-122"/>
                <a:ea typeface="楷体" panose="02010609060101010101" charset="-122"/>
                <a:cs typeface="楷体" panose="02010609060101010101" charset="-122"/>
                <a:sym typeface="+mn-ea"/>
              </a:rPr>
              <a:t>”），西藏德锦旨在通过本次要约</a:t>
            </a:r>
            <a:r>
              <a:rPr lang="zh-CN" altLang="en-US" u="sng" noProof="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收购增持</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汇通能源</a:t>
            </a:r>
            <a:r>
              <a:rPr lang="zh-CN" altLang="en-US" noProof="1">
                <a:latin typeface="楷体" panose="02010609060101010101" charset="-122"/>
                <a:ea typeface="楷体" panose="02010609060101010101" charset="-122"/>
                <a:cs typeface="楷体" panose="02010609060101010101" charset="-122"/>
                <a:sym typeface="+mn-ea"/>
              </a:rPr>
              <a:t>的部分股份，巩固控制权，且</a:t>
            </a:r>
            <a:r>
              <a:rPr lang="zh-CN" altLang="en-US" b="1" noProof="1">
                <a:latin typeface="楷体" panose="02010609060101010101" charset="-122"/>
                <a:ea typeface="楷体" panose="02010609060101010101" charset="-122"/>
                <a:cs typeface="楷体" panose="02010609060101010101" charset="-122"/>
                <a:sym typeface="+mn-ea"/>
              </a:rPr>
              <a:t>不以终止汇通能源上市地位为目的</a:t>
            </a:r>
            <a:r>
              <a:rPr lang="zh-CN" altLang="en-US" noProof="1">
                <a:latin typeface="楷体" panose="02010609060101010101" charset="-122"/>
                <a:ea typeface="楷体" panose="02010609060101010101" charset="-122"/>
                <a:cs typeface="楷体" panose="02010609060101010101" charset="-122"/>
                <a:sym typeface="+mn-ea"/>
              </a:rPr>
              <a:t>。本次要约收购为西藏德锦向汇通能源除西藏德锦以外的全体股东发出的部分要约，要约收购股份数量为30,942,560股，占上市公司总股本的21.00%，要约收购价格为12.50元/股。本次要约收购完成后，西藏德锦至多持有汇通能源51.00%的股份。</a:t>
            </a:r>
          </a:p>
          <a:p>
            <a:pPr fontAlgn="base"/>
            <a:r>
              <a:rPr lang="en-US" altLang="zh-CN" noProof="1">
                <a:latin typeface="楷体" panose="02010609060101010101" charset="-122"/>
                <a:ea typeface="楷体" panose="02010609060101010101" charset="-122"/>
                <a:cs typeface="楷体" panose="02010609060101010101" charset="-122"/>
                <a:sym typeface="+mn-ea"/>
              </a:rPr>
              <a:t>B.水井坊（600779）  </a:t>
            </a:r>
            <a:r>
              <a:rPr lang="zh-CN" altLang="en-US" b="1" noProof="1">
                <a:latin typeface="楷体" panose="02010609060101010101" charset="-122"/>
                <a:ea typeface="楷体" panose="02010609060101010101" charset="-122"/>
                <a:cs typeface="楷体" panose="02010609060101010101" charset="-122"/>
                <a:sym typeface="+mn-ea"/>
              </a:rPr>
              <a:t>基本情况：</a:t>
            </a:r>
            <a:r>
              <a:rPr lang="zh-CN" altLang="en-US" noProof="1">
                <a:latin typeface="楷体" panose="02010609060101010101" charset="-122"/>
                <a:ea typeface="楷体" panose="02010609060101010101" charset="-122"/>
                <a:cs typeface="楷体" panose="02010609060101010101" charset="-122"/>
                <a:sym typeface="+mn-ea"/>
              </a:rPr>
              <a:t>本次要约收购主体为Diageo plc.（以下简称“</a:t>
            </a:r>
            <a:r>
              <a:rPr lang="zh-CN" altLang="en-US"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帝亚吉欧</a:t>
            </a:r>
            <a:r>
              <a:rPr lang="zh-CN" altLang="en-US" noProof="1">
                <a:latin typeface="楷体" panose="02010609060101010101" charset="-122"/>
                <a:ea typeface="楷体" panose="02010609060101010101" charset="-122"/>
                <a:cs typeface="楷体" panose="02010609060101010101" charset="-122"/>
                <a:sym typeface="+mn-ea"/>
              </a:rPr>
              <a:t>”）全资子公司Grand Metropolitan International Holdings Limited（以下简称“GMIHL”），要约收购</a:t>
            </a:r>
            <a:r>
              <a:rPr lang="zh-CN" altLang="en-US" b="1" u="sng" noProof="1">
                <a:latin typeface="楷体" panose="02010609060101010101" charset="-122"/>
                <a:ea typeface="楷体" panose="02010609060101010101" charset="-122"/>
                <a:cs typeface="楷体" panose="02010609060101010101" charset="-122"/>
                <a:sym typeface="+mn-ea"/>
              </a:rPr>
              <a:t>目的</a:t>
            </a:r>
            <a:r>
              <a:rPr lang="zh-CN" altLang="en-US" noProof="1">
                <a:latin typeface="楷体" panose="02010609060101010101" charset="-122"/>
                <a:ea typeface="楷体" panose="02010609060101010101" charset="-122"/>
                <a:cs typeface="楷体" panose="02010609060101010101" charset="-122"/>
                <a:sym typeface="+mn-ea"/>
              </a:rPr>
              <a:t>旨在提高帝亚吉欧对</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水井坊</a:t>
            </a:r>
            <a:r>
              <a:rPr lang="zh-CN" altLang="en-US" noProof="1">
                <a:latin typeface="楷体" panose="02010609060101010101" charset="-122"/>
                <a:ea typeface="楷体" panose="02010609060101010101" charset="-122"/>
                <a:cs typeface="楷体" panose="02010609060101010101" charset="-122"/>
                <a:sym typeface="+mn-ea"/>
              </a:rPr>
              <a:t>的持股比例，巩固控股权，</a:t>
            </a:r>
            <a:r>
              <a:rPr lang="zh-CN" altLang="en-US" b="1" noProof="1">
                <a:latin typeface="楷体" panose="02010609060101010101" charset="-122"/>
                <a:ea typeface="楷体" panose="02010609060101010101" charset="-122"/>
                <a:cs typeface="楷体" panose="02010609060101010101" charset="-122"/>
                <a:sym typeface="+mn-ea"/>
              </a:rPr>
              <a:t>不以终止水井坊上市地位为目的</a:t>
            </a:r>
            <a:r>
              <a:rPr lang="zh-CN" altLang="en-US" noProof="1">
                <a:latin typeface="楷体" panose="02010609060101010101" charset="-122"/>
                <a:ea typeface="楷体" panose="02010609060101010101" charset="-122"/>
                <a:cs typeface="楷体" panose="02010609060101010101" charset="-122"/>
                <a:sym typeface="+mn-ea"/>
              </a:rPr>
              <a:t>。</a:t>
            </a:r>
          </a:p>
          <a:p>
            <a:pPr fontAlgn="base"/>
            <a:endParaRPr lang="en-US" altLang="zh-CN" sz="2300" noProof="1">
              <a:latin typeface="楷体" panose="02010609060101010101" charset="-122"/>
              <a:ea typeface="楷体" panose="02010609060101010101" charset="-122"/>
              <a:cs typeface="楷体" panose="02010609060101010101" charset="-122"/>
              <a:sym typeface="+mn-ea"/>
            </a:endParaRPr>
          </a:p>
          <a:p>
            <a:pPr fontAlgn="base"/>
            <a:endParaRPr lang="zh-CN" altLang="en-US" sz="2300"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6738" y="534988"/>
            <a:ext cx="7799388" cy="5334000"/>
          </a:xfrm>
        </p:spPr>
        <p:txBody>
          <a:bodyPr/>
          <a:lstStyle/>
          <a:p>
            <a:pPr rtl="0">
              <a:buSzTx/>
            </a:pPr>
            <a:r>
              <a:rPr lang="zh-CN" altLang="en-US" b="1" noProof="1">
                <a:solidFill>
                  <a:srgbClr val="0070C0"/>
                </a:solidFill>
                <a:latin typeface="楷体" panose="02010609060101010101" charset="-122"/>
                <a:ea typeface="楷体" panose="02010609060101010101" charset="-122"/>
                <a:cs typeface="楷体" panose="02010609060101010101" charset="-122"/>
                <a:sym typeface="+mn-ea"/>
              </a:rPr>
              <a:t>②终止上市</a:t>
            </a:r>
            <a:r>
              <a:rPr lang="zh-CN" altLang="en-US" b="1" noProof="1">
                <a:solidFill>
                  <a:srgbClr val="0070C0"/>
                </a:solidFill>
                <a:latin typeface="Calibri" panose="020F0502020204030204" pitchFamily="2" charset="0"/>
                <a:ea typeface="宋体" panose="02010600030101010101" pitchFamily="2" charset="-122"/>
                <a:sym typeface="+mn-ea"/>
              </a:rPr>
              <a:t>  </a:t>
            </a:r>
            <a:endParaRPr lang="en-US" altLang="zh-CN" b="1" noProof="1">
              <a:solidFill>
                <a:srgbClr val="0070C0"/>
              </a:solidFill>
              <a:latin typeface="Calibri" panose="020F0502020204030204" pitchFamily="2" charset="0"/>
              <a:ea typeface="宋体" panose="02010600030101010101" pitchFamily="2" charset="-122"/>
              <a:sym typeface="+mn-ea"/>
            </a:endParaRPr>
          </a:p>
          <a:p>
            <a:pPr rtl="0">
              <a:buSzTx/>
            </a:pPr>
            <a:r>
              <a:rPr lang="zh-CN" altLang="en-US" u="sng" noProof="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第七十四条第一款前段</a:t>
            </a:r>
            <a:r>
              <a:rPr lang="zh-CN" altLang="en-US" noProof="1">
                <a:latin typeface="楷体" panose="02010609060101010101" charset="-122"/>
                <a:ea typeface="楷体" panose="02010609060101010101" charset="-122"/>
                <a:cs typeface="楷体" panose="02010609060101010101" charset="-122"/>
                <a:sym typeface="+mn-ea"/>
              </a:rPr>
              <a:t>　收购期限届满，被收购公司</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股权分布不符合证券交易所规定的上市交易要求</a:t>
            </a:r>
            <a:r>
              <a:rPr lang="zh-CN" altLang="en-US" noProof="1">
                <a:latin typeface="楷体" panose="02010609060101010101" charset="-122"/>
                <a:ea typeface="楷体" panose="02010609060101010101" charset="-122"/>
                <a:cs typeface="楷体" panose="02010609060101010101" charset="-122"/>
                <a:sym typeface="+mn-ea"/>
              </a:rPr>
              <a:t>的，该上市公司的股票应当由证券交易所依法</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终止上市交易</a:t>
            </a:r>
            <a:r>
              <a:rPr lang="zh-CN" altLang="en-US" noProof="1">
                <a:latin typeface="楷体" panose="02010609060101010101" charset="-122"/>
                <a:ea typeface="楷体" panose="02010609060101010101" charset="-122"/>
                <a:cs typeface="楷体" panose="02010609060101010101" charset="-122"/>
                <a:sym typeface="+mn-ea"/>
              </a:rPr>
              <a:t>；</a:t>
            </a:r>
            <a:endParaRPr lang="en-US" altLang="zh-CN" noProof="1">
              <a:latin typeface="Calibri" panose="020F0502020204030204" pitchFamily="2" charset="0"/>
              <a:ea typeface="宋体" panose="02010600030101010101" pitchFamily="2" charset="-122"/>
              <a:sym typeface="+mn-ea"/>
            </a:endParaRPr>
          </a:p>
          <a:p>
            <a:pPr rtl="0">
              <a:buSzTx/>
            </a:pPr>
            <a:r>
              <a:rPr lang="zh-CN" altLang="en-US" b="1" noProof="1">
                <a:latin typeface="楷体" panose="02010609060101010101" charset="-122"/>
                <a:ea typeface="楷体" panose="02010609060101010101" charset="-122"/>
                <a:cs typeface="楷体" panose="02010609060101010101" charset="-122"/>
                <a:sym typeface="+mn-ea"/>
              </a:rPr>
              <a:t>强制购买</a:t>
            </a:r>
            <a:r>
              <a:rPr lang="zh-CN" altLang="en-US" noProof="1">
                <a:latin typeface="楷体" panose="02010609060101010101" charset="-122"/>
                <a:ea typeface="楷体" panose="02010609060101010101" charset="-122"/>
                <a:cs typeface="楷体" panose="02010609060101010101" charset="-122"/>
                <a:sym typeface="+mn-ea"/>
              </a:rPr>
              <a:t>  </a:t>
            </a:r>
            <a:endParaRPr lang="en-US" altLang="zh-CN" noProof="1">
              <a:latin typeface="楷体" panose="02010609060101010101" charset="-122"/>
              <a:ea typeface="楷体" panose="02010609060101010101" charset="-122"/>
              <a:cs typeface="楷体" panose="02010609060101010101" charset="-122"/>
              <a:sym typeface="+mn-ea"/>
            </a:endParaRPr>
          </a:p>
          <a:p>
            <a:pPr rtl="0">
              <a:buSzTx/>
            </a:pPr>
            <a:r>
              <a:rPr lang="zh-CN" altLang="en-US" u="sng" noProof="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第七十四条第一款后段</a:t>
            </a:r>
            <a:r>
              <a:rPr lang="zh-CN" altLang="en-US" noProof="1">
                <a:latin typeface="楷体" panose="02010609060101010101" charset="-122"/>
                <a:ea typeface="楷体" panose="02010609060101010101" charset="-122"/>
                <a:cs typeface="楷体" panose="02010609060101010101" charset="-122"/>
                <a:sym typeface="+mn-ea"/>
              </a:rPr>
              <a:t>　其余仍持有被收购公司股票的股东，</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有权向收购人以收购要约的同等条件出售其股票</a:t>
            </a:r>
            <a:r>
              <a:rPr lang="zh-CN" altLang="en-US" noProof="1">
                <a:latin typeface="楷体" panose="02010609060101010101" charset="-122"/>
                <a:ea typeface="楷体" panose="02010609060101010101" charset="-122"/>
                <a:cs typeface="楷体" panose="02010609060101010101" charset="-122"/>
                <a:sym typeface="+mn-ea"/>
              </a:rPr>
              <a:t>，收购人应当收购。</a:t>
            </a:r>
          </a:p>
          <a:p>
            <a:pPr rtl="0">
              <a:buSzTx/>
            </a:pPr>
            <a:r>
              <a:rPr lang="en-US" altLang="zh-CN" b="1" noProof="1">
                <a:solidFill>
                  <a:srgbClr val="0070C0"/>
                </a:solidFill>
                <a:latin typeface="Calibri" panose="020F0502020204030204" pitchFamily="2" charset="0"/>
                <a:ea typeface="楷体" panose="02010609060101010101" charset="-122"/>
                <a:cs typeface="楷体" panose="02010609060101010101" charset="-122"/>
                <a:sym typeface="+mn-ea"/>
              </a:rPr>
              <a:t>③</a:t>
            </a:r>
            <a:r>
              <a:rPr lang="zh-CN" altLang="en-US" b="1" noProof="1">
                <a:solidFill>
                  <a:srgbClr val="0070C0"/>
                </a:solidFill>
                <a:latin typeface="楷体" panose="02010609060101010101" charset="-122"/>
                <a:ea typeface="楷体" panose="02010609060101010101" charset="-122"/>
                <a:cs typeface="楷体" panose="02010609060101010101" charset="-122"/>
                <a:sym typeface="+mn-ea"/>
              </a:rPr>
              <a:t>变更企业形式</a:t>
            </a:r>
            <a:r>
              <a:rPr lang="en-US" altLang="zh-CN" noProof="1">
                <a:solidFill>
                  <a:srgbClr val="0070C0"/>
                </a:solidFill>
                <a:latin typeface="楷体" panose="02010609060101010101" charset="-122"/>
                <a:ea typeface="楷体" panose="02010609060101010101" charset="-122"/>
                <a:cs typeface="楷体" panose="02010609060101010101" charset="-122"/>
                <a:sym typeface="+mn-ea"/>
              </a:rPr>
              <a:t>　</a:t>
            </a:r>
          </a:p>
          <a:p>
            <a:pPr rtl="0">
              <a:buSzTx/>
            </a:pPr>
            <a:r>
              <a:rPr lang="zh-CN" altLang="en-US" u="sng" noProof="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第七十四条第二款</a:t>
            </a:r>
            <a:r>
              <a:rPr lang="zh-CN" altLang="en-US" noProof="1">
                <a:latin typeface="楷体" panose="02010609060101010101" charset="-122"/>
                <a:ea typeface="楷体" panose="02010609060101010101" charset="-122"/>
                <a:cs typeface="楷体" panose="02010609060101010101" charset="-122"/>
                <a:sym typeface="+mn-ea"/>
              </a:rPr>
              <a:t>　</a:t>
            </a:r>
            <a:r>
              <a:rPr lang="en-US" altLang="zh-CN" noProof="1">
                <a:latin typeface="楷体" panose="02010609060101010101" charset="-122"/>
                <a:ea typeface="楷体" panose="02010609060101010101" charset="-122"/>
                <a:cs typeface="楷体" panose="02010609060101010101" charset="-122"/>
                <a:sym typeface="+mn-ea"/>
              </a:rPr>
              <a:t>收购行为完成后，被收购公司</a:t>
            </a:r>
            <a:r>
              <a:rPr lang="en-US" altLang="zh-CN" noProof="1">
                <a:solidFill>
                  <a:srgbClr val="FF0000"/>
                </a:solidFill>
                <a:latin typeface="楷体" panose="02010609060101010101" charset="-122"/>
                <a:ea typeface="楷体" panose="02010609060101010101" charset="-122"/>
                <a:cs typeface="楷体" panose="02010609060101010101" charset="-122"/>
                <a:sym typeface="+mn-ea"/>
              </a:rPr>
              <a:t>不再具备股份有限公司条件</a:t>
            </a:r>
            <a:r>
              <a:rPr lang="en-US" altLang="zh-CN" noProof="1">
                <a:latin typeface="楷体" panose="02010609060101010101" charset="-122"/>
                <a:ea typeface="楷体" panose="02010609060101010101" charset="-122"/>
                <a:cs typeface="楷体" panose="02010609060101010101" charset="-122"/>
                <a:sym typeface="+mn-ea"/>
              </a:rPr>
              <a:t>的，应当依法</a:t>
            </a:r>
            <a:r>
              <a:rPr lang="en-US" altLang="zh-CN" noProof="1">
                <a:solidFill>
                  <a:srgbClr val="FF0000"/>
                </a:solidFill>
                <a:latin typeface="楷体" panose="02010609060101010101" charset="-122"/>
                <a:ea typeface="楷体" panose="02010609060101010101" charset="-122"/>
                <a:cs typeface="楷体" panose="02010609060101010101" charset="-122"/>
                <a:sym typeface="+mn-ea"/>
              </a:rPr>
              <a:t>变更企业形式</a:t>
            </a:r>
            <a:r>
              <a:rPr lang="en-US" altLang="zh-CN" noProof="1">
                <a:latin typeface="楷体" panose="02010609060101010101" charset="-122"/>
                <a:ea typeface="楷体" panose="02010609060101010101" charset="-122"/>
                <a:cs typeface="楷体" panose="02010609060101010101" charset="-122"/>
                <a:sym typeface="+mn-ea"/>
              </a:rPr>
              <a:t>。</a:t>
            </a:r>
            <a:endParaRPr lang="zh-CN" altLang="en-US" noProof="1"/>
          </a:p>
        </p:txBody>
      </p:sp>
    </p:spTree>
  </p:cSld>
  <p:clrMapOvr>
    <a:masterClrMapping/>
  </p:clrMapOvr>
  <p:transition>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标题 5"/>
          <p:cNvSpPr txBox="1"/>
          <p:nvPr/>
        </p:nvSpPr>
        <p:spPr>
          <a:xfrm>
            <a:off x="357825" y="314334"/>
            <a:ext cx="8229600" cy="601663"/>
          </a:xfrm>
          <a:prstGeom prst="rect">
            <a:avLst/>
          </a:prstGeom>
          <a:noFill/>
          <a:ln w="9525">
            <a:noFill/>
          </a:ln>
        </p:spPr>
        <p:txBody>
          <a:bodyPr anchor="t"/>
          <a:lstStyle/>
          <a:p>
            <a:pPr>
              <a:lnSpc>
                <a:spcPct val="85000"/>
              </a:lnSpc>
            </a:pPr>
            <a:r>
              <a:rPr lang="zh-CN" altLang="en-US" sz="2800" b="1" dirty="0"/>
              <a:t>五、协议收购</a:t>
            </a:r>
            <a:endParaRPr lang="zh-CN" altLang="en-US" sz="2800" b="1" dirty="0">
              <a:solidFill>
                <a:srgbClr val="404040"/>
              </a:solidFill>
            </a:endParaRPr>
          </a:p>
        </p:txBody>
      </p:sp>
      <p:sp>
        <p:nvSpPr>
          <p:cNvPr id="191491" name="矩形 7"/>
          <p:cNvSpPr/>
          <p:nvPr/>
        </p:nvSpPr>
        <p:spPr>
          <a:xfrm>
            <a:off x="357825" y="915997"/>
            <a:ext cx="8584563" cy="4508927"/>
          </a:xfrm>
          <a:prstGeom prst="rect">
            <a:avLst/>
          </a:prstGeom>
          <a:noFill/>
          <a:ln w="9525">
            <a:noFill/>
          </a:ln>
        </p:spPr>
        <p:txBody>
          <a:bodyPr wrap="square" anchor="t">
            <a:spAutoFit/>
          </a:bodyPr>
          <a:lstStyle/>
          <a:p>
            <a:pPr eaLnBrk="0" hangingPunct="0">
              <a:spcAft>
                <a:spcPts val="600"/>
              </a:spcAft>
            </a:pPr>
            <a:r>
              <a:rPr lang="en-US" altLang="zh-CN" sz="2400" b="1" noProof="1">
                <a:solidFill>
                  <a:srgbClr val="C00000"/>
                </a:solidFill>
              </a:rPr>
              <a:t>1.</a:t>
            </a:r>
            <a:r>
              <a:rPr lang="zh-CN" altLang="en-US" sz="2400" b="1" noProof="1">
                <a:solidFill>
                  <a:srgbClr val="C00000"/>
                </a:solidFill>
              </a:rPr>
              <a:t>概念与特征  </a:t>
            </a:r>
          </a:p>
          <a:p>
            <a:pPr eaLnBrk="0" hangingPunct="0">
              <a:spcAft>
                <a:spcPts val="600"/>
              </a:spcAft>
            </a:pPr>
            <a:r>
              <a:rPr lang="zh-CN" altLang="en-US" sz="2000" u="sng" noProof="1">
                <a:effectLst>
                  <a:outerShdw blurRad="38100" dist="38100" dir="2700000" algn="tl">
                    <a:srgbClr val="000000">
                      <a:alpha val="43137"/>
                    </a:srgbClr>
                  </a:outerShdw>
                </a:effectLst>
                <a:latin typeface="楷体" panose="02010609060101010101" charset="-122"/>
                <a:ea typeface="楷体" panose="02010609060101010101" charset="-122"/>
              </a:rPr>
              <a:t>第七十一条</a:t>
            </a:r>
            <a:r>
              <a:rPr lang="zh-CN" altLang="en-US" sz="2000" noProof="1">
                <a:latin typeface="楷体" panose="02010609060101010101" charset="-122"/>
                <a:ea typeface="楷体" panose="02010609060101010101" charset="-122"/>
              </a:rPr>
              <a:t>　采取</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协议收购</a:t>
            </a:r>
            <a:r>
              <a:rPr lang="zh-CN" altLang="en-US" sz="2000" noProof="1">
                <a:latin typeface="楷体" panose="02010609060101010101" charset="-122"/>
                <a:ea typeface="楷体" panose="02010609060101010101" charset="-122"/>
              </a:rPr>
              <a:t>方式的，收购人可以依照法律、行政法规的规定同被收购公司的股东以</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协议方式</a:t>
            </a:r>
            <a:r>
              <a:rPr lang="zh-CN" altLang="en-US" sz="2000" noProof="1">
                <a:latin typeface="楷体" panose="02010609060101010101" charset="-122"/>
                <a:ea typeface="楷体" panose="02010609060101010101" charset="-122"/>
              </a:rPr>
              <a:t>进行股份转让。</a:t>
            </a:r>
          </a:p>
          <a:p>
            <a:pPr eaLnBrk="0" hangingPunct="0">
              <a:spcAft>
                <a:spcPts val="600"/>
              </a:spcAft>
            </a:pPr>
            <a:r>
              <a:rPr lang="zh-CN" altLang="en-US" sz="2000" noProof="1">
                <a:latin typeface="楷体" panose="02010609060101010101" charset="-122"/>
                <a:ea typeface="楷体" panose="02010609060101010101" charset="-122"/>
              </a:rPr>
              <a:t>　　以协议方式收购上市公司时，达成协议后，收购人必须在三日内将该收购协议向国务院证券监督管理机构及证券交易所作出</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书面报告</a:t>
            </a:r>
            <a:r>
              <a:rPr lang="zh-CN" altLang="en-US" sz="2000" noProof="1">
                <a:latin typeface="楷体" panose="02010609060101010101" charset="-122"/>
                <a:ea typeface="楷体" panose="02010609060101010101" charset="-122"/>
              </a:rPr>
              <a:t>，并予</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公告</a:t>
            </a:r>
            <a:r>
              <a:rPr lang="zh-CN" altLang="en-US" sz="2000" noProof="1">
                <a:latin typeface="楷体" panose="02010609060101010101" charset="-122"/>
                <a:ea typeface="楷体" panose="02010609060101010101" charset="-122"/>
              </a:rPr>
              <a:t>。</a:t>
            </a:r>
            <a:r>
              <a:rPr lang="zh-CN" altLang="en-US" sz="2000" noProof="1">
                <a:solidFill>
                  <a:srgbClr val="FF0000"/>
                </a:solidFill>
                <a:latin typeface="楷体" panose="02010609060101010101" charset="-122"/>
                <a:ea typeface="楷体" panose="02010609060101010101" charset="-122"/>
              </a:rPr>
              <a:t>（报告、公告同要约收购）</a:t>
            </a:r>
            <a:endParaRPr lang="zh-CN" altLang="en-US" sz="2000" noProof="1">
              <a:latin typeface="楷体" panose="02010609060101010101" charset="-122"/>
              <a:ea typeface="楷体" panose="02010609060101010101" charset="-122"/>
            </a:endParaRPr>
          </a:p>
          <a:p>
            <a:pPr eaLnBrk="0" hangingPunct="0">
              <a:spcAft>
                <a:spcPts val="600"/>
              </a:spcAft>
            </a:pPr>
            <a:r>
              <a:rPr lang="zh-CN" altLang="en-US" sz="2000" noProof="1">
                <a:latin typeface="楷体" panose="02010609060101010101" charset="-122"/>
                <a:ea typeface="楷体" panose="02010609060101010101" charset="-122"/>
              </a:rPr>
              <a:t>　　</a:t>
            </a:r>
            <a:r>
              <a:rPr lang="zh-CN" altLang="en-US" sz="2000" noProof="1">
                <a:highlight>
                  <a:srgbClr val="FFFF00"/>
                </a:highlight>
                <a:latin typeface="楷体" panose="02010609060101010101" charset="-122"/>
                <a:ea typeface="楷体" panose="02010609060101010101" charset="-122"/>
              </a:rPr>
              <a:t>在</a:t>
            </a:r>
            <a:r>
              <a:rPr lang="zh-CN" altLang="en-US" sz="2000" noProof="1">
                <a:ln w="22225">
                  <a:solidFill>
                    <a:schemeClr val="accent2"/>
                  </a:solidFill>
                  <a:prstDash val="solid"/>
                </a:ln>
                <a:solidFill>
                  <a:schemeClr val="accent2">
                    <a:lumMod val="40000"/>
                    <a:lumOff val="60000"/>
                  </a:schemeClr>
                </a:solidFill>
                <a:highlight>
                  <a:srgbClr val="FFFF00"/>
                </a:highlight>
                <a:latin typeface="楷体" panose="02010609060101010101" charset="-122"/>
                <a:ea typeface="楷体" panose="02010609060101010101" charset="-122"/>
              </a:rPr>
              <a:t>公告前不得履行</a:t>
            </a:r>
            <a:r>
              <a:rPr lang="zh-CN" altLang="en-US" sz="2000" noProof="1">
                <a:highlight>
                  <a:srgbClr val="FFFF00"/>
                </a:highlight>
                <a:latin typeface="楷体" panose="02010609060101010101" charset="-122"/>
                <a:ea typeface="楷体" panose="02010609060101010101" charset="-122"/>
              </a:rPr>
              <a:t>收购协议</a:t>
            </a:r>
            <a:r>
              <a:rPr lang="zh-CN" altLang="en-US" sz="2000" noProof="1">
                <a:latin typeface="楷体" panose="02010609060101010101" charset="-122"/>
                <a:ea typeface="楷体" panose="02010609060101010101" charset="-122"/>
              </a:rPr>
              <a:t>。</a:t>
            </a:r>
            <a:r>
              <a:rPr lang="zh-CN" altLang="en-US" sz="2000" noProof="1">
                <a:solidFill>
                  <a:srgbClr val="FF0000"/>
                </a:solidFill>
                <a:latin typeface="楷体" panose="02010609060101010101" charset="-122"/>
                <a:ea typeface="楷体" panose="02010609060101010101" charset="-122"/>
              </a:rPr>
              <a:t>（区分协议与履行，限制）</a:t>
            </a:r>
          </a:p>
          <a:p>
            <a:pPr eaLnBrk="0" hangingPunct="0">
              <a:spcAft>
                <a:spcPts val="600"/>
              </a:spcAft>
            </a:pPr>
            <a:r>
              <a:rPr lang="zh-CN" altLang="en-US" sz="2000" b="1" noProof="1">
                <a:latin typeface="楷体" panose="02010609060101010101" charset="-122"/>
                <a:ea typeface="楷体" panose="02010609060101010101" charset="-122"/>
              </a:rPr>
              <a:t>特征</a:t>
            </a:r>
            <a:r>
              <a:rPr lang="zh-CN" altLang="en-US" sz="2000" noProof="1">
                <a:latin typeface="楷体" panose="02010609060101010101" charset="-122"/>
                <a:ea typeface="楷体" panose="02010609060101010101" charset="-122"/>
              </a:rPr>
              <a:t>：</a:t>
            </a:r>
            <a:r>
              <a:rPr lang="zh-CN" altLang="en-US" sz="2000" u="sng" noProof="1">
                <a:latin typeface="楷体" panose="02010609060101010101" charset="-122"/>
                <a:ea typeface="楷体" panose="02010609060101010101" charset="-122"/>
                <a:sym typeface="+mn-ea"/>
              </a:rPr>
              <a:t>主体特定、场外交易、私下收购、成本低廉</a:t>
            </a:r>
            <a:r>
              <a:rPr lang="zh-CN" altLang="en-US" sz="2000" noProof="1">
                <a:latin typeface="楷体" panose="02010609060101010101" charset="-122"/>
                <a:ea typeface="楷体" panose="02010609060101010101" charset="-122"/>
              </a:rPr>
              <a:t>c.f.要约收购</a:t>
            </a:r>
          </a:p>
          <a:p>
            <a:pPr eaLnBrk="0" hangingPunct="0">
              <a:spcAft>
                <a:spcPts val="600"/>
              </a:spcAft>
            </a:pPr>
            <a:r>
              <a:rPr lang="zh-CN" altLang="en-US" sz="2400" b="1" noProof="1">
                <a:solidFill>
                  <a:srgbClr val="C00000"/>
                </a:solidFill>
              </a:rPr>
              <a:t>2.股票与资金的保管</a:t>
            </a:r>
            <a:r>
              <a:rPr lang="zh-CN" altLang="en-US" sz="2400" b="1" noProof="1">
                <a:solidFill>
                  <a:srgbClr val="C00000"/>
                </a:solidFill>
                <a:latin typeface="微软雅黑" panose="020B0503020204020204" charset="-122"/>
                <a:ea typeface="微软雅黑" panose="020B0503020204020204" charset="-122"/>
              </a:rPr>
              <a:t>（</a:t>
            </a:r>
            <a:r>
              <a:rPr lang="zh-CN" altLang="en-US" sz="2400" b="1" noProof="1">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保证履行</a:t>
            </a:r>
            <a:r>
              <a:rPr lang="zh-CN" altLang="en-US" sz="2400" b="1" noProof="1">
                <a:solidFill>
                  <a:srgbClr val="C00000"/>
                </a:solidFill>
                <a:latin typeface="微软雅黑" panose="020B0503020204020204" charset="-122"/>
                <a:ea typeface="微软雅黑" panose="020B0503020204020204" charset="-122"/>
              </a:rPr>
              <a:t>）</a:t>
            </a:r>
            <a:endParaRPr lang="zh-CN" altLang="en-US" sz="2400" b="1" noProof="1">
              <a:solidFill>
                <a:srgbClr val="C00000"/>
              </a:solidFill>
            </a:endParaRPr>
          </a:p>
          <a:p>
            <a:pPr eaLnBrk="0" hangingPunct="0">
              <a:spcAft>
                <a:spcPts val="600"/>
              </a:spcAft>
            </a:pPr>
            <a:r>
              <a:rPr lang="zh-CN" altLang="en-US" sz="2000" u="sng" noProof="1">
                <a:effectLst>
                  <a:outerShdw blurRad="38100" dist="38100" dir="2700000" algn="tl">
                    <a:srgbClr val="000000">
                      <a:alpha val="43137"/>
                    </a:srgbClr>
                  </a:outerShdw>
                </a:effectLst>
                <a:latin typeface="楷体" panose="02010609060101010101" charset="-122"/>
                <a:ea typeface="楷体" panose="02010609060101010101" charset="-122"/>
              </a:rPr>
              <a:t>第七十二条</a:t>
            </a:r>
            <a:r>
              <a:rPr lang="zh-CN" altLang="en-US" sz="2000" noProof="1">
                <a:latin typeface="楷体" panose="02010609060101010101" charset="-122"/>
                <a:ea typeface="楷体" panose="02010609060101010101" charset="-122"/>
              </a:rPr>
              <a:t>　采取协议收购方式的，协议双方可以</a:t>
            </a:r>
            <a:r>
              <a:rPr lang="zh-CN" altLang="en-US" sz="2000" noProof="1">
                <a:highlight>
                  <a:srgbClr val="FFFF00"/>
                </a:highlight>
                <a:latin typeface="楷体" panose="02010609060101010101" charset="-122"/>
                <a:ea typeface="楷体" panose="02010609060101010101" charset="-122"/>
              </a:rPr>
              <a:t>临时委托</a:t>
            </a:r>
            <a:r>
              <a:rPr lang="zh-CN" altLang="en-US" sz="2000" noProof="1">
                <a:solidFill>
                  <a:srgbClr val="FF0000"/>
                </a:solidFill>
                <a:latin typeface="楷体" panose="02010609060101010101" charset="-122"/>
                <a:ea typeface="楷体" panose="02010609060101010101" charset="-122"/>
              </a:rPr>
              <a:t>证券登记结算机构保管协议转让的股票</a:t>
            </a:r>
            <a:r>
              <a:rPr lang="zh-CN" altLang="en-US" sz="2000" noProof="1">
                <a:latin typeface="楷体" panose="02010609060101010101" charset="-122"/>
                <a:ea typeface="楷体" panose="02010609060101010101" charset="-122"/>
              </a:rPr>
              <a:t>，并将</a:t>
            </a:r>
            <a:r>
              <a:rPr lang="zh-CN" altLang="en-US" sz="2000" noProof="1">
                <a:solidFill>
                  <a:srgbClr val="FF0000"/>
                </a:solidFill>
                <a:latin typeface="楷体" panose="02010609060101010101" charset="-122"/>
                <a:ea typeface="楷体" panose="02010609060101010101" charset="-122"/>
              </a:rPr>
              <a:t>资金存放于指定的银行</a:t>
            </a:r>
            <a:r>
              <a:rPr lang="zh-CN" altLang="en-US" sz="2000" noProof="1">
                <a:latin typeface="楷体" panose="02010609060101010101" charset="-122"/>
                <a:ea typeface="楷体" panose="02010609060101010101" charset="-122"/>
              </a:rPr>
              <a:t>。</a:t>
            </a:r>
          </a:p>
          <a:p>
            <a:pPr eaLnBrk="0" hangingPunct="0">
              <a:spcAft>
                <a:spcPts val="600"/>
              </a:spcAft>
            </a:pPr>
            <a:endParaRPr lang="zh-CN" altLang="en-US" sz="2400" noProof="1"/>
          </a:p>
        </p:txBody>
      </p:sp>
    </p:spTree>
  </p:cSld>
  <p:clrMapOvr>
    <a:masterClrMapping/>
  </p:clrMapOvr>
  <p:transition>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5595" y="111769"/>
            <a:ext cx="8512810" cy="5733415"/>
          </a:xfrm>
        </p:spPr>
        <p:txBody>
          <a:bodyPr/>
          <a:lstStyle/>
          <a:p>
            <a:pPr>
              <a:lnSpc>
                <a:spcPct val="150000"/>
              </a:lnSpc>
              <a:spcBef>
                <a:spcPts val="200"/>
              </a:spcBef>
            </a:pPr>
            <a:r>
              <a:rPr lang="en-US" altLang="zh-CN" sz="2400" b="1" noProof="1">
                <a:solidFill>
                  <a:srgbClr val="C00000"/>
                </a:solidFill>
                <a:latin typeface="Calibri" panose="020F0502020204030204" pitchFamily="2" charset="0"/>
                <a:ea typeface="宋体" panose="02010600030101010101" pitchFamily="2" charset="-122"/>
                <a:sym typeface="+mn-ea"/>
              </a:rPr>
              <a:t>3.触发要约收购</a:t>
            </a:r>
            <a:r>
              <a:rPr lang="en-US" altLang="zh-CN" sz="2400" noProof="1">
                <a:solidFill>
                  <a:srgbClr val="C00000"/>
                </a:solidFill>
                <a:latin typeface="Calibri" panose="020F0502020204030204" pitchFamily="2" charset="0"/>
                <a:ea typeface="宋体" panose="02010600030101010101" pitchFamily="2" charset="-122"/>
                <a:sym typeface="+mn-ea"/>
              </a:rPr>
              <a:t>   </a:t>
            </a:r>
            <a:r>
              <a:rPr lang="zh-CN" altLang="en-US" noProof="1">
                <a:solidFill>
                  <a:srgbClr val="C00000"/>
                </a:solidFill>
                <a:latin typeface="Calibri" panose="020F0502020204030204" pitchFamily="2" charset="0"/>
                <a:ea typeface="宋体" panose="02010600030101010101" pitchFamily="2" charset="-122"/>
                <a:sym typeface="+mn-ea"/>
              </a:rPr>
              <a:t>同前，强制要约收购  </a:t>
            </a:r>
            <a:endParaRPr lang="zh-CN" altLang="en-US" sz="2400" noProof="1">
              <a:solidFill>
                <a:srgbClr val="C00000"/>
              </a:solidFill>
              <a:latin typeface="Calibri" panose="020F0502020204030204" pitchFamily="2" charset="0"/>
              <a:ea typeface="宋体" panose="02010600030101010101" pitchFamily="2" charset="-122"/>
              <a:sym typeface="+mn-ea"/>
            </a:endParaRPr>
          </a:p>
          <a:p>
            <a:pPr>
              <a:lnSpc>
                <a:spcPct val="150000"/>
              </a:lnSpc>
              <a:spcBef>
                <a:spcPts val="200"/>
              </a:spcBef>
            </a:pPr>
            <a:r>
              <a:rPr lang="zh-CN" altLang="en-US" u="sng" noProof="1">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第七十三条本文</a:t>
            </a:r>
            <a:r>
              <a:rPr lang="zh-CN" altLang="en-US" noProof="1">
                <a:solidFill>
                  <a:schemeClr val="tx1"/>
                </a:solidFill>
                <a:latin typeface="楷体" panose="02010609060101010101" charset="-122"/>
                <a:ea typeface="楷体" panose="02010609060101010101" charset="-122"/>
                <a:sym typeface="+mn-ea"/>
              </a:rPr>
              <a:t>  采取协议收购方式的，收购人收购或者通过协议、其他安排与他人共同收购一个上市公司已发行的有表决权股份达到</a:t>
            </a:r>
            <a:r>
              <a:rPr lang="zh-CN" altLang="en-US" b="1" noProof="1">
                <a:solidFill>
                  <a:schemeClr val="tx1"/>
                </a:solidFill>
                <a:latin typeface="楷体" panose="02010609060101010101" charset="-122"/>
                <a:ea typeface="楷体" panose="02010609060101010101" charset="-122"/>
                <a:sym typeface="+mn-ea"/>
              </a:rPr>
              <a:t>百分之三十</a:t>
            </a:r>
            <a:r>
              <a:rPr lang="zh-CN" altLang="en-US" noProof="1">
                <a:solidFill>
                  <a:schemeClr val="tx1"/>
                </a:solidFill>
                <a:latin typeface="楷体" panose="02010609060101010101" charset="-122"/>
                <a:ea typeface="楷体" panose="02010609060101010101" charset="-122"/>
                <a:sym typeface="+mn-ea"/>
              </a:rPr>
              <a:t>时，</a:t>
            </a:r>
            <a:r>
              <a:rPr lang="zh-CN" altLang="en-US" b="1" noProof="1">
                <a:solidFill>
                  <a:schemeClr val="tx1"/>
                </a:solidFill>
                <a:latin typeface="楷体" panose="02010609060101010101" charset="-122"/>
                <a:ea typeface="楷体" panose="02010609060101010101" charset="-122"/>
                <a:sym typeface="+mn-ea"/>
              </a:rPr>
              <a:t>继续进行收购的</a:t>
            </a:r>
            <a:r>
              <a:rPr lang="zh-CN" altLang="en-US" noProof="1">
                <a:solidFill>
                  <a:schemeClr val="tx1"/>
                </a:solidFill>
                <a:latin typeface="楷体" panose="02010609060101010101" charset="-122"/>
                <a:ea typeface="楷体" panose="02010609060101010101" charset="-122"/>
                <a:sym typeface="+mn-ea"/>
              </a:rPr>
              <a:t>，应当依法向该上市公司所有股东发出收购上市公司全部或者部分股份的</a:t>
            </a:r>
            <a:r>
              <a:rPr lang="zh-CN" altLang="en-US" b="1" noProof="1">
                <a:solidFill>
                  <a:srgbClr val="C00000"/>
                </a:solidFill>
                <a:latin typeface="楷体" panose="02010609060101010101" charset="-122"/>
                <a:ea typeface="楷体" panose="02010609060101010101" charset="-122"/>
                <a:sym typeface="+mn-ea"/>
              </a:rPr>
              <a:t>要约</a:t>
            </a:r>
            <a:r>
              <a:rPr lang="zh-CN" altLang="en-US" noProof="1">
                <a:solidFill>
                  <a:schemeClr val="tx1"/>
                </a:solidFill>
                <a:latin typeface="楷体" panose="02010609060101010101" charset="-122"/>
                <a:ea typeface="楷体" panose="02010609060101010101" charset="-122"/>
                <a:sym typeface="+mn-ea"/>
              </a:rPr>
              <a:t>。 </a:t>
            </a:r>
          </a:p>
          <a:p>
            <a:pPr>
              <a:lnSpc>
                <a:spcPct val="150000"/>
              </a:lnSpc>
              <a:spcBef>
                <a:spcPts val="200"/>
              </a:spcBef>
            </a:pPr>
            <a:r>
              <a:rPr lang="en-US" altLang="zh-CN" b="1" noProof="1">
                <a:solidFill>
                  <a:schemeClr val="tx1"/>
                </a:solidFill>
                <a:latin typeface="楷体" panose="02010609060101010101" charset="-122"/>
                <a:ea typeface="楷体" panose="02010609060101010101" charset="-122"/>
                <a:sym typeface="+mn-ea"/>
              </a:rPr>
              <a:t>2019</a:t>
            </a:r>
            <a:r>
              <a:rPr lang="zh-CN" altLang="en-US" b="1" noProof="1">
                <a:solidFill>
                  <a:schemeClr val="tx1"/>
                </a:solidFill>
                <a:latin typeface="楷体" panose="02010609060101010101" charset="-122"/>
                <a:ea typeface="楷体" panose="02010609060101010101" charset="-122"/>
                <a:sym typeface="+mn-ea"/>
              </a:rPr>
              <a:t>年深交所协议收购触发要约收购义务的案例</a:t>
            </a:r>
          </a:p>
          <a:p>
            <a:pPr>
              <a:lnSpc>
                <a:spcPct val="150000"/>
              </a:lnSpc>
              <a:spcBef>
                <a:spcPts val="200"/>
              </a:spcBef>
            </a:pPr>
            <a:r>
              <a:rPr lang="zh-CN" altLang="en-US" noProof="1">
                <a:solidFill>
                  <a:schemeClr val="tx1"/>
                </a:solidFill>
                <a:latin typeface="楷体" panose="02010609060101010101" charset="-122"/>
                <a:ea typeface="楷体" panose="02010609060101010101" charset="-122"/>
                <a:sym typeface="+mn-ea"/>
              </a:rPr>
              <a:t>*ST人乐（002336）</a:t>
            </a:r>
          </a:p>
          <a:p>
            <a:pPr>
              <a:lnSpc>
                <a:spcPct val="150000"/>
              </a:lnSpc>
              <a:spcBef>
                <a:spcPts val="200"/>
              </a:spcBef>
            </a:pPr>
            <a:r>
              <a:rPr lang="zh-CN" altLang="en-US" noProof="1">
                <a:solidFill>
                  <a:schemeClr val="tx1"/>
                </a:solidFill>
                <a:latin typeface="楷体" panose="02010609060101010101" charset="-122"/>
                <a:ea typeface="楷体" panose="02010609060101010101" charset="-122"/>
                <a:sym typeface="+mn-ea"/>
              </a:rPr>
              <a:t>触发条件：本次要约收购系因</a:t>
            </a:r>
            <a:r>
              <a:rPr lang="zh-CN" altLang="en-US"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收购人西安曲江文化产业投资（集团）有限公司</a:t>
            </a:r>
            <a:r>
              <a:rPr lang="zh-CN" altLang="en-US" noProof="1">
                <a:solidFill>
                  <a:schemeClr val="tx1"/>
                </a:solidFill>
                <a:latin typeface="楷体" panose="02010609060101010101" charset="-122"/>
                <a:ea typeface="楷体" panose="02010609060101010101" charset="-122"/>
                <a:sym typeface="+mn-ea"/>
              </a:rPr>
              <a:t>（以下简称“</a:t>
            </a:r>
            <a:r>
              <a:rPr lang="zh-CN" altLang="en-US" b="1"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曲江文化</a:t>
            </a:r>
            <a:r>
              <a:rPr lang="zh-CN" altLang="en-US" noProof="1">
                <a:solidFill>
                  <a:schemeClr val="tx1"/>
                </a:solidFill>
                <a:latin typeface="楷体" panose="02010609060101010101" charset="-122"/>
                <a:ea typeface="楷体" panose="02010609060101010101" charset="-122"/>
                <a:sym typeface="+mn-ea"/>
              </a:rPr>
              <a:t>”）通过</a:t>
            </a:r>
            <a:r>
              <a:rPr lang="zh-CN" altLang="en-US" u="sng" noProof="1">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协议方式</a:t>
            </a:r>
            <a:r>
              <a:rPr lang="zh-CN" altLang="en-US" noProof="1">
                <a:solidFill>
                  <a:schemeClr val="tx1"/>
                </a:solidFill>
                <a:latin typeface="楷体" panose="02010609060101010101" charset="-122"/>
                <a:ea typeface="楷体" panose="02010609060101010101" charset="-122"/>
                <a:sym typeface="+mn-ea"/>
              </a:rPr>
              <a:t>受让控股股东深圳市浩明投资管理有限公司（以下简称“浩明投资”）持有的上市公司20%股权，同时浩明投资将其剩余的上市公司22.86%股权所对应的表决权委托给曲江文化行使，在交易完成后，收购人通过</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直接持股、表决权委托的方式合计拥有上市公司表决权的股份已超过30%</a:t>
            </a:r>
            <a:r>
              <a:rPr lang="zh-CN" altLang="en-US" noProof="1">
                <a:solidFill>
                  <a:schemeClr val="tx1"/>
                </a:solidFill>
                <a:latin typeface="楷体" panose="02010609060101010101" charset="-122"/>
                <a:ea typeface="楷体" panose="02010609060101010101" charset="-122"/>
                <a:sym typeface="+mn-ea"/>
              </a:rPr>
              <a:t>，从而触发全面要约收购义务。	</a:t>
            </a:r>
            <a:endParaRPr lang="zh-CN" altLang="en-US" noProof="1">
              <a:solidFill>
                <a:schemeClr val="tx1"/>
              </a:solidFill>
              <a:latin typeface="楷体" panose="02010609060101010101" charset="-122"/>
              <a:ea typeface="楷体" panose="02010609060101010101" charset="-122"/>
            </a:endParaRPr>
          </a:p>
          <a:p>
            <a:pPr>
              <a:lnSpc>
                <a:spcPct val="150000"/>
              </a:lnSpc>
              <a:spcBef>
                <a:spcPts val="200"/>
              </a:spcBef>
            </a:pPr>
            <a:endParaRPr lang="zh-CN" altLang="en-US" strike="noStrike" noProof="1"/>
          </a:p>
        </p:txBody>
      </p:sp>
    </p:spTree>
  </p:cSld>
  <p:clrMapOvr>
    <a:masterClrMapping/>
  </p:clrMapOvr>
  <p:transition>
    <p:push dir="u"/>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2460" y="534988"/>
            <a:ext cx="7813675" cy="5334000"/>
          </a:xfrm>
        </p:spPr>
        <p:txBody>
          <a:bodyPr/>
          <a:lstStyle/>
          <a:p>
            <a:pPr rtl="0">
              <a:spcBef>
                <a:spcPts val="200"/>
              </a:spcBef>
              <a:buSzTx/>
            </a:pPr>
            <a:r>
              <a:rPr lang="en-US" altLang="zh-CN" sz="2400" b="1" noProof="1">
                <a:solidFill>
                  <a:srgbClr val="C00000"/>
                </a:solidFill>
                <a:latin typeface="Calibri" panose="020F0502020204030204" pitchFamily="2" charset="0"/>
                <a:ea typeface="宋体" panose="02010600030101010101" pitchFamily="2" charset="-122"/>
                <a:sym typeface="+mn-ea"/>
              </a:rPr>
              <a:t>4.要约豁免</a:t>
            </a:r>
          </a:p>
          <a:p>
            <a:pPr rtl="0">
              <a:lnSpc>
                <a:spcPct val="150000"/>
              </a:lnSpc>
              <a:spcBef>
                <a:spcPts val="200"/>
              </a:spcBef>
              <a:buSzTx/>
            </a:pPr>
            <a:r>
              <a:rPr lang="zh-CN" altLang="en-US" u="sng" noProof="1">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第七十三条但书</a:t>
            </a:r>
            <a:r>
              <a:rPr lang="zh-CN" altLang="en-US" noProof="1">
                <a:solidFill>
                  <a:schemeClr val="tx1"/>
                </a:solidFill>
                <a:latin typeface="楷体" panose="02010609060101010101" charset="-122"/>
                <a:ea typeface="楷体" panose="02010609060101010101" charset="-122"/>
                <a:sym typeface="+mn-ea"/>
              </a:rPr>
              <a:t>  但是，按照国务院证券监督管理机构的规定免除发出要约的除外。</a:t>
            </a:r>
          </a:p>
          <a:p>
            <a:pPr rtl="0">
              <a:lnSpc>
                <a:spcPct val="150000"/>
              </a:lnSpc>
              <a:spcBef>
                <a:spcPts val="200"/>
              </a:spcBef>
              <a:buSzTx/>
            </a:pPr>
            <a:r>
              <a:rPr lang="zh-CN" altLang="en-US" u="sng" noProof="1">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《上市公司收购管理办法》（2020）第六十二条</a:t>
            </a:r>
            <a:r>
              <a:rPr lang="zh-CN" altLang="en-US" noProof="1">
                <a:solidFill>
                  <a:schemeClr val="tx1"/>
                </a:solidFill>
                <a:latin typeface="楷体" panose="02010609060101010101" charset="-122"/>
                <a:ea typeface="楷体" panose="02010609060101010101" charset="-122"/>
                <a:sym typeface="+mn-ea"/>
              </a:rPr>
              <a:t> 有下列情形之一的，</a:t>
            </a:r>
            <a:r>
              <a:rPr lang="zh-CN" altLang="en-US" noProof="1">
                <a:solidFill>
                  <a:schemeClr val="tx1"/>
                </a:solidFill>
                <a:highlight>
                  <a:srgbClr val="FFFF00"/>
                </a:highlight>
                <a:latin typeface="楷体" panose="02010609060101010101" charset="-122"/>
                <a:ea typeface="楷体" panose="02010609060101010101" charset="-122"/>
                <a:sym typeface="+mn-ea"/>
              </a:rPr>
              <a:t>收购人可以免于以要约方式</a:t>
            </a:r>
            <a:r>
              <a:rPr lang="zh-CN" altLang="en-US" noProof="1">
                <a:solidFill>
                  <a:srgbClr val="FF0000"/>
                </a:solidFill>
                <a:highlight>
                  <a:srgbClr val="FFFF00"/>
                </a:highlight>
                <a:latin typeface="楷体" panose="02010609060101010101" charset="-122"/>
                <a:ea typeface="楷体" panose="02010609060101010101" charset="-122"/>
                <a:sym typeface="+mn-ea"/>
              </a:rPr>
              <a:t>增持股份</a:t>
            </a:r>
            <a:r>
              <a:rPr lang="zh-CN" altLang="en-US" noProof="1">
                <a:solidFill>
                  <a:schemeClr val="tx1"/>
                </a:solidFill>
                <a:latin typeface="楷体" panose="02010609060101010101" charset="-122"/>
                <a:ea typeface="楷体" panose="02010609060101010101" charset="-122"/>
                <a:sym typeface="+mn-ea"/>
              </a:rPr>
              <a:t>：</a:t>
            </a:r>
          </a:p>
          <a:p>
            <a:pPr rtl="0">
              <a:lnSpc>
                <a:spcPct val="150000"/>
              </a:lnSpc>
              <a:spcBef>
                <a:spcPts val="200"/>
              </a:spcBef>
              <a:buSzTx/>
            </a:pPr>
            <a:r>
              <a:rPr lang="zh-CN" altLang="en-US" noProof="1">
                <a:solidFill>
                  <a:schemeClr val="tx1"/>
                </a:solidFill>
                <a:latin typeface="楷体" panose="02010609060101010101" charset="-122"/>
                <a:ea typeface="楷体" panose="02010609060101010101" charset="-122"/>
                <a:sym typeface="+mn-ea"/>
              </a:rPr>
              <a:t>(一)收购人与出让人能够证明本次股份转让是在</a:t>
            </a:r>
            <a:r>
              <a:rPr lang="zh-CN" altLang="en-US" noProof="1">
                <a:solidFill>
                  <a:srgbClr val="FF0000"/>
                </a:solidFill>
                <a:latin typeface="楷体" panose="02010609060101010101" charset="-122"/>
                <a:ea typeface="楷体" panose="02010609060101010101" charset="-122"/>
                <a:sym typeface="+mn-ea"/>
              </a:rPr>
              <a:t>同一实际控制人控制的不同主体之间</a:t>
            </a:r>
            <a:r>
              <a:rPr lang="zh-CN" altLang="en-US" noProof="1">
                <a:solidFill>
                  <a:schemeClr val="tx1"/>
                </a:solidFill>
                <a:latin typeface="楷体" panose="02010609060101010101" charset="-122"/>
                <a:ea typeface="楷体" panose="02010609060101010101" charset="-122"/>
                <a:sym typeface="+mn-ea"/>
              </a:rPr>
              <a:t>进行，未导致上市公司的实际控制人发生变化;</a:t>
            </a:r>
          </a:p>
          <a:p>
            <a:pPr rtl="0">
              <a:lnSpc>
                <a:spcPct val="150000"/>
              </a:lnSpc>
              <a:spcBef>
                <a:spcPts val="200"/>
              </a:spcBef>
              <a:buSzTx/>
            </a:pPr>
            <a:r>
              <a:rPr lang="zh-CN" altLang="en-US" noProof="1">
                <a:solidFill>
                  <a:schemeClr val="tx1"/>
                </a:solidFill>
                <a:latin typeface="楷体" panose="02010609060101010101" charset="-122"/>
                <a:ea typeface="楷体" panose="02010609060101010101" charset="-122"/>
                <a:sym typeface="+mn-ea"/>
              </a:rPr>
              <a:t>(二)上市公司面临严重财务困难，收购人提出的</a:t>
            </a:r>
            <a:r>
              <a:rPr lang="zh-CN" altLang="en-US" noProof="1">
                <a:solidFill>
                  <a:srgbClr val="FF0000"/>
                </a:solidFill>
                <a:latin typeface="楷体" panose="02010609060101010101" charset="-122"/>
                <a:ea typeface="楷体" panose="02010609060101010101" charset="-122"/>
                <a:sym typeface="+mn-ea"/>
              </a:rPr>
              <a:t>挽救公司</a:t>
            </a:r>
            <a:r>
              <a:rPr lang="zh-CN" altLang="en-US" noProof="1">
                <a:solidFill>
                  <a:schemeClr val="tx1"/>
                </a:solidFill>
                <a:latin typeface="楷体" panose="02010609060101010101" charset="-122"/>
                <a:ea typeface="楷体" panose="02010609060101010101" charset="-122"/>
                <a:sym typeface="+mn-ea"/>
              </a:rPr>
              <a:t>的重组方案取得该公司股东大会批准，且收购人承诺</a:t>
            </a:r>
            <a:r>
              <a:rPr lang="zh-CN" altLang="en-US" noProof="1">
                <a:solidFill>
                  <a:srgbClr val="FF0000"/>
                </a:solidFill>
                <a:latin typeface="楷体" panose="02010609060101010101" charset="-122"/>
                <a:ea typeface="楷体" panose="02010609060101010101" charset="-122"/>
                <a:sym typeface="+mn-ea"/>
              </a:rPr>
              <a:t>3年内不转让</a:t>
            </a:r>
            <a:r>
              <a:rPr lang="zh-CN" altLang="en-US" noProof="1">
                <a:solidFill>
                  <a:schemeClr val="tx1"/>
                </a:solidFill>
                <a:latin typeface="楷体" panose="02010609060101010101" charset="-122"/>
                <a:ea typeface="楷体" panose="02010609060101010101" charset="-122"/>
                <a:sym typeface="+mn-ea"/>
              </a:rPr>
              <a:t>其在该公司中所拥有的权益;</a:t>
            </a:r>
          </a:p>
          <a:p>
            <a:pPr rtl="0">
              <a:lnSpc>
                <a:spcPct val="150000"/>
              </a:lnSpc>
              <a:spcBef>
                <a:spcPts val="200"/>
              </a:spcBef>
              <a:buSzTx/>
            </a:pPr>
            <a:r>
              <a:rPr lang="zh-CN" altLang="en-US" noProof="1">
                <a:solidFill>
                  <a:schemeClr val="tx1"/>
                </a:solidFill>
                <a:latin typeface="楷体" panose="02010609060101010101" charset="-122"/>
                <a:ea typeface="楷体" panose="02010609060101010101" charset="-122"/>
                <a:sym typeface="+mn-ea"/>
              </a:rPr>
              <a:t>(三)中国证监会为适应证券市场发展变化和保护投资者合法权益的需要而认定的</a:t>
            </a:r>
            <a:r>
              <a:rPr lang="zh-CN" altLang="en-US" b="1" noProof="1">
                <a:solidFill>
                  <a:schemeClr val="tx1"/>
                </a:solidFill>
                <a:latin typeface="楷体" panose="02010609060101010101" charset="-122"/>
                <a:ea typeface="楷体" panose="02010609060101010101" charset="-122"/>
                <a:sym typeface="+mn-ea"/>
              </a:rPr>
              <a:t>其他</a:t>
            </a:r>
            <a:r>
              <a:rPr lang="zh-CN" altLang="en-US" noProof="1">
                <a:solidFill>
                  <a:schemeClr val="tx1"/>
                </a:solidFill>
                <a:latin typeface="楷体" panose="02010609060101010101" charset="-122"/>
                <a:ea typeface="楷体" panose="02010609060101010101" charset="-122"/>
                <a:sym typeface="+mn-ea"/>
              </a:rPr>
              <a:t>情形。</a:t>
            </a:r>
          </a:p>
          <a:p>
            <a:pPr rtl="0">
              <a:buSzTx/>
            </a:pPr>
            <a:endParaRPr lang="zh-CN" altLang="en-US" sz="2600" noProof="1"/>
          </a:p>
        </p:txBody>
      </p:sp>
    </p:spTree>
  </p:cSld>
  <p:clrMapOvr>
    <a:masterClrMapping/>
  </p:clrMapOvr>
  <p:transition>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7342" y="711835"/>
            <a:ext cx="8529320" cy="6054090"/>
          </a:xfrm>
        </p:spPr>
        <p:txBody>
          <a:bodyPr/>
          <a:lstStyle/>
          <a:p>
            <a:pPr>
              <a:spcBef>
                <a:spcPts val="200"/>
              </a:spcBef>
            </a:pPr>
            <a:r>
              <a:rPr lang="zh-CN" altLang="en-US" noProof="1">
                <a:solidFill>
                  <a:schemeClr val="tx1"/>
                </a:solidFill>
                <a:latin typeface="楷体" panose="02010609060101010101" charset="-122"/>
                <a:ea typeface="楷体" panose="02010609060101010101" charset="-122"/>
              </a:rPr>
              <a:t>第六十三条第一款 有下列情形之一的，投资者可以</a:t>
            </a:r>
            <a:r>
              <a:rPr lang="zh-CN" altLang="en-US" b="1" u="sng" noProof="1">
                <a:solidFill>
                  <a:srgbClr val="0070C0"/>
                </a:solidFill>
                <a:latin typeface="楷体" panose="02010609060101010101" charset="-122"/>
                <a:ea typeface="楷体" panose="02010609060101010101" charset="-122"/>
              </a:rPr>
              <a:t>免于发出要约</a:t>
            </a:r>
            <a:r>
              <a:rPr lang="zh-CN" altLang="en-US" noProof="1">
                <a:solidFill>
                  <a:schemeClr val="tx1"/>
                </a:solidFill>
                <a:latin typeface="楷体" panose="02010609060101010101" charset="-122"/>
                <a:ea typeface="楷体" panose="02010609060101010101" charset="-122"/>
              </a:rPr>
              <a:t>：</a:t>
            </a:r>
          </a:p>
          <a:p>
            <a:pPr>
              <a:spcBef>
                <a:spcPts val="200"/>
              </a:spcBef>
            </a:pPr>
            <a:r>
              <a:rPr lang="zh-CN" altLang="en-US" noProof="1">
                <a:solidFill>
                  <a:schemeClr val="tx1"/>
                </a:solidFill>
                <a:latin typeface="楷体" panose="02010609060101010101" charset="-122"/>
                <a:ea typeface="楷体" panose="02010609060101010101" charset="-122"/>
              </a:rPr>
              <a:t>(一)经</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政府或者国有资产管理部门批准进行国有资产无偿划转、变更、合并</a:t>
            </a:r>
            <a:r>
              <a:rPr lang="zh-CN" altLang="en-US" noProof="1">
                <a:solidFill>
                  <a:schemeClr val="tx1"/>
                </a:solidFill>
                <a:latin typeface="楷体" panose="02010609060101010101" charset="-122"/>
                <a:ea typeface="楷体" panose="02010609060101010101" charset="-122"/>
              </a:rPr>
              <a:t>，导致投资者在一个上市公司中拥有权益的股份占该公司已发行股份的比例超过30%;</a:t>
            </a:r>
          </a:p>
          <a:p>
            <a:pPr>
              <a:spcBef>
                <a:spcPts val="200"/>
              </a:spcBef>
            </a:pPr>
            <a:r>
              <a:rPr lang="zh-CN" altLang="en-US" noProof="1">
                <a:solidFill>
                  <a:schemeClr val="tx1"/>
                </a:solidFill>
                <a:latin typeface="楷体" panose="02010609060101010101" charset="-122"/>
                <a:ea typeface="楷体" panose="02010609060101010101" charset="-122"/>
              </a:rPr>
              <a:t>(二)因上市公司按照股东大会批准的确定价格</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向特定股东回购股份而减少股本</a:t>
            </a:r>
            <a:r>
              <a:rPr lang="zh-CN" altLang="en-US" noProof="1">
                <a:solidFill>
                  <a:schemeClr val="tx1"/>
                </a:solidFill>
                <a:latin typeface="楷体" panose="02010609060101010101" charset="-122"/>
                <a:ea typeface="楷体" panose="02010609060101010101" charset="-122"/>
              </a:rPr>
              <a:t>，导致投资者在该公司中拥有权益的股份超过该公司已发行股份的30%;</a:t>
            </a:r>
          </a:p>
          <a:p>
            <a:pPr>
              <a:spcBef>
                <a:spcPts val="200"/>
              </a:spcBef>
            </a:pPr>
            <a:r>
              <a:rPr lang="zh-CN" altLang="en-US" noProof="1">
                <a:solidFill>
                  <a:schemeClr val="tx1"/>
                </a:solidFill>
                <a:latin typeface="楷体" panose="02010609060101010101" charset="-122"/>
                <a:ea typeface="楷体" panose="02010609060101010101" charset="-122"/>
              </a:rPr>
              <a:t>(三)经上市公司股东大会非关联股东批准，投资者取得上市公司向其发行的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新股</a:t>
            </a:r>
            <a:r>
              <a:rPr lang="zh-CN" altLang="en-US" noProof="1">
                <a:solidFill>
                  <a:schemeClr val="tx1"/>
                </a:solidFill>
                <a:latin typeface="楷体" panose="02010609060101010101" charset="-122"/>
                <a:ea typeface="楷体" panose="02010609060101010101" charset="-122"/>
              </a:rPr>
              <a:t>，导致其在该公司拥有权益的股份超过该公司已发行股份的30%，投资者</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承诺3年内不转让</a:t>
            </a:r>
            <a:r>
              <a:rPr lang="zh-CN" altLang="en-US" noProof="1">
                <a:solidFill>
                  <a:schemeClr val="tx1"/>
                </a:solidFill>
                <a:latin typeface="楷体" panose="02010609060101010101" charset="-122"/>
                <a:ea typeface="楷体" panose="02010609060101010101" charset="-122"/>
              </a:rPr>
              <a:t>本次向其发行的新股，且公司股东大会同意投资者免于发出要约;</a:t>
            </a:r>
          </a:p>
          <a:p>
            <a:pPr>
              <a:spcBef>
                <a:spcPts val="200"/>
              </a:spcBef>
            </a:pPr>
            <a:r>
              <a:rPr lang="zh-CN" altLang="en-US" noProof="1">
                <a:solidFill>
                  <a:schemeClr val="tx1"/>
                </a:solidFill>
                <a:latin typeface="楷体" panose="02010609060101010101" charset="-122"/>
                <a:ea typeface="楷体" panose="02010609060101010101" charset="-122"/>
              </a:rPr>
              <a:t>(四)在一个上市公司中</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拥有权益的股份达到或者超过该公司已发行股份的30%</a:t>
            </a:r>
            <a:r>
              <a:rPr lang="zh-CN" altLang="en-US" noProof="1">
                <a:solidFill>
                  <a:schemeClr val="tx1"/>
                </a:solidFill>
                <a:latin typeface="楷体" panose="02010609060101010101" charset="-122"/>
                <a:ea typeface="楷体" panose="02010609060101010101" charset="-122"/>
              </a:rPr>
              <a:t>的，自上述事实发生之日起</a:t>
            </a:r>
            <a:r>
              <a:rPr lang="zh-CN" altLang="en-US" noProof="1">
                <a:solidFill>
                  <a:srgbClr val="FF0000"/>
                </a:solidFill>
                <a:latin typeface="楷体" panose="02010609060101010101" charset="-122"/>
                <a:ea typeface="楷体" panose="02010609060101010101" charset="-122"/>
              </a:rPr>
              <a:t>一年后</a:t>
            </a:r>
            <a:r>
              <a:rPr lang="zh-CN" altLang="en-US" noProof="1">
                <a:solidFill>
                  <a:schemeClr val="tx1"/>
                </a:solidFill>
                <a:latin typeface="楷体" panose="02010609060101010101" charset="-122"/>
                <a:ea typeface="楷体" panose="02010609060101010101" charset="-122"/>
              </a:rPr>
              <a:t>，每12个月内增持</a:t>
            </a:r>
            <a:r>
              <a:rPr lang="zh-CN" altLang="en-US" noProof="1">
                <a:solidFill>
                  <a:srgbClr val="FF0000"/>
                </a:solidFill>
                <a:latin typeface="楷体" panose="02010609060101010101" charset="-122"/>
                <a:ea typeface="楷体" panose="02010609060101010101" charset="-122"/>
              </a:rPr>
              <a:t>不超过</a:t>
            </a:r>
            <a:r>
              <a:rPr lang="zh-CN" altLang="en-US" noProof="1">
                <a:solidFill>
                  <a:schemeClr val="tx1"/>
                </a:solidFill>
                <a:latin typeface="楷体" panose="02010609060101010101" charset="-122"/>
                <a:ea typeface="楷体" panose="02010609060101010101" charset="-122"/>
              </a:rPr>
              <a:t>该公司已发行的2%的股份;</a:t>
            </a:r>
          </a:p>
          <a:p>
            <a:pPr>
              <a:spcBef>
                <a:spcPts val="200"/>
              </a:spcBef>
            </a:pPr>
            <a:r>
              <a:rPr lang="zh-CN" altLang="en-US" noProof="1">
                <a:solidFill>
                  <a:schemeClr val="tx1"/>
                </a:solidFill>
                <a:latin typeface="楷体" panose="02010609060101010101" charset="-122"/>
                <a:ea typeface="楷体" panose="02010609060101010101" charset="-122"/>
              </a:rPr>
              <a:t>(五)在一个上市公司中</a:t>
            </a:r>
            <a:r>
              <a:rPr lang="zh-CN" altLang="en-US" noProof="1">
                <a:solidFill>
                  <a:srgbClr val="0070C0"/>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拥有权益的股份达到或者超过该公司已</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发行股份的50%</a:t>
            </a:r>
            <a:r>
              <a:rPr lang="zh-CN" altLang="en-US" noProof="1">
                <a:solidFill>
                  <a:schemeClr val="tx1"/>
                </a:solidFill>
                <a:latin typeface="楷体" panose="02010609060101010101" charset="-122"/>
                <a:ea typeface="楷体" panose="02010609060101010101" charset="-122"/>
              </a:rPr>
              <a:t>的，继续增加其在该公司拥有的权益不影响该公司的上市地位;</a:t>
            </a:r>
          </a:p>
          <a:p>
            <a:pPr>
              <a:spcBef>
                <a:spcPts val="200"/>
              </a:spcBef>
            </a:pPr>
            <a:endParaRPr lang="zh-CN" altLang="en-US" noProof="1">
              <a:solidFill>
                <a:schemeClr val="tx1"/>
              </a:solidFill>
              <a:latin typeface="楷体" panose="02010609060101010101" charset="-122"/>
              <a:ea typeface="楷体" panose="02010609060101010101" charset="-122"/>
            </a:endParaRPr>
          </a:p>
        </p:txBody>
      </p:sp>
    </p:spTree>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0825" y="287651"/>
            <a:ext cx="8524875" cy="850900"/>
          </a:xfrm>
        </p:spPr>
        <p:txBody>
          <a:bodyPr/>
          <a:lstStyle/>
          <a:p>
            <a:pPr algn="ctr" rtl="0"/>
            <a:r>
              <a:rPr lang="zh-CN" altLang="en-US" sz="2800" b="1" noProof="1">
                <a:latin typeface="Calibri" panose="020F0502020204030204" pitchFamily="2" charset="0"/>
                <a:ea typeface="宋体" panose="02010600030101010101" pitchFamily="2" charset="-122"/>
                <a:sym typeface="+mn-ea"/>
              </a:rPr>
              <a:t>（三）</a:t>
            </a:r>
            <a:r>
              <a:rPr lang="zh-CN" altLang="en-US" sz="2800" b="1" noProof="1">
                <a:solidFill>
                  <a:schemeClr val="tx1"/>
                </a:solidFill>
                <a:effectLst>
                  <a:outerShdw blurRad="38100" dist="19050" dir="2700000" algn="tl" rotWithShape="0">
                    <a:schemeClr val="dk1">
                      <a:alpha val="40000"/>
                    </a:schemeClr>
                  </a:outerShdw>
                </a:effectLst>
              </a:rPr>
              <a:t>《证券法》调整的证券</a:t>
            </a:r>
          </a:p>
        </p:txBody>
      </p:sp>
      <p:sp>
        <p:nvSpPr>
          <p:cNvPr id="3" name="内容占位符 2"/>
          <p:cNvSpPr>
            <a:spLocks noGrp="1"/>
          </p:cNvSpPr>
          <p:nvPr>
            <p:ph idx="1"/>
          </p:nvPr>
        </p:nvSpPr>
        <p:spPr>
          <a:xfrm>
            <a:off x="380374" y="1138561"/>
            <a:ext cx="8339889" cy="5272411"/>
          </a:xfrm>
        </p:spPr>
        <p:txBody>
          <a:bodyPr/>
          <a:lstStyle/>
          <a:p>
            <a:pPr fontAlgn="base">
              <a:lnSpc>
                <a:spcPct val="150000"/>
              </a:lnSpc>
            </a:pPr>
            <a:r>
              <a:rPr lang="zh-CN" altLang="en-US" strike="noStrike" noProof="1"/>
              <a:t>第二条　在中华人民共和国境内，</a:t>
            </a:r>
            <a:r>
              <a:rPr lang="zh-CN" altLang="en-US" strike="noStrike" noProof="1">
                <a:ln w="22225">
                  <a:solidFill>
                    <a:schemeClr val="accent2"/>
                  </a:solidFill>
                  <a:prstDash val="solid"/>
                </a:ln>
                <a:solidFill>
                  <a:schemeClr val="accent2">
                    <a:lumMod val="40000"/>
                    <a:lumOff val="60000"/>
                  </a:schemeClr>
                </a:solidFill>
                <a:effectLst/>
              </a:rPr>
              <a:t>股票、公司债券、存托凭证</a:t>
            </a:r>
            <a:r>
              <a:rPr lang="zh-CN" altLang="en-US" strike="noStrike" noProof="1"/>
              <a:t>和国务院依法认定的其他证券的</a:t>
            </a:r>
            <a:r>
              <a:rPr lang="zh-CN" altLang="en-US" strike="noStrike" noProof="1">
                <a:ln w="22225">
                  <a:solidFill>
                    <a:schemeClr val="accent2"/>
                  </a:solidFill>
                  <a:prstDash val="solid"/>
                </a:ln>
                <a:solidFill>
                  <a:schemeClr val="accent2">
                    <a:lumMod val="40000"/>
                    <a:lumOff val="60000"/>
                  </a:schemeClr>
                </a:solidFill>
                <a:effectLst/>
              </a:rPr>
              <a:t>发行和交易</a:t>
            </a:r>
            <a:r>
              <a:rPr lang="zh-CN" altLang="en-US" strike="noStrike" noProof="1"/>
              <a:t>，适用本法；本法未规定的，适用《中华人民共和国公司法》和其他法律、行政法规的规定。</a:t>
            </a:r>
          </a:p>
          <a:p>
            <a:pPr fontAlgn="base">
              <a:lnSpc>
                <a:spcPct val="150000"/>
              </a:lnSpc>
            </a:pPr>
            <a:r>
              <a:rPr lang="zh-CN" altLang="en-US" strike="noStrike" noProof="1">
                <a:solidFill>
                  <a:srgbClr val="FF0000"/>
                </a:solidFill>
              </a:rPr>
              <a:t>政府债券、证券投资基金份额</a:t>
            </a:r>
            <a:r>
              <a:rPr lang="zh-CN" altLang="en-US" strike="noStrike" noProof="1"/>
              <a:t>的</a:t>
            </a:r>
            <a:r>
              <a:rPr lang="zh-CN" altLang="en-US" strike="noStrike" noProof="1">
                <a:solidFill>
                  <a:srgbClr val="FF0000"/>
                </a:solidFill>
              </a:rPr>
              <a:t>上市</a:t>
            </a:r>
            <a:r>
              <a:rPr lang="zh-CN" altLang="en-US" strike="noStrike" noProof="1"/>
              <a:t>交易，适用本法；其他法律、行政法规另有规定的，适用其规定。</a:t>
            </a:r>
          </a:p>
          <a:p>
            <a:pPr fontAlgn="base">
              <a:lnSpc>
                <a:spcPct val="150000"/>
              </a:lnSpc>
            </a:pPr>
            <a:r>
              <a:rPr lang="zh-CN" altLang="en-US" b="1" strike="noStrike" noProof="1">
                <a:solidFill>
                  <a:srgbClr val="0070C0"/>
                </a:solidFill>
              </a:rPr>
              <a:t>资产支持证券、资产管理产品</a:t>
            </a:r>
            <a:r>
              <a:rPr lang="zh-CN" altLang="en-US" strike="noStrike" noProof="1"/>
              <a:t>发行、交易的</a:t>
            </a:r>
            <a:r>
              <a:rPr lang="zh-CN" altLang="en-US" b="1" strike="noStrike" noProof="1">
                <a:solidFill>
                  <a:srgbClr val="0070C0"/>
                </a:solidFill>
              </a:rPr>
              <a:t>管理办法</a:t>
            </a:r>
            <a:r>
              <a:rPr lang="zh-CN" altLang="en-US" strike="noStrike" noProof="1"/>
              <a:t>，由国务院依照本法的原则规定。</a:t>
            </a:r>
          </a:p>
          <a:p>
            <a:pPr fontAlgn="base">
              <a:lnSpc>
                <a:spcPct val="150000"/>
              </a:lnSpc>
            </a:pPr>
            <a:r>
              <a:rPr lang="zh-CN" altLang="en-US" strike="noStrike" noProof="1"/>
              <a:t>在中华人民共和国境外的证券发行和交易活动，扰乱中华人民共和国境内市场秩序，损害境内投资者合法权益的，依照本法有关规定处理并追究法律责任。</a:t>
            </a:r>
          </a:p>
        </p:txBody>
      </p:sp>
    </p:spTree>
  </p:cSld>
  <p:clrMapOvr>
    <a:masterClrMapping/>
  </p:clrMapOvr>
  <p:transition>
    <p:push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215" y="379094"/>
            <a:ext cx="8042910" cy="5490210"/>
          </a:xfrm>
        </p:spPr>
        <p:txBody>
          <a:bodyPr/>
          <a:lstStyle/>
          <a:p>
            <a:pPr fontAlgn="base"/>
            <a:r>
              <a:rPr lang="zh-CN" altLang="en-US" noProof="1">
                <a:solidFill>
                  <a:schemeClr val="tx1"/>
                </a:solidFill>
                <a:latin typeface="楷体" panose="02010609060101010101" charset="-122"/>
                <a:ea typeface="楷体" panose="02010609060101010101" charset="-122"/>
                <a:sym typeface="+mn-ea"/>
              </a:rPr>
              <a:t>(六)证券公司、银行等金融机构在其经营范围内依法从事</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承销、贷款等业务导致其持有一个上市公司已发行股份超过30%</a:t>
            </a:r>
            <a:r>
              <a:rPr lang="zh-CN" altLang="en-US" noProof="1">
                <a:solidFill>
                  <a:schemeClr val="tx1"/>
                </a:solidFill>
                <a:latin typeface="楷体" panose="02010609060101010101" charset="-122"/>
                <a:ea typeface="楷体" panose="02010609060101010101" charset="-122"/>
                <a:sym typeface="+mn-ea"/>
              </a:rPr>
              <a:t>，</a:t>
            </a:r>
            <a:r>
              <a:rPr lang="zh-CN" altLang="en-US" noProof="1">
                <a:solidFill>
                  <a:srgbClr val="FF0000"/>
                </a:solidFill>
                <a:latin typeface="楷体" panose="02010609060101010101" charset="-122"/>
                <a:ea typeface="楷体" panose="02010609060101010101" charset="-122"/>
                <a:sym typeface="+mn-ea"/>
              </a:rPr>
              <a:t>没有</a:t>
            </a:r>
            <a:r>
              <a:rPr lang="zh-CN" altLang="en-US" noProof="1">
                <a:solidFill>
                  <a:schemeClr val="tx1"/>
                </a:solidFill>
                <a:latin typeface="楷体" panose="02010609060101010101" charset="-122"/>
                <a:ea typeface="楷体" panose="02010609060101010101" charset="-122"/>
                <a:sym typeface="+mn-ea"/>
              </a:rPr>
              <a:t>实际控制该公司的行为或者意图，并且</a:t>
            </a:r>
            <a:r>
              <a:rPr lang="zh-CN" altLang="en-US" noProof="1">
                <a:solidFill>
                  <a:srgbClr val="FF0000"/>
                </a:solidFill>
                <a:latin typeface="楷体" panose="02010609060101010101" charset="-122"/>
                <a:ea typeface="楷体" panose="02010609060101010101" charset="-122"/>
                <a:sym typeface="+mn-ea"/>
              </a:rPr>
              <a:t>提出</a:t>
            </a:r>
            <a:r>
              <a:rPr lang="zh-CN" altLang="en-US" noProof="1">
                <a:solidFill>
                  <a:schemeClr val="tx1"/>
                </a:solidFill>
                <a:latin typeface="楷体" panose="02010609060101010101" charset="-122"/>
                <a:ea typeface="楷体" panose="02010609060101010101" charset="-122"/>
                <a:sym typeface="+mn-ea"/>
              </a:rPr>
              <a:t>在合理期限内向非关联方转让相关股份的解决方案;</a:t>
            </a:r>
            <a:endParaRPr lang="zh-CN" altLang="en-US" noProof="1">
              <a:solidFill>
                <a:schemeClr val="tx1"/>
              </a:solidFill>
              <a:latin typeface="楷体" panose="02010609060101010101" charset="-122"/>
              <a:ea typeface="楷体" panose="02010609060101010101" charset="-122"/>
            </a:endParaRPr>
          </a:p>
          <a:p>
            <a:pPr fontAlgn="base"/>
            <a:r>
              <a:rPr lang="zh-CN" altLang="en-US" noProof="1">
                <a:solidFill>
                  <a:schemeClr val="tx1"/>
                </a:solidFill>
                <a:latin typeface="楷体" panose="02010609060101010101" charset="-122"/>
                <a:ea typeface="楷体" panose="02010609060101010101" charset="-122"/>
                <a:sym typeface="+mn-ea"/>
              </a:rPr>
              <a:t>(七)因</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继承</a:t>
            </a:r>
            <a:r>
              <a:rPr lang="zh-CN" altLang="en-US" noProof="1">
                <a:solidFill>
                  <a:schemeClr val="tx1"/>
                </a:solidFill>
                <a:latin typeface="楷体" panose="02010609060101010101" charset="-122"/>
                <a:ea typeface="楷体" panose="02010609060101010101" charset="-122"/>
                <a:sym typeface="+mn-ea"/>
              </a:rPr>
              <a:t>导致在一个上市公司中拥有权益的股份超过该公司已发行股份的30%;</a:t>
            </a:r>
            <a:endParaRPr lang="zh-CN" altLang="en-US" noProof="1">
              <a:solidFill>
                <a:schemeClr val="tx1"/>
              </a:solidFill>
              <a:latin typeface="楷体" panose="02010609060101010101" charset="-122"/>
              <a:ea typeface="楷体" panose="02010609060101010101" charset="-122"/>
            </a:endParaRPr>
          </a:p>
          <a:p>
            <a:pPr fontAlgn="base"/>
            <a:r>
              <a:rPr lang="zh-CN" altLang="en-US" noProof="1">
                <a:solidFill>
                  <a:schemeClr val="tx1"/>
                </a:solidFill>
                <a:latin typeface="楷体" panose="02010609060101010101" charset="-122"/>
                <a:ea typeface="楷体" panose="02010609060101010101" charset="-122"/>
                <a:sym typeface="+mn-ea"/>
              </a:rPr>
              <a:t>(八)因</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履行约定购回式证券交易协议</a:t>
            </a:r>
            <a:r>
              <a:rPr lang="zh-CN" altLang="en-US" noProof="1">
                <a:solidFill>
                  <a:schemeClr val="tx1"/>
                </a:solidFill>
                <a:latin typeface="楷体" panose="02010609060101010101" charset="-122"/>
                <a:ea typeface="楷体" panose="02010609060101010101" charset="-122"/>
                <a:sym typeface="+mn-ea"/>
              </a:rPr>
              <a:t>购回上市公司股份导致投资者在一个上市公司中拥有权益的股份超过该公司已发行股份的30%，并且能够证明标的股份的表决权在协议期间未发生转移;</a:t>
            </a:r>
            <a:endParaRPr lang="zh-CN" altLang="en-US" noProof="1">
              <a:solidFill>
                <a:schemeClr val="tx1"/>
              </a:solidFill>
              <a:latin typeface="楷体" panose="02010609060101010101" charset="-122"/>
              <a:ea typeface="楷体" panose="02010609060101010101" charset="-122"/>
            </a:endParaRPr>
          </a:p>
          <a:p>
            <a:pPr fontAlgn="base"/>
            <a:r>
              <a:rPr lang="zh-CN" altLang="en-US" noProof="1">
                <a:solidFill>
                  <a:schemeClr val="tx1"/>
                </a:solidFill>
                <a:latin typeface="楷体" panose="02010609060101010101" charset="-122"/>
                <a:ea typeface="楷体" panose="02010609060101010101" charset="-122"/>
                <a:sym typeface="+mn-ea"/>
              </a:rPr>
              <a:t>(九)因</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所持优先股表决权依法恢复</a:t>
            </a:r>
            <a:r>
              <a:rPr lang="zh-CN" altLang="en-US" noProof="1">
                <a:solidFill>
                  <a:schemeClr val="tx1"/>
                </a:solidFill>
                <a:latin typeface="楷体" panose="02010609060101010101" charset="-122"/>
                <a:ea typeface="楷体" panose="02010609060101010101" charset="-122"/>
                <a:sym typeface="+mn-ea"/>
              </a:rPr>
              <a:t>导致投资者在一个上市公司中拥有权益的股份超过该公司已发行股份的30%;</a:t>
            </a:r>
            <a:endParaRPr lang="zh-CN" altLang="en-US" noProof="1">
              <a:solidFill>
                <a:schemeClr val="tx1"/>
              </a:solidFill>
              <a:latin typeface="楷体" panose="02010609060101010101" charset="-122"/>
              <a:ea typeface="楷体" panose="02010609060101010101" charset="-122"/>
            </a:endParaRPr>
          </a:p>
          <a:p>
            <a:pPr fontAlgn="base"/>
            <a:r>
              <a:rPr lang="zh-CN" altLang="en-US" noProof="1">
                <a:solidFill>
                  <a:schemeClr val="tx1"/>
                </a:solidFill>
                <a:latin typeface="楷体" panose="02010609060101010101" charset="-122"/>
                <a:ea typeface="楷体" panose="02010609060101010101" charset="-122"/>
                <a:sym typeface="+mn-ea"/>
              </a:rPr>
              <a:t>(十)中国证监会为适应证券市场发展变化和保护投资者合法权益的需要而认定的</a:t>
            </a:r>
            <a:r>
              <a:rPr lang="zh-CN" altLang="en-US" u="sng" noProof="1">
                <a:solidFill>
                  <a:schemeClr val="tx1"/>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其他</a:t>
            </a:r>
            <a:r>
              <a:rPr lang="zh-CN" altLang="en-US" noProof="1">
                <a:solidFill>
                  <a:schemeClr val="tx1"/>
                </a:solidFill>
                <a:latin typeface="楷体" panose="02010609060101010101" charset="-122"/>
                <a:ea typeface="楷体" panose="02010609060101010101" charset="-122"/>
                <a:sym typeface="+mn-ea"/>
              </a:rPr>
              <a:t>情形。</a:t>
            </a:r>
            <a:endParaRPr lang="zh-CN" altLang="en-US" noProof="1">
              <a:solidFill>
                <a:schemeClr val="tx1"/>
              </a:solidFill>
              <a:latin typeface="楷体" panose="02010609060101010101" charset="-122"/>
              <a:ea typeface="楷体" panose="02010609060101010101" charset="-122"/>
            </a:endParaRPr>
          </a:p>
          <a:p>
            <a:pPr fontAlgn="base"/>
            <a:endParaRPr lang="zh-CN" altLang="en-US" sz="1800" strike="noStrike" noProof="1"/>
          </a:p>
        </p:txBody>
      </p:sp>
    </p:spTree>
  </p:cSld>
  <p:clrMapOvr>
    <a:masterClrMapping/>
  </p:clrMapOvr>
  <p:transition>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标题 5"/>
          <p:cNvSpPr txBox="1"/>
          <p:nvPr/>
        </p:nvSpPr>
        <p:spPr>
          <a:xfrm>
            <a:off x="552458" y="290524"/>
            <a:ext cx="8232775" cy="481636"/>
          </a:xfrm>
          <a:prstGeom prst="rect">
            <a:avLst/>
          </a:prstGeom>
          <a:noFill/>
          <a:ln w="9525">
            <a:noFill/>
          </a:ln>
        </p:spPr>
        <p:txBody>
          <a:bodyPr anchor="t"/>
          <a:lstStyle/>
          <a:p>
            <a:pPr>
              <a:lnSpc>
                <a:spcPct val="85000"/>
              </a:lnSpc>
            </a:pPr>
            <a:r>
              <a:rPr lang="zh-CN" altLang="en-US" sz="2800" b="1" dirty="0"/>
              <a:t>六、私有化交易</a:t>
            </a:r>
            <a:r>
              <a:rPr lang="zh-CN" altLang="en-US" sz="2800" dirty="0"/>
              <a:t>（</a:t>
            </a:r>
            <a:r>
              <a:rPr lang="en-US" altLang="zh-CN" sz="2800" dirty="0"/>
              <a:t>going private</a:t>
            </a:r>
            <a:r>
              <a:rPr lang="zh-CN" altLang="en-US" sz="2800" dirty="0"/>
              <a:t>）</a:t>
            </a:r>
            <a:endParaRPr lang="zh-CN" altLang="en-US" sz="2800" dirty="0">
              <a:solidFill>
                <a:srgbClr val="404040"/>
              </a:solidFill>
            </a:endParaRPr>
          </a:p>
        </p:txBody>
      </p:sp>
      <p:sp>
        <p:nvSpPr>
          <p:cNvPr id="192515" name="矩形 7"/>
          <p:cNvSpPr/>
          <p:nvPr/>
        </p:nvSpPr>
        <p:spPr>
          <a:xfrm>
            <a:off x="552458" y="902656"/>
            <a:ext cx="7915275" cy="4194610"/>
          </a:xfrm>
          <a:prstGeom prst="rect">
            <a:avLst/>
          </a:prstGeom>
          <a:noFill/>
          <a:ln w="9525">
            <a:noFill/>
          </a:ln>
        </p:spPr>
        <p:txBody>
          <a:bodyPr anchor="t">
            <a:spAutoFit/>
          </a:bodyPr>
          <a:lstStyle/>
          <a:p>
            <a:pPr eaLnBrk="0" fontAlgn="base" hangingPunct="0">
              <a:lnSpc>
                <a:spcPct val="150000"/>
              </a:lnSpc>
            </a:pPr>
            <a:r>
              <a:rPr lang="zh-CN" altLang="en-US" sz="2000" noProof="1"/>
              <a:t>控股股东</a:t>
            </a:r>
            <a:r>
              <a:rPr lang="en-US" altLang="zh-CN" sz="2000" noProof="1"/>
              <a:t>from</a:t>
            </a:r>
            <a:r>
              <a:rPr lang="zh-CN" altLang="en-US" sz="2000" noProof="1"/>
              <a:t>其他股东</a:t>
            </a:r>
            <a:r>
              <a:rPr lang="en-US" altLang="zh-CN" sz="2000" noProof="1"/>
              <a:t>  </a:t>
            </a:r>
            <a:r>
              <a:rPr lang="zh-CN" altLang="en-US" sz="2000" b="1" noProof="1"/>
              <a:t>买回股票—→独资所有</a:t>
            </a:r>
            <a:endParaRPr lang="zh-CN" altLang="en-US" sz="2000" noProof="1"/>
          </a:p>
          <a:p>
            <a:pPr eaLnBrk="0" fontAlgn="base" hangingPunct="0">
              <a:lnSpc>
                <a:spcPct val="150000"/>
              </a:lnSpc>
            </a:pPr>
            <a:r>
              <a:rPr lang="en-US" altLang="zh-CN" sz="2000" noProof="1">
                <a:latin typeface="楷体" panose="02010609060101010101" charset="-122"/>
                <a:ea typeface="楷体" panose="02010609060101010101" charset="-122"/>
                <a:cs typeface="楷体" panose="02010609060101010101" charset="-122"/>
              </a:rPr>
              <a:t>Eg.</a:t>
            </a:r>
            <a:r>
              <a:rPr lang="zh-CN" altLang="en-US" sz="2000" noProof="1">
                <a:latin typeface="楷体" panose="02010609060101010101" charset="-122"/>
                <a:ea typeface="楷体" panose="02010609060101010101" charset="-122"/>
                <a:cs typeface="楷体" panose="02010609060101010101" charset="-122"/>
              </a:rPr>
              <a:t>美国东部时间2016年7月15日，奇虎360宣布私有化交易完成。届时，奇虎360的股票将不再在美国纽交所公开交易。</a:t>
            </a:r>
          </a:p>
          <a:p>
            <a:pPr eaLnBrk="0" fontAlgn="base" hangingPunct="0">
              <a:lnSpc>
                <a:spcPct val="150000"/>
              </a:lnSpc>
            </a:pPr>
            <a:r>
              <a:rPr lang="zh-CN" altLang="en-US" sz="2000" noProof="1"/>
              <a:t>从中国实践中发生的</a:t>
            </a:r>
            <a:r>
              <a:rPr lang="zh-CN" altLang="en-US" sz="2000" b="1" noProof="1"/>
              <a:t>私有化交易</a:t>
            </a:r>
            <a:r>
              <a:rPr lang="zh-CN" altLang="en-US" sz="2000" noProof="1"/>
              <a:t>来看，主要涉及两个</a:t>
            </a:r>
            <a:r>
              <a:rPr lang="zh-CN" altLang="en-US" sz="2000" b="1" noProof="1"/>
              <a:t>步骤</a:t>
            </a:r>
            <a:r>
              <a:rPr lang="en-US" altLang="zh-CN" sz="2000" b="1" noProof="1"/>
              <a:t>:</a:t>
            </a:r>
          </a:p>
          <a:p>
            <a:pPr eaLnBrk="0" fontAlgn="base" hangingPunct="0">
              <a:lnSpc>
                <a:spcPct val="150000"/>
              </a:lnSpc>
            </a:pPr>
            <a:r>
              <a:rPr lang="zh-CN" altLang="en-US" sz="2000" noProof="1">
                <a:ln w="22225">
                  <a:solidFill>
                    <a:schemeClr val="accent2"/>
                  </a:solidFill>
                  <a:prstDash val="solid"/>
                </a:ln>
                <a:solidFill>
                  <a:schemeClr val="accent2">
                    <a:lumMod val="40000"/>
                    <a:lumOff val="60000"/>
                  </a:schemeClr>
                </a:solidFill>
              </a:rPr>
              <a:t>第一个步骤是上市公司主动退市</a:t>
            </a:r>
            <a:r>
              <a:rPr lang="zh-CN" altLang="en-US" sz="2000" noProof="1"/>
              <a:t>。</a:t>
            </a:r>
            <a:endParaRPr lang="en-US" altLang="zh-CN" sz="2000" noProof="1"/>
          </a:p>
          <a:p>
            <a:pPr eaLnBrk="0" fontAlgn="base" hangingPunct="0">
              <a:lnSpc>
                <a:spcPct val="150000"/>
              </a:lnSpc>
            </a:pPr>
            <a:r>
              <a:rPr lang="zh-CN" altLang="en-US" sz="2000" noProof="1">
                <a:ln w="22225">
                  <a:solidFill>
                    <a:schemeClr val="accent2"/>
                  </a:solidFill>
                  <a:prstDash val="solid"/>
                </a:ln>
                <a:solidFill>
                  <a:schemeClr val="accent2">
                    <a:lumMod val="40000"/>
                    <a:lumOff val="60000"/>
                  </a:schemeClr>
                </a:solidFill>
              </a:rPr>
              <a:t>第二个步骤是对于退市后的公司整合</a:t>
            </a:r>
            <a:r>
              <a:rPr lang="zh-CN" altLang="en-US" sz="2000" noProof="1"/>
              <a:t>，目前采用较多的手段是通过吸收合并的方式，将退市公司合并进一个收购人全资拥有的公司，退市公司注销。这其中</a:t>
            </a:r>
            <a:r>
              <a:rPr lang="zh-CN" altLang="en-US" sz="2000" noProof="1">
                <a:ln w="22225">
                  <a:solidFill>
                    <a:schemeClr val="accent2"/>
                  </a:solidFill>
                  <a:prstDash val="solid"/>
                </a:ln>
                <a:solidFill>
                  <a:schemeClr val="accent2">
                    <a:lumMod val="40000"/>
                    <a:lumOff val="60000"/>
                  </a:schemeClr>
                </a:solidFill>
              </a:rPr>
              <a:t>将退市公司中的剩余股东买出公司</a:t>
            </a:r>
            <a:r>
              <a:rPr lang="zh-CN" altLang="en-US" sz="2000" noProof="1"/>
              <a:t>是</a:t>
            </a:r>
            <a:r>
              <a:rPr lang="zh-CN" altLang="en-US" sz="2000" noProof="1">
                <a:solidFill>
                  <a:srgbClr val="FF0000"/>
                </a:solidFill>
              </a:rPr>
              <a:t>关键</a:t>
            </a:r>
            <a:r>
              <a:rPr lang="zh-CN" altLang="en-US" sz="2000" noProof="1"/>
              <a:t>，这在美国法上被称为“挤出”（</a:t>
            </a:r>
            <a:r>
              <a:rPr lang="en-US" altLang="zh-CN" sz="2000" noProof="1">
                <a:solidFill>
                  <a:srgbClr val="FF0000"/>
                </a:solidFill>
              </a:rPr>
              <a:t>freeze out</a:t>
            </a:r>
            <a:r>
              <a:rPr lang="zh-CN" altLang="en-US" sz="2000" noProof="1"/>
              <a:t>）。</a:t>
            </a:r>
          </a:p>
        </p:txBody>
      </p:sp>
    </p:spTree>
  </p:cSld>
  <p:clrMapOvr>
    <a:masterClrMapping/>
  </p:clrMapOvr>
  <p:transition>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5"/>
          <p:cNvSpPr txBox="1"/>
          <p:nvPr/>
        </p:nvSpPr>
        <p:spPr>
          <a:xfrm>
            <a:off x="869950" y="357190"/>
            <a:ext cx="8229600" cy="658812"/>
          </a:xfrm>
          <a:prstGeom prst="rect">
            <a:avLst/>
          </a:prstGeom>
          <a:noFill/>
          <a:ln w="9525">
            <a:noFill/>
          </a:ln>
        </p:spPr>
        <p:txBody>
          <a:bodyPr anchor="t"/>
          <a:lstStyle/>
          <a:p>
            <a:pPr>
              <a:lnSpc>
                <a:spcPct val="85000"/>
              </a:lnSpc>
            </a:pPr>
            <a:r>
              <a:rPr lang="zh-CN" altLang="en-US" sz="4400" b="1" dirty="0"/>
              <a:t>七、收购与反收购</a:t>
            </a:r>
            <a:endParaRPr lang="zh-CN" altLang="en-US" sz="4400" dirty="0">
              <a:solidFill>
                <a:srgbClr val="404040"/>
              </a:solidFill>
            </a:endParaRPr>
          </a:p>
        </p:txBody>
      </p:sp>
      <p:sp>
        <p:nvSpPr>
          <p:cNvPr id="212995" name="矩形 7"/>
          <p:cNvSpPr/>
          <p:nvPr/>
        </p:nvSpPr>
        <p:spPr>
          <a:xfrm>
            <a:off x="300048" y="1319217"/>
            <a:ext cx="8612187" cy="523220"/>
          </a:xfrm>
          <a:prstGeom prst="rect">
            <a:avLst/>
          </a:prstGeom>
          <a:noFill/>
          <a:ln w="9525">
            <a:noFill/>
          </a:ln>
        </p:spPr>
        <p:txBody>
          <a:bodyPr wrap="square" anchor="t">
            <a:spAutoFit/>
          </a:bodyPr>
          <a:lstStyle/>
          <a:p>
            <a:pPr eaLnBrk="0" hangingPunct="0">
              <a:spcAft>
                <a:spcPts val="600"/>
              </a:spcAft>
            </a:pPr>
            <a:r>
              <a:rPr lang="en-US" altLang="zh-CN" sz="2800" dirty="0">
                <a:latin typeface="楷体" panose="02010609060101010101" charset="-122"/>
                <a:ea typeface="楷体" panose="02010609060101010101" charset="-122"/>
              </a:rPr>
              <a:t>    </a:t>
            </a:r>
            <a:endParaRPr lang="zh-CN" altLang="en-US" sz="2600" dirty="0"/>
          </a:p>
        </p:txBody>
      </p:sp>
      <p:pic>
        <p:nvPicPr>
          <p:cNvPr id="212996" name="图片 1"/>
          <p:cNvPicPr>
            <a:picLocks noChangeAspect="1"/>
          </p:cNvPicPr>
          <p:nvPr/>
        </p:nvPicPr>
        <p:blipFill>
          <a:blip r:embed="rId2"/>
          <a:stretch>
            <a:fillRect/>
          </a:stretch>
        </p:blipFill>
        <p:spPr>
          <a:xfrm>
            <a:off x="941070" y="1106174"/>
            <a:ext cx="7712075" cy="4953000"/>
          </a:xfrm>
          <a:prstGeom prst="rect">
            <a:avLst/>
          </a:prstGeom>
          <a:noFill/>
          <a:ln w="9525">
            <a:noFill/>
          </a:ln>
        </p:spPr>
      </p:pic>
    </p:spTree>
  </p:cSld>
  <p:clrMapOvr>
    <a:masterClrMapping/>
  </p:clrMapOvr>
  <p:transition>
    <p:push di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3687" y="1318894"/>
            <a:ext cx="8556625" cy="2653666"/>
          </a:xfrm>
        </p:spPr>
        <p:txBody>
          <a:bodyPr/>
          <a:lstStyle/>
          <a:p>
            <a:pPr>
              <a:spcAft>
                <a:spcPts val="600"/>
              </a:spcAft>
            </a:pPr>
            <a:r>
              <a:rPr lang="zh-CN" altLang="en-US" sz="2400" b="1" noProof="1">
                <a:latin typeface="楷体" panose="02010609060101010101" charset="-122"/>
                <a:ea typeface="楷体" panose="02010609060101010101" charset="-122"/>
                <a:sym typeface="+mn-ea"/>
              </a:rPr>
              <a:t>宝万之争（野蛮人入侵）</a:t>
            </a:r>
            <a:endParaRPr lang="zh-CN" altLang="en-US" sz="2400" b="1" noProof="1">
              <a:latin typeface="楷体" panose="02010609060101010101" charset="-122"/>
              <a:ea typeface="楷体" panose="02010609060101010101" charset="-122"/>
            </a:endParaRPr>
          </a:p>
          <a:p>
            <a:pPr>
              <a:spcBef>
                <a:spcPts val="200"/>
              </a:spcBef>
            </a:pPr>
            <a:r>
              <a:rPr lang="zh-CN" altLang="en-US" noProof="1">
                <a:latin typeface="楷体" panose="02010609060101010101" charset="-122"/>
                <a:ea typeface="楷体" panose="02010609060101010101" charset="-122"/>
                <a:sym typeface="+mn-ea"/>
              </a:rPr>
              <a:t>    </a:t>
            </a:r>
            <a:r>
              <a:rPr lang="en-US" altLang="zh-CN" noProof="1">
                <a:latin typeface="楷体" panose="02010609060101010101" charset="-122"/>
                <a:ea typeface="楷体" panose="02010609060101010101" charset="-122"/>
                <a:sym typeface="+mn-ea"/>
              </a:rPr>
              <a:t>万科股权之争是中国A股市场历史上规模最大的一场</a:t>
            </a:r>
            <a:r>
              <a:rPr lang="en-US" altLang="zh-CN" b="1" noProof="1">
                <a:latin typeface="楷体" panose="02010609060101010101" charset="-122"/>
                <a:ea typeface="楷体" panose="02010609060101010101" charset="-122"/>
                <a:sym typeface="+mn-ea"/>
              </a:rPr>
              <a:t>公司并购与反并购</a:t>
            </a:r>
            <a:r>
              <a:rPr lang="en-US" altLang="zh-CN" noProof="1">
                <a:latin typeface="楷体" panose="02010609060101010101" charset="-122"/>
                <a:ea typeface="楷体" panose="02010609060101010101" charset="-122"/>
                <a:sym typeface="+mn-ea"/>
              </a:rPr>
              <a:t>攻防战。</a:t>
            </a:r>
            <a:endParaRPr lang="en-US" altLang="zh-CN" noProof="1">
              <a:latin typeface="楷体" panose="02010609060101010101" charset="-122"/>
              <a:ea typeface="楷体" panose="02010609060101010101" charset="-122"/>
            </a:endParaRPr>
          </a:p>
          <a:p>
            <a:pPr>
              <a:spcBef>
                <a:spcPts val="200"/>
              </a:spcBef>
            </a:pPr>
            <a:r>
              <a:rPr lang="en-US" altLang="zh-CN" noProof="1">
                <a:latin typeface="楷体" panose="02010609060101010101" charset="-122"/>
                <a:ea typeface="楷体" panose="02010609060101010101" charset="-122"/>
                <a:sym typeface="+mn-ea"/>
              </a:rPr>
              <a:t>    自从2000年王石</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主动引央企华润进入万科</a:t>
            </a:r>
            <a:r>
              <a:rPr lang="en-US" altLang="zh-CN" noProof="1">
                <a:latin typeface="楷体" panose="02010609060101010101" charset="-122"/>
                <a:ea typeface="楷体" panose="02010609060101010101" charset="-122"/>
                <a:sym typeface="+mn-ea"/>
              </a:rPr>
              <a:t>，华润就一直是万科的第一大股东。由于历史原因，万科股权分散，</a:t>
            </a:r>
            <a:r>
              <a:rPr lang="en-US" altLang="zh-CN" noProof="1">
                <a:solidFill>
                  <a:srgbClr val="FF0000"/>
                </a:solidFill>
                <a:latin typeface="楷体" panose="02010609060101010101" charset="-122"/>
                <a:ea typeface="楷体" panose="02010609060101010101" charset="-122"/>
                <a:sym typeface="+mn-ea"/>
              </a:rPr>
              <a:t>第一大股东华润一直持股15%左右，而王石等管理层持股才4%多点</a:t>
            </a:r>
            <a:r>
              <a:rPr lang="en-US" altLang="zh-CN" noProof="1">
                <a:latin typeface="楷体" panose="02010609060101010101" charset="-122"/>
                <a:ea typeface="楷体" panose="02010609060101010101" charset="-122"/>
                <a:sym typeface="+mn-ea"/>
              </a:rPr>
              <a:t>，并且华润仅作为财务投资者入局，从不干涉公司管理，给了管理层最大的自由。但由于</a:t>
            </a:r>
            <a:r>
              <a:rPr lang="en-US" altLang="zh-CN" b="1" noProof="1">
                <a:latin typeface="楷体" panose="02010609060101010101" charset="-122"/>
                <a:ea typeface="楷体" panose="02010609060101010101" charset="-122"/>
                <a:sym typeface="+mn-ea"/>
              </a:rPr>
              <a:t>缺乏绝对控股股东</a:t>
            </a:r>
            <a:r>
              <a:rPr lang="en-US" altLang="zh-CN" noProof="1">
                <a:latin typeface="楷体" panose="02010609060101010101" charset="-122"/>
                <a:ea typeface="楷体" panose="02010609060101010101" charset="-122"/>
                <a:sym typeface="+mn-ea"/>
              </a:rPr>
              <a:t>，这样的股权结构极容易被野蛮人觊觎。宝能系对万科垂涎已久。</a:t>
            </a:r>
          </a:p>
          <a:p>
            <a:pPr>
              <a:spcBef>
                <a:spcPts val="200"/>
              </a:spcBef>
            </a:pPr>
            <a:r>
              <a:rPr lang="en-US" altLang="zh-CN" noProof="1">
                <a:latin typeface="楷体" panose="02010609060101010101" charset="-122"/>
                <a:ea typeface="楷体" panose="02010609060101010101" charset="-122"/>
                <a:sym typeface="+mn-ea"/>
              </a:rPr>
              <a:t>    </a:t>
            </a:r>
            <a:endParaRPr lang="zh-CN" altLang="en-US" noProof="1"/>
          </a:p>
        </p:txBody>
      </p:sp>
    </p:spTree>
  </p:cSld>
  <p:clrMapOvr>
    <a:masterClrMapping/>
  </p:clrMapOvr>
  <p:transition>
    <p:push di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3250" y="393073"/>
            <a:ext cx="8284845" cy="5732145"/>
          </a:xfrm>
        </p:spPr>
        <p:txBody>
          <a:bodyPr/>
          <a:lstStyle/>
          <a:p>
            <a:pPr>
              <a:spcBef>
                <a:spcPts val="200"/>
              </a:spcBef>
            </a:pPr>
            <a:r>
              <a:rPr lang="en-US" altLang="zh-CN" noProof="1">
                <a:latin typeface="楷体" panose="02010609060101010101" charset="-122"/>
                <a:ea typeface="楷体" panose="02010609060101010101" charset="-122"/>
                <a:sym typeface="+mn-ea"/>
              </a:rPr>
              <a:t>    2015年8月26日，前海人寿、钜盛华通知万科，截至当天，两家公司增持了万科5.04%的股份，加上此前的两次举牌，宝能系合计持有万科</a:t>
            </a:r>
            <a:r>
              <a:rPr lang="en-US" altLang="zh-CN" u="sng" noProof="1">
                <a:effectLst>
                  <a:outerShdw blurRad="38100" dist="38100" dir="2700000" algn="tl">
                    <a:srgbClr val="000000">
                      <a:alpha val="43137"/>
                    </a:srgbClr>
                  </a:outerShdw>
                </a:effectLst>
                <a:latin typeface="楷体" panose="02010609060101010101" charset="-122"/>
                <a:ea typeface="楷体" panose="02010609060101010101" charset="-122"/>
                <a:sym typeface="+mn-ea"/>
              </a:rPr>
              <a:t>15.04%</a:t>
            </a:r>
            <a:r>
              <a:rPr lang="en-US" altLang="zh-CN" noProof="1">
                <a:latin typeface="楷体" panose="02010609060101010101" charset="-122"/>
                <a:ea typeface="楷体" panose="02010609060101010101" charset="-122"/>
                <a:sym typeface="+mn-ea"/>
              </a:rPr>
              <a:t>，以0.15%的优势，</a:t>
            </a:r>
            <a:r>
              <a:rPr lang="en-US" altLang="zh-CN" b="1" u="sng" noProof="1">
                <a:latin typeface="楷体" panose="02010609060101010101" charset="-122"/>
                <a:ea typeface="楷体" panose="02010609060101010101" charset="-122"/>
                <a:sym typeface="+mn-ea"/>
              </a:rPr>
              <a:t>首次超越了万科原第一大股东华润集团</a:t>
            </a:r>
            <a:r>
              <a:rPr lang="en-US" altLang="zh-CN" noProof="1">
                <a:latin typeface="楷体" panose="02010609060101010101" charset="-122"/>
                <a:ea typeface="楷体" panose="02010609060101010101" charset="-122"/>
                <a:sym typeface="+mn-ea"/>
              </a:rPr>
              <a:t>。</a:t>
            </a:r>
            <a:endParaRPr lang="en-US" altLang="zh-CN" noProof="1">
              <a:latin typeface="楷体" panose="02010609060101010101" charset="-122"/>
              <a:ea typeface="楷体" panose="02010609060101010101" charset="-122"/>
            </a:endParaRPr>
          </a:p>
          <a:p>
            <a:pPr>
              <a:spcBef>
                <a:spcPts val="200"/>
              </a:spcBef>
            </a:pPr>
            <a:r>
              <a:rPr lang="en-US" altLang="zh-CN" noProof="1">
                <a:latin typeface="楷体" panose="02010609060101010101" charset="-122"/>
                <a:ea typeface="楷体" panose="02010609060101010101" charset="-122"/>
                <a:sym typeface="+mn-ea"/>
              </a:rPr>
              <a:t>    2015</a:t>
            </a:r>
            <a:r>
              <a:rPr lang="zh-CN" altLang="en-US" noProof="1">
                <a:latin typeface="楷体" panose="02010609060101010101" charset="-122"/>
                <a:ea typeface="楷体" panose="02010609060101010101" charset="-122"/>
                <a:sym typeface="+mn-ea"/>
              </a:rPr>
              <a:t>年</a:t>
            </a:r>
            <a:r>
              <a:rPr lang="en-US" altLang="zh-CN" noProof="1">
                <a:latin typeface="楷体" panose="02010609060101010101" charset="-122"/>
                <a:ea typeface="楷体" panose="02010609060101010101" charset="-122"/>
                <a:sym typeface="+mn-ea"/>
              </a:rPr>
              <a:t>9月4日，港交所披露，华润耗资4.97亿元，分别于8月31日和9月1日两次增持，重新夺回万科的大股东之位。截至11月20日，华润共持有万科A股15.29%股份。</a:t>
            </a:r>
          </a:p>
          <a:p>
            <a:pPr>
              <a:spcAft>
                <a:spcPts val="600"/>
              </a:spcAft>
            </a:pPr>
            <a:r>
              <a:rPr lang="en-US" altLang="zh-CN" noProof="1">
                <a:latin typeface="楷体" panose="02010609060101010101" charset="-122"/>
                <a:ea typeface="楷体" panose="02010609060101010101" charset="-122"/>
                <a:cs typeface="楷体" panose="02010609060101010101" charset="-122"/>
                <a:sym typeface="+mn-ea"/>
              </a:rPr>
              <a:t> 2015</a:t>
            </a:r>
            <a:r>
              <a:rPr lang="zh-CN" altLang="en-US" noProof="1">
                <a:latin typeface="楷体" panose="02010609060101010101" charset="-122"/>
                <a:ea typeface="楷体" panose="02010609060101010101" charset="-122"/>
                <a:cs typeface="楷体" panose="02010609060101010101" charset="-122"/>
                <a:sym typeface="+mn-ea"/>
              </a:rPr>
              <a:t>年</a:t>
            </a:r>
            <a:r>
              <a:rPr lang="en-US" altLang="zh-CN" noProof="1">
                <a:latin typeface="楷体" panose="02010609060101010101" charset="-122"/>
                <a:ea typeface="楷体" panose="02010609060101010101" charset="-122"/>
                <a:cs typeface="楷体" panose="02010609060101010101" charset="-122"/>
                <a:sym typeface="+mn-ea"/>
              </a:rPr>
              <a:t>11月27日-12月4日 钜盛华买入万科5.49亿股，合计持有万科A股股票约22.1亿股，占总股本的20.008%，取代华润成为万科第一大股东</a:t>
            </a:r>
            <a:endParaRPr lang="en-US" altLang="zh-CN" noProof="1">
              <a:latin typeface="楷体" panose="02010609060101010101" charset="-122"/>
              <a:ea typeface="楷体" panose="02010609060101010101" charset="-122"/>
              <a:cs typeface="楷体" panose="02010609060101010101" charset="-122"/>
            </a:endParaRPr>
          </a:p>
          <a:p>
            <a:pPr>
              <a:spcAft>
                <a:spcPts val="600"/>
              </a:spcAft>
            </a:pPr>
            <a:r>
              <a:rPr lang="en-US" altLang="zh-CN" noProof="1">
                <a:latin typeface="楷体" panose="02010609060101010101" charset="-122"/>
                <a:ea typeface="楷体" panose="02010609060101010101" charset="-122"/>
                <a:cs typeface="楷体" panose="02010609060101010101" charset="-122"/>
                <a:sym typeface="+mn-ea"/>
              </a:rPr>
              <a:t>    宝能系“买买买”的节奏根本停不下来。截至12月24日，宝能系对万科的持股比例增至24.26%。 </a:t>
            </a:r>
            <a:endParaRPr lang="en-US" altLang="zh-CN" noProof="1">
              <a:latin typeface="楷体" panose="02010609060101010101" charset="-122"/>
              <a:ea typeface="楷体" panose="02010609060101010101" charset="-122"/>
              <a:cs typeface="楷体" panose="02010609060101010101" charset="-122"/>
            </a:endParaRPr>
          </a:p>
          <a:p>
            <a:pPr>
              <a:spcAft>
                <a:spcPts val="600"/>
              </a:spcAft>
            </a:pPr>
            <a:r>
              <a:rPr lang="en-US" altLang="zh-CN" noProof="1">
                <a:latin typeface="楷体" panose="02010609060101010101" charset="-122"/>
                <a:ea typeface="楷体" panose="02010609060101010101" charset="-122"/>
                <a:cs typeface="楷体" panose="02010609060101010101" charset="-122"/>
                <a:sym typeface="+mn-ea"/>
              </a:rPr>
              <a:t>    2016年6月26日当天万科公告，收到宝能系</a:t>
            </a:r>
            <a:r>
              <a:rPr lang="en-US" altLang="zh-CN" b="1"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要求罢免包括王石、郁亮在内的万科10名董事、2名监事</a:t>
            </a:r>
            <a:r>
              <a:rPr lang="en-US" altLang="zh-CN" noProof="1">
                <a:latin typeface="楷体" panose="02010609060101010101" charset="-122"/>
                <a:ea typeface="楷体" panose="02010609060101010101" charset="-122"/>
                <a:cs typeface="楷体" panose="02010609060101010101" charset="-122"/>
                <a:sym typeface="+mn-ea"/>
              </a:rPr>
              <a:t>。至此，宝能系亮出了底牌，</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旨在终结万科的“王石时代”</a:t>
            </a:r>
            <a:r>
              <a:rPr lang="en-US" altLang="zh-CN" noProof="1">
                <a:latin typeface="楷体" panose="02010609060101010101" charset="-122"/>
                <a:ea typeface="楷体" panose="02010609060101010101" charset="-122"/>
                <a:cs typeface="楷体" panose="02010609060101010101" charset="-122"/>
                <a:sym typeface="+mn-ea"/>
              </a:rPr>
              <a:t>。</a:t>
            </a:r>
            <a:endParaRPr lang="en-US" altLang="zh-CN" noProof="1">
              <a:latin typeface="楷体" panose="02010609060101010101" charset="-122"/>
              <a:ea typeface="楷体" panose="02010609060101010101" charset="-122"/>
              <a:cs typeface="楷体" panose="02010609060101010101" charset="-122"/>
            </a:endParaRPr>
          </a:p>
          <a:p>
            <a:pPr>
              <a:spcAft>
                <a:spcPts val="600"/>
              </a:spcAft>
            </a:pPr>
            <a:r>
              <a:rPr lang="en-US" altLang="zh-CN" noProof="1">
                <a:latin typeface="楷体" panose="02010609060101010101" charset="-122"/>
                <a:ea typeface="楷体" panose="02010609060101010101" charset="-122"/>
                <a:cs typeface="楷体" panose="02010609060101010101" charset="-122"/>
                <a:sym typeface="+mn-ea"/>
              </a:rPr>
              <a:t>    宝能系，则在万科A复牌后，再度“买买买”，将持有万科的股份数提至25.04%。</a:t>
            </a:r>
            <a:endParaRPr lang="en-US" altLang="zh-CN" noProof="1">
              <a:latin typeface="楷体" panose="02010609060101010101" charset="-122"/>
              <a:ea typeface="楷体" panose="02010609060101010101" charset="-122"/>
              <a:cs typeface="楷体" panose="02010609060101010101" charset="-122"/>
            </a:endParaRPr>
          </a:p>
          <a:p>
            <a:pPr>
              <a:spcBef>
                <a:spcPts val="200"/>
              </a:spcBef>
            </a:pPr>
            <a:endParaRPr lang="zh-CN" altLang="en-US" noProof="1">
              <a:latin typeface="Calibri" panose="020F0502020204030204" pitchFamily="2" charset="0"/>
              <a:ea typeface="宋体" panose="02010600030101010101" pitchFamily="2" charset="-122"/>
            </a:endParaRPr>
          </a:p>
          <a:p>
            <a:pPr fontAlgn="base"/>
            <a:endParaRPr lang="zh-CN" altLang="en-US" noProof="1"/>
          </a:p>
        </p:txBody>
      </p:sp>
    </p:spTree>
  </p:cSld>
  <p:clrMapOvr>
    <a:masterClrMapping/>
  </p:clrMapOvr>
  <p:transition>
    <p:push di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内容占位符 2"/>
          <p:cNvSpPr>
            <a:spLocks noGrp="1"/>
          </p:cNvSpPr>
          <p:nvPr>
            <p:ph idx="1"/>
          </p:nvPr>
        </p:nvSpPr>
        <p:spPr>
          <a:xfrm>
            <a:off x="595313" y="663585"/>
            <a:ext cx="7770812" cy="5205413"/>
          </a:xfrm>
        </p:spPr>
        <p:txBody>
          <a:bodyPr lIns="0" rIns="0" anchor="t"/>
          <a:lstStyle/>
          <a:p>
            <a:pPr>
              <a:spcAft>
                <a:spcPts val="600"/>
              </a:spcAft>
              <a:buSzTx/>
            </a:pPr>
            <a:r>
              <a:rPr lang="zh-CN" altLang="en-US" sz="2400" b="1" dirty="0">
                <a:solidFill>
                  <a:srgbClr val="C00000"/>
                </a:solidFill>
                <a:sym typeface="宋体" panose="02010600030101010101" pitchFamily="2" charset="-122"/>
              </a:rPr>
              <a:t>（一）收购的利弊</a:t>
            </a:r>
            <a:endParaRPr lang="zh-CN" altLang="en-US" sz="2400" b="1" dirty="0">
              <a:solidFill>
                <a:srgbClr val="C00000"/>
              </a:solidFill>
            </a:endParaRPr>
          </a:p>
          <a:p>
            <a:pPr>
              <a:spcAft>
                <a:spcPts val="600"/>
              </a:spcAft>
            </a:pPr>
            <a:r>
              <a:rPr lang="zh-CN" altLang="en-US" b="1" dirty="0">
                <a:sym typeface="宋体" panose="02010600030101010101" pitchFamily="2" charset="-122"/>
              </a:rPr>
              <a:t>①利</a:t>
            </a:r>
            <a:r>
              <a:rPr lang="zh-CN" altLang="en-US" dirty="0">
                <a:sym typeface="宋体" panose="02010600030101010101" pitchFamily="2" charset="-122"/>
              </a:rPr>
              <a:t>：市场监督；促进公司治理；经营绩效；股东权益。</a:t>
            </a:r>
            <a:endParaRPr lang="zh-CN" altLang="en-US" dirty="0"/>
          </a:p>
          <a:p>
            <a:pPr>
              <a:spcAft>
                <a:spcPts val="600"/>
              </a:spcAft>
            </a:pPr>
            <a:r>
              <a:rPr lang="zh-CN" altLang="en-US" b="1" dirty="0">
                <a:sym typeface="宋体" panose="02010600030101010101" pitchFamily="2" charset="-122"/>
              </a:rPr>
              <a:t>②弊</a:t>
            </a:r>
            <a:r>
              <a:rPr lang="zh-CN" altLang="en-US" dirty="0">
                <a:sym typeface="宋体" panose="02010600030101010101" pitchFamily="2" charset="-122"/>
              </a:rPr>
              <a:t>：扩张集团势力；抬高公司地位；提高董监薪酬；敌意收购容易导致经营权动荡；损害小股东权益。</a:t>
            </a:r>
            <a:endParaRPr lang="zh-CN" altLang="en-US" dirty="0"/>
          </a:p>
          <a:p>
            <a:pPr>
              <a:spcAft>
                <a:spcPts val="600"/>
              </a:spcAft>
            </a:pPr>
            <a:r>
              <a:rPr lang="zh-CN" altLang="en-US" sz="2400" b="1" dirty="0">
                <a:solidFill>
                  <a:srgbClr val="C00000"/>
                </a:solidFill>
                <a:sym typeface="宋体" panose="02010600030101010101" pitchFamily="2" charset="-122"/>
              </a:rPr>
              <a:t>（二）反收购</a:t>
            </a:r>
            <a:endParaRPr lang="zh-CN" altLang="en-US" sz="2400" b="1" dirty="0">
              <a:solidFill>
                <a:srgbClr val="C00000"/>
              </a:solidFill>
            </a:endParaRPr>
          </a:p>
          <a:p>
            <a:pPr>
              <a:spcAft>
                <a:spcPts val="600"/>
              </a:spcAft>
            </a:pPr>
            <a:r>
              <a:rPr lang="zh-CN" altLang="en-US" dirty="0">
                <a:sym typeface="宋体" panose="02010600030101010101" pitchFamily="2" charset="-122"/>
              </a:rPr>
              <a:t>①反对：公司控制权市场理论。</a:t>
            </a:r>
            <a:endParaRPr lang="zh-CN" altLang="en-US" dirty="0"/>
          </a:p>
          <a:p>
            <a:pPr>
              <a:spcAft>
                <a:spcPts val="600"/>
              </a:spcAft>
            </a:pPr>
            <a:r>
              <a:rPr lang="zh-CN" altLang="en-US" dirty="0">
                <a:sym typeface="宋体" panose="02010600030101010101" pitchFamily="2" charset="-122"/>
              </a:rPr>
              <a:t>②支持：利益相关者理论。</a:t>
            </a:r>
            <a:endParaRPr lang="zh-CN" altLang="en-US" dirty="0"/>
          </a:p>
          <a:p>
            <a:endParaRPr lang="zh-CN" altLang="en-US" sz="3200" dirty="0"/>
          </a:p>
        </p:txBody>
      </p:sp>
    </p:spTree>
  </p:cSld>
  <p:clrMapOvr>
    <a:masterClrMapping/>
  </p:clrMapOvr>
  <p:transition>
    <p:push dir="u"/>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标题 1"/>
          <p:cNvSpPr>
            <a:spLocks noGrp="1"/>
          </p:cNvSpPr>
          <p:nvPr>
            <p:ph type="title"/>
          </p:nvPr>
        </p:nvSpPr>
        <p:spPr>
          <a:xfrm>
            <a:off x="385445" y="289877"/>
            <a:ext cx="7543800" cy="327978"/>
          </a:xfrm>
        </p:spPr>
        <p:txBody>
          <a:bodyPr anchor="b"/>
          <a:lstStyle/>
          <a:p>
            <a:r>
              <a:rPr lang="zh-CN" altLang="en-US" sz="2400" b="1" dirty="0">
                <a:solidFill>
                  <a:srgbClr val="C00000"/>
                </a:solidFill>
                <a:latin typeface="Calibri" panose="020F0502020204030204" pitchFamily="2" charset="0"/>
                <a:sym typeface="宋体" panose="02010600030101010101" pitchFamily="2" charset="-122"/>
              </a:rPr>
              <a:t>（三）反收购措施</a:t>
            </a:r>
            <a:endParaRPr lang="zh-CN" altLang="en-US" sz="2400" b="1" dirty="0">
              <a:solidFill>
                <a:srgbClr val="C00000"/>
              </a:solidFill>
              <a:latin typeface="Calibri" panose="020F0502020204030204" pitchFamily="2" charset="0"/>
            </a:endParaRPr>
          </a:p>
        </p:txBody>
      </p:sp>
      <p:sp>
        <p:nvSpPr>
          <p:cNvPr id="3" name="内容占位符 2"/>
          <p:cNvSpPr>
            <a:spLocks noGrp="1"/>
          </p:cNvSpPr>
          <p:nvPr>
            <p:ph idx="1"/>
          </p:nvPr>
        </p:nvSpPr>
        <p:spPr>
          <a:xfrm>
            <a:off x="472757" y="982980"/>
            <a:ext cx="8198485" cy="4892040"/>
          </a:xfrm>
        </p:spPr>
        <p:txBody>
          <a:bodyPr/>
          <a:lstStyle/>
          <a:p>
            <a:pPr>
              <a:spcAft>
                <a:spcPts val="600"/>
              </a:spcAft>
            </a:pPr>
            <a:r>
              <a:rPr lang="en-US" altLang="zh-CN" b="1" noProof="1">
                <a:solidFill>
                  <a:srgbClr val="C00000"/>
                </a:solidFill>
                <a:latin typeface="Calibri" panose="020F0502020204030204" pitchFamily="2" charset="0"/>
                <a:ea typeface="宋体" panose="02010600030101010101" pitchFamily="2" charset="-122"/>
                <a:sym typeface="+mn-ea"/>
              </a:rPr>
              <a:t>1.</a:t>
            </a:r>
            <a:r>
              <a:rPr lang="zh-CN" altLang="en-US" b="1" noProof="1">
                <a:solidFill>
                  <a:srgbClr val="C00000"/>
                </a:solidFill>
                <a:latin typeface="Calibri" panose="020F0502020204030204" pitchFamily="2" charset="0"/>
                <a:ea typeface="宋体" panose="02010600030101010101" pitchFamily="2" charset="-122"/>
                <a:sym typeface="+mn-ea"/>
              </a:rPr>
              <a:t>白衣王子  </a:t>
            </a:r>
            <a:r>
              <a:rPr lang="en-US" altLang="zh-CN" b="1" noProof="1">
                <a:solidFill>
                  <a:srgbClr val="C00000"/>
                </a:solidFill>
                <a:latin typeface="Calibri" panose="020F0502020204030204" pitchFamily="2" charset="0"/>
                <a:ea typeface="宋体" panose="02010600030101010101" pitchFamily="2" charset="-122"/>
                <a:sym typeface="+mn-ea"/>
              </a:rPr>
              <a:t>white knight</a:t>
            </a:r>
            <a:r>
              <a:rPr lang="en-US" altLang="zh-CN" noProof="1">
                <a:latin typeface="Calibri" panose="020F0502020204030204" pitchFamily="2" charset="0"/>
                <a:ea typeface="宋体" panose="02010600030101010101" pitchFamily="2" charset="-122"/>
                <a:sym typeface="+mn-ea"/>
              </a:rPr>
              <a:t>——</a:t>
            </a:r>
            <a:r>
              <a:rPr lang="zh-CN" altLang="en-US" noProof="1">
                <a:latin typeface="Calibri" panose="020F0502020204030204" pitchFamily="2" charset="0"/>
                <a:ea typeface="宋体" panose="02010600030101010101" pitchFamily="2" charset="-122"/>
                <a:sym typeface="+mn-ea"/>
              </a:rPr>
              <a:t>主动让友方控股自己</a:t>
            </a:r>
          </a:p>
          <a:p>
            <a:pPr>
              <a:spcAft>
                <a:spcPts val="600"/>
              </a:spcAft>
            </a:pPr>
            <a:r>
              <a:rPr lang="zh-CN" altLang="en-US" noProof="1">
                <a:latin typeface="Calibri" panose="020F0502020204030204" pitchFamily="2" charset="0"/>
                <a:ea typeface="宋体" panose="02010600030101010101" pitchFamily="2" charset="-122"/>
                <a:sym typeface="+mn-ea"/>
              </a:rPr>
              <a:t>“白衣骑士”指目标企业遭遇恶意收购的时候，管理层主动去找到一个</a:t>
            </a:r>
            <a:r>
              <a:rPr lang="zh-CN" altLang="en-US" b="1" noProof="1">
                <a:latin typeface="Calibri" panose="020F0502020204030204" pitchFamily="2" charset="0"/>
                <a:ea typeface="宋体" panose="02010600030101010101" pitchFamily="2" charset="-122"/>
                <a:sym typeface="+mn-ea"/>
              </a:rPr>
              <a:t>友好的、有钱的、并且不会控制自己的第三方人士或公司，让这个第三方来控股自己</a:t>
            </a:r>
            <a:r>
              <a:rPr lang="zh-CN" altLang="en-US" noProof="1">
                <a:latin typeface="Calibri" panose="020F0502020204030204" pitchFamily="2" charset="0"/>
                <a:ea typeface="宋体" panose="02010600030101010101" pitchFamily="2" charset="-122"/>
                <a:sym typeface="+mn-ea"/>
              </a:rPr>
              <a:t>，达到增加收购成本，驱逐恶意收购者的目的。</a:t>
            </a:r>
          </a:p>
          <a:p>
            <a:pPr>
              <a:spcAft>
                <a:spcPts val="600"/>
              </a:spcAft>
            </a:pPr>
            <a:r>
              <a:rPr lang="zh-CN" altLang="en-US" noProof="1">
                <a:latin typeface="Calibri" panose="020F0502020204030204" pitchFamily="2" charset="0"/>
                <a:ea typeface="宋体" panose="02010600030101010101" pitchFamily="2" charset="-122"/>
              </a:rPr>
              <a:t>白衣骑士的精神就是“</a:t>
            </a:r>
            <a:r>
              <a:rPr lang="zh-CN" altLang="en-US" b="1"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rPr>
              <a:t>寻找王子英雄救美</a:t>
            </a:r>
            <a:r>
              <a:rPr lang="zh-CN" altLang="en-US" noProof="1">
                <a:latin typeface="Calibri" panose="020F0502020204030204" pitchFamily="2" charset="0"/>
                <a:ea typeface="宋体" panose="02010600030101010101" pitchFamily="2" charset="-122"/>
              </a:rPr>
              <a:t>”，本质是“</a:t>
            </a:r>
            <a:r>
              <a:rPr lang="zh-CN" altLang="en-US" noProof="1">
                <a:ln w="22225">
                  <a:solidFill>
                    <a:schemeClr val="accent2"/>
                  </a:solidFill>
                  <a:prstDash val="solid"/>
                </a:ln>
                <a:solidFill>
                  <a:schemeClr val="accent2">
                    <a:lumMod val="40000"/>
                    <a:lumOff val="60000"/>
                  </a:schemeClr>
                </a:solidFill>
                <a:latin typeface="Calibri" panose="020F0502020204030204" pitchFamily="2" charset="0"/>
                <a:ea typeface="宋体" panose="02010600030101010101" pitchFamily="2" charset="-122"/>
              </a:rPr>
              <a:t>宁给友邦，不给外贼</a:t>
            </a:r>
            <a:r>
              <a:rPr lang="zh-CN" altLang="en-US" noProof="1">
                <a:latin typeface="Calibri" panose="020F0502020204030204" pitchFamily="2" charset="0"/>
                <a:ea typeface="宋体" panose="02010600030101010101" pitchFamily="2" charset="-122"/>
              </a:rPr>
              <a:t>”。</a:t>
            </a:r>
          </a:p>
          <a:p>
            <a:pPr>
              <a:spcAft>
                <a:spcPts val="600"/>
              </a:spcAft>
            </a:pPr>
            <a:r>
              <a:rPr lang="zh-CN" altLang="en-US" b="1" u="sng" noProof="1">
                <a:latin typeface="Calibri" panose="020F0502020204030204" pitchFamily="2" charset="0"/>
                <a:ea typeface="宋体" panose="02010600030101010101" pitchFamily="2" charset="-122"/>
              </a:rPr>
              <a:t>经典案例</a:t>
            </a:r>
            <a:r>
              <a:rPr lang="zh-CN" altLang="en-US" noProof="1">
                <a:latin typeface="Calibri" panose="020F0502020204030204" pitchFamily="2" charset="0"/>
                <a:ea typeface="宋体" panose="02010600030101010101" pitchFamily="2" charset="-122"/>
              </a:rPr>
              <a:t>：</a:t>
            </a:r>
            <a:endParaRPr lang="en-US" altLang="zh-CN" noProof="1">
              <a:latin typeface="Calibri" panose="020F0502020204030204" pitchFamily="2" charset="0"/>
              <a:ea typeface="宋体" panose="02010600030101010101" pitchFamily="2" charset="-122"/>
            </a:endParaRPr>
          </a:p>
          <a:p>
            <a:pPr>
              <a:spcAft>
                <a:spcPts val="600"/>
              </a:spcAft>
            </a:pPr>
            <a:r>
              <a:rPr lang="zh-CN" altLang="en-US" noProof="1">
                <a:latin typeface="Calibri" panose="020F0502020204030204" pitchFamily="2" charset="0"/>
                <a:ea typeface="宋体" panose="02010600030101010101" pitchFamily="2" charset="-122"/>
              </a:rPr>
              <a:t>2015-2017年万科抵御宝能系的反收购大战中，王石找来的深圳地铁集团就是白衣骑士；</a:t>
            </a:r>
            <a:endParaRPr lang="en-US" altLang="zh-CN" noProof="1">
              <a:latin typeface="Calibri" panose="020F0502020204030204" pitchFamily="2" charset="0"/>
              <a:ea typeface="宋体" panose="02010600030101010101" pitchFamily="2" charset="-122"/>
            </a:endParaRPr>
          </a:p>
          <a:p>
            <a:pPr>
              <a:spcAft>
                <a:spcPts val="600"/>
              </a:spcAft>
            </a:pPr>
            <a:r>
              <a:rPr lang="zh-CN" altLang="en-US" noProof="1">
                <a:latin typeface="Calibri" panose="020F0502020204030204" pitchFamily="2" charset="0"/>
                <a:ea typeface="宋体" panose="02010600030101010101" pitchFamily="2" charset="-122"/>
              </a:rPr>
              <a:t>2003年哈啤的第一大股东SAB集团（全球第二大啤酒集团）有意要辞退原有的管理层，引发管理层找来英博集团（全球第一大啤酒集团）入主哈啤，英博就是哈啤的白衣骑士。</a:t>
            </a:r>
          </a:p>
          <a:p>
            <a:pPr>
              <a:spcAft>
                <a:spcPts val="600"/>
              </a:spcAft>
            </a:pPr>
            <a:endParaRPr lang="zh-CN" altLang="en-US" noProof="1"/>
          </a:p>
        </p:txBody>
      </p:sp>
    </p:spTree>
  </p:cSld>
  <p:clrMapOvr>
    <a:masterClrMapping/>
  </p:clrMapOvr>
  <p:transition>
    <p:push dir="u"/>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内容占位符 2"/>
          <p:cNvSpPr>
            <a:spLocks noGrp="1"/>
          </p:cNvSpPr>
          <p:nvPr>
            <p:ph idx="1"/>
          </p:nvPr>
        </p:nvSpPr>
        <p:spPr>
          <a:xfrm>
            <a:off x="393709" y="463560"/>
            <a:ext cx="8385175" cy="5847715"/>
          </a:xfrm>
        </p:spPr>
        <p:txBody>
          <a:bodyPr lIns="0" rIns="0" anchor="t"/>
          <a:lstStyle/>
          <a:p>
            <a:pPr>
              <a:spcAft>
                <a:spcPts val="600"/>
              </a:spcAft>
            </a:pPr>
            <a:r>
              <a:rPr lang="en-US" altLang="zh-CN" b="1" noProof="1">
                <a:solidFill>
                  <a:srgbClr val="C00000"/>
                </a:solidFill>
                <a:sym typeface="宋体" panose="02010600030101010101" pitchFamily="2" charset="-122"/>
              </a:rPr>
              <a:t>2.</a:t>
            </a:r>
            <a:r>
              <a:rPr lang="zh-CN" altLang="en-US" b="1" noProof="1">
                <a:solidFill>
                  <a:srgbClr val="C00000"/>
                </a:solidFill>
                <a:sym typeface="宋体" panose="02010600030101010101" pitchFamily="2" charset="-122"/>
              </a:rPr>
              <a:t>毒丸  </a:t>
            </a:r>
            <a:r>
              <a:rPr lang="en-US" altLang="zh-CN" b="1" noProof="1">
                <a:solidFill>
                  <a:srgbClr val="C00000"/>
                </a:solidFill>
                <a:sym typeface="宋体" panose="02010600030101010101" pitchFamily="2" charset="-122"/>
              </a:rPr>
              <a:t>poison pills</a:t>
            </a:r>
            <a:r>
              <a:rPr lang="en-US" altLang="zh-CN" noProof="1">
                <a:sym typeface="宋体" panose="02010600030101010101" pitchFamily="2" charset="-122"/>
              </a:rPr>
              <a:t>——</a:t>
            </a:r>
            <a:r>
              <a:rPr lang="zh-CN" altLang="en-US" noProof="1">
                <a:sym typeface="宋体" panose="02010600030101010101" pitchFamily="2" charset="-122"/>
              </a:rPr>
              <a:t>低价增发新股</a:t>
            </a:r>
          </a:p>
          <a:p>
            <a:pPr>
              <a:spcAft>
                <a:spcPts val="600"/>
              </a:spcAft>
            </a:pPr>
            <a:r>
              <a:rPr lang="zh-CN" altLang="en-US" noProof="1">
                <a:sym typeface="宋体" panose="02010600030101010101" pitchFamily="2" charset="-122"/>
              </a:rPr>
              <a:t>毒丸计划是美国著名的并购律师Martin Lipton1982年发明的，正式名称为“</a:t>
            </a:r>
            <a:r>
              <a:rPr lang="zh-CN" altLang="en-US" b="1" u="sng" noProof="1">
                <a:sym typeface="宋体" panose="02010600030101010101" pitchFamily="2" charset="-122"/>
              </a:rPr>
              <a:t>股权摊薄反收购措施</a:t>
            </a:r>
            <a:r>
              <a:rPr lang="zh-CN" altLang="en-US" noProof="1">
                <a:sym typeface="宋体" panose="02010600030101010101" pitchFamily="2" charset="-122"/>
              </a:rPr>
              <a:t>”。当一个公司一旦遇到恶意收购，尤其是当收购方占有的股份已经达到10%到20%的时候，公司为了保住自己的控股权，就会大量</a:t>
            </a:r>
            <a:r>
              <a:rPr lang="zh-CN" altLang="en-US" noProof="1">
                <a:ln w="22225">
                  <a:solidFill>
                    <a:schemeClr val="accent2"/>
                  </a:solidFill>
                  <a:prstDash val="solid"/>
                </a:ln>
                <a:solidFill>
                  <a:schemeClr val="accent2">
                    <a:lumMod val="40000"/>
                    <a:lumOff val="60000"/>
                  </a:schemeClr>
                </a:solidFill>
                <a:sym typeface="宋体" panose="02010600030101010101" pitchFamily="2" charset="-122"/>
              </a:rPr>
              <a:t>低价增发新股</a:t>
            </a:r>
            <a:r>
              <a:rPr lang="zh-CN" altLang="en-US" noProof="1">
                <a:sym typeface="宋体" panose="02010600030101010101" pitchFamily="2" charset="-122"/>
              </a:rPr>
              <a:t>。</a:t>
            </a:r>
            <a:r>
              <a:rPr lang="zh-CN" altLang="en-US" b="1" noProof="1">
                <a:sym typeface="宋体" panose="02010600030101010101" pitchFamily="2" charset="-122"/>
              </a:rPr>
              <a:t>目的就是让收购方手中的股票占比下降，也就是摊薄股权，同时也增大了收购成本，目的就是让收购方无法达到控股的目标</a:t>
            </a:r>
            <a:endParaRPr lang="zh-CN" altLang="en-US" noProof="1">
              <a:sym typeface="宋体" panose="02010600030101010101" pitchFamily="2" charset="-122"/>
            </a:endParaRPr>
          </a:p>
          <a:p>
            <a:pPr>
              <a:spcAft>
                <a:spcPts val="600"/>
              </a:spcAft>
            </a:pPr>
            <a:r>
              <a:rPr lang="zh-CN" altLang="en-US" noProof="1">
                <a:sym typeface="宋体" panose="02010600030101010101" pitchFamily="2" charset="-122"/>
              </a:rPr>
              <a:t>毒丸计划一经采用，至少会产生两个</a:t>
            </a:r>
            <a:r>
              <a:rPr lang="zh-CN" altLang="en-US" b="1" noProof="1">
                <a:sym typeface="宋体" panose="02010600030101010101" pitchFamily="2" charset="-122"/>
              </a:rPr>
              <a:t>效果</a:t>
            </a:r>
            <a:r>
              <a:rPr lang="zh-CN" altLang="en-US" noProof="1">
                <a:sym typeface="宋体" panose="02010600030101010101" pitchFamily="2" charset="-122"/>
              </a:rPr>
              <a:t>：</a:t>
            </a:r>
            <a:endParaRPr lang="en-US" altLang="zh-CN" noProof="1">
              <a:sym typeface="宋体" panose="02010600030101010101" pitchFamily="2" charset="-122"/>
            </a:endParaRPr>
          </a:p>
          <a:p>
            <a:pPr>
              <a:spcAft>
                <a:spcPts val="600"/>
              </a:spcAft>
            </a:pPr>
            <a:r>
              <a:rPr lang="zh-CN" altLang="en-US" noProof="1">
                <a:sym typeface="宋体" panose="02010600030101010101" pitchFamily="2" charset="-122"/>
              </a:rPr>
              <a:t>其一，对恶意收购方产生威慑作用；</a:t>
            </a:r>
            <a:endParaRPr lang="en-US" altLang="zh-CN" noProof="1">
              <a:sym typeface="宋体" panose="02010600030101010101" pitchFamily="2" charset="-122"/>
            </a:endParaRPr>
          </a:p>
          <a:p>
            <a:pPr>
              <a:spcAft>
                <a:spcPts val="600"/>
              </a:spcAft>
            </a:pPr>
            <a:r>
              <a:rPr lang="zh-CN" altLang="en-US" noProof="1">
                <a:sym typeface="宋体" panose="02010600030101010101" pitchFamily="2" charset="-122"/>
              </a:rPr>
              <a:t>其二，对采用该计划的公司有兴趣的收购方会减少。</a:t>
            </a:r>
            <a:endParaRPr lang="en-US" altLang="zh-CN" noProof="1">
              <a:sym typeface="宋体" panose="02010600030101010101" pitchFamily="2" charset="-122"/>
            </a:endParaRPr>
          </a:p>
          <a:p>
            <a:pPr>
              <a:spcAft>
                <a:spcPts val="600"/>
              </a:spcAft>
            </a:pPr>
            <a:r>
              <a:rPr lang="zh-CN" altLang="en-US" noProof="1">
                <a:sym typeface="宋体" panose="02010600030101010101" pitchFamily="2" charset="-122"/>
              </a:rPr>
              <a:t>这一反收购措施，于</a:t>
            </a:r>
            <a:r>
              <a:rPr lang="zh-CN" altLang="en-US" noProof="1">
                <a:ln w="22225">
                  <a:solidFill>
                    <a:schemeClr val="accent2"/>
                  </a:solidFill>
                  <a:prstDash val="solid"/>
                </a:ln>
                <a:solidFill>
                  <a:schemeClr val="accent2">
                    <a:lumMod val="40000"/>
                    <a:lumOff val="60000"/>
                  </a:schemeClr>
                </a:solidFill>
                <a:sym typeface="宋体" panose="02010600030101010101" pitchFamily="2" charset="-122"/>
              </a:rPr>
              <a:t>1985年在美国特拉华法院被判决合法化</a:t>
            </a:r>
            <a:r>
              <a:rPr lang="zh-CN" altLang="en-US" noProof="1">
                <a:sym typeface="宋体" panose="02010600030101010101" pitchFamily="2" charset="-122"/>
              </a:rPr>
              <a:t>。</a:t>
            </a:r>
            <a:r>
              <a:rPr lang="zh-CN" altLang="en-US" u="sng" noProof="1">
                <a:solidFill>
                  <a:srgbClr val="FF0000"/>
                </a:solidFill>
                <a:sym typeface="宋体" panose="02010600030101010101" pitchFamily="2" charset="-122"/>
              </a:rPr>
              <a:t>（注意：美国公司法的权力结构）</a:t>
            </a:r>
            <a:endParaRPr lang="zh-CN" altLang="en-US" noProof="1">
              <a:sym typeface="宋体" panose="02010600030101010101" pitchFamily="2" charset="-122"/>
            </a:endParaRPr>
          </a:p>
          <a:p>
            <a:pPr>
              <a:spcAft>
                <a:spcPts val="600"/>
              </a:spcAft>
            </a:pPr>
            <a:r>
              <a:rPr lang="zh-CN" altLang="en-US" noProof="1">
                <a:sym typeface="宋体" panose="02010600030101010101" pitchFamily="2" charset="-122"/>
              </a:rPr>
              <a:t>2005年，</a:t>
            </a:r>
            <a:r>
              <a:rPr lang="zh-CN" altLang="en-US" noProof="1">
                <a:ln w="22225">
                  <a:solidFill>
                    <a:schemeClr val="accent2"/>
                  </a:solidFill>
                  <a:prstDash val="solid"/>
                </a:ln>
                <a:solidFill>
                  <a:schemeClr val="accent2">
                    <a:lumMod val="40000"/>
                    <a:lumOff val="60000"/>
                  </a:schemeClr>
                </a:solidFill>
                <a:sym typeface="宋体" panose="02010600030101010101" pitchFamily="2" charset="-122"/>
              </a:rPr>
              <a:t>新浪在面对盛大收购的时候，就是采用了毒丸计划。</a:t>
            </a:r>
            <a:r>
              <a:rPr lang="zh-CN" altLang="en-US" noProof="1">
                <a:sym typeface="宋体" panose="02010600030101010101" pitchFamily="2" charset="-122"/>
              </a:rPr>
              <a:t>最终盛大只能无奈放弃新浪。</a:t>
            </a:r>
          </a:p>
          <a:p>
            <a:pPr fontAlgn="base"/>
            <a:endParaRPr lang="zh-CN" altLang="en-US" noProof="1"/>
          </a:p>
        </p:txBody>
      </p:sp>
    </p:spTree>
  </p:cSld>
  <p:clrMapOvr>
    <a:masterClrMapping/>
  </p:clrMapOvr>
  <p:transition>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9890" y="335925"/>
            <a:ext cx="8697595" cy="6089015"/>
          </a:xfrm>
        </p:spPr>
        <p:txBody>
          <a:bodyPr/>
          <a:lstStyle/>
          <a:p>
            <a:pPr>
              <a:spcBef>
                <a:spcPts val="200"/>
              </a:spcBef>
            </a:pPr>
            <a:r>
              <a:rPr lang="en-US" altLang="zh-CN" b="1" noProof="1">
                <a:solidFill>
                  <a:srgbClr val="C00000"/>
                </a:solidFill>
                <a:sym typeface="宋体" panose="02010600030101010101" pitchFamily="2" charset="-122"/>
              </a:rPr>
              <a:t>3.</a:t>
            </a:r>
            <a:r>
              <a:rPr lang="zh-CN" altLang="en-US" b="1" noProof="1">
                <a:solidFill>
                  <a:srgbClr val="C00000"/>
                </a:solidFill>
                <a:sym typeface="宋体" panose="02010600030101010101" pitchFamily="2" charset="-122"/>
              </a:rPr>
              <a:t>相互持股、交叉持股、环形持股</a:t>
            </a:r>
          </a:p>
          <a:p>
            <a:pPr>
              <a:lnSpc>
                <a:spcPct val="150000"/>
              </a:lnSpc>
              <a:spcBef>
                <a:spcPts val="200"/>
              </a:spcBef>
            </a:pPr>
            <a:r>
              <a:rPr lang="zh-CN" altLang="en-US" b="1" noProof="1">
                <a:solidFill>
                  <a:srgbClr val="C00000"/>
                </a:solidFill>
                <a:sym typeface="+mn-ea"/>
              </a:rPr>
              <a:t>相互持股</a:t>
            </a:r>
            <a:r>
              <a:rPr lang="zh-CN" altLang="en-US" noProof="1">
                <a:sym typeface="+mn-ea"/>
              </a:rPr>
              <a:t>指</a:t>
            </a:r>
            <a:r>
              <a:rPr lang="zh-CN" altLang="en-US" b="1" noProof="1">
                <a:sym typeface="+mn-ea"/>
              </a:rPr>
              <a:t>关联公司或友好公司之间相互持有对方股份</a:t>
            </a:r>
            <a:r>
              <a:rPr lang="zh-CN" altLang="en-US" noProof="1">
                <a:sym typeface="+mn-ea"/>
              </a:rPr>
              <a:t>，可以稳定股权结构，</a:t>
            </a:r>
            <a:r>
              <a:rPr lang="zh-CN" altLang="en-US" b="1" noProof="1">
                <a:sym typeface="+mn-ea"/>
              </a:rPr>
              <a:t>防止上市公司股权过于分散</a:t>
            </a:r>
            <a:r>
              <a:rPr lang="zh-CN" altLang="en-US" noProof="1">
                <a:sym typeface="+mn-ea"/>
              </a:rPr>
              <a:t>。因为有这种牢固的股份相互锁定关系，使得恶意收购者很难吸纳到足够多的股份，打开收购的突破口。</a:t>
            </a:r>
            <a:r>
              <a:rPr lang="zh-CN" altLang="en-US" b="1" noProof="1">
                <a:sym typeface="+mn-ea"/>
              </a:rPr>
              <a:t>但相互持股也可能反而让收购者一箭双雕甚至多雕，只要收购了一家公司，可能也就间接收购了与它相互持股的其他公司。</a:t>
            </a:r>
            <a:endParaRPr lang="zh-CN" altLang="en-US" b="1" noProof="1"/>
          </a:p>
          <a:p>
            <a:pPr>
              <a:lnSpc>
                <a:spcPct val="150000"/>
              </a:lnSpc>
              <a:spcBef>
                <a:spcPts val="200"/>
              </a:spcBef>
            </a:pPr>
            <a:r>
              <a:rPr lang="zh-CN" altLang="en-US" noProof="1">
                <a:sym typeface="+mn-ea"/>
              </a:rPr>
              <a:t>相互持股</a:t>
            </a:r>
            <a:r>
              <a:rPr lang="zh-CN" altLang="en-US" b="1" u="sng" noProof="1">
                <a:sym typeface="+mn-ea"/>
              </a:rPr>
              <a:t>起源</a:t>
            </a:r>
            <a:r>
              <a:rPr lang="zh-CN" altLang="en-US" noProof="1">
                <a:sym typeface="+mn-ea"/>
              </a:rPr>
              <a:t>于日本，最初从三菱集团与下属子公司的相互持股开始，而丰田则是第一家运用该策略来抵御外国恶意收购者的公司。</a:t>
            </a:r>
            <a:endParaRPr lang="zh-CN" altLang="en-US" noProof="1"/>
          </a:p>
          <a:p>
            <a:pPr>
              <a:lnSpc>
                <a:spcPct val="150000"/>
              </a:lnSpc>
              <a:spcBef>
                <a:spcPts val="200"/>
              </a:spcBef>
            </a:pPr>
            <a:r>
              <a:rPr lang="zh-CN" altLang="en-US" b="1" noProof="1">
                <a:sym typeface="+mn-ea"/>
              </a:rPr>
              <a:t>经典案例</a:t>
            </a:r>
            <a:r>
              <a:rPr lang="zh-CN" altLang="en-US" noProof="1">
                <a:sym typeface="+mn-ea"/>
              </a:rPr>
              <a:t>：2004年</a:t>
            </a:r>
            <a:r>
              <a:rPr lang="zh-CN" altLang="en-US" noProof="1">
                <a:ln w="22225">
                  <a:solidFill>
                    <a:schemeClr val="accent2"/>
                  </a:solidFill>
                  <a:prstDash val="solid"/>
                </a:ln>
                <a:solidFill>
                  <a:schemeClr val="accent2">
                    <a:lumMod val="40000"/>
                    <a:lumOff val="60000"/>
                  </a:schemeClr>
                </a:solidFill>
                <a:sym typeface="+mn-ea"/>
              </a:rPr>
              <a:t>广发证券成功抵御中信证券的反收购</a:t>
            </a:r>
            <a:r>
              <a:rPr lang="zh-CN" altLang="en-US" noProof="1">
                <a:sym typeface="+mn-ea"/>
              </a:rPr>
              <a:t>。当广发证券面临中信证券的恶意收购时，广发证券的相互持股方深圳吉富公司（广发系统员工集资组建）、辽宁成大公司（其第二大股东为广发证券工会）、吉林敖东（广发证券的第三大股东）三家公司迅速增持并锁定了广发证券66.7%的股份，保证了绝对控股地位，成功击退中信证券。</a:t>
            </a:r>
            <a:endParaRPr lang="zh-CN" altLang="en-US" noProof="1"/>
          </a:p>
          <a:p>
            <a:pPr fontAlgn="base"/>
            <a:endParaRPr lang="zh-CN" altLang="en-US" noProof="1"/>
          </a:p>
        </p:txBody>
      </p:sp>
    </p:spTree>
  </p:cSld>
  <p:clrMapOvr>
    <a:masterClrMapping/>
  </p:clrMapOvr>
  <p:transition>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标题 1"/>
          <p:cNvSpPr>
            <a:spLocks noGrp="1"/>
          </p:cNvSpPr>
          <p:nvPr>
            <p:ph type="title"/>
          </p:nvPr>
        </p:nvSpPr>
        <p:spPr>
          <a:xfrm>
            <a:off x="629285" y="660399"/>
            <a:ext cx="7543800" cy="406401"/>
          </a:xfrm>
        </p:spPr>
        <p:txBody>
          <a:bodyPr anchor="b"/>
          <a:lstStyle/>
          <a:p>
            <a:r>
              <a:rPr lang="en-US" altLang="zh-CN" sz="2000" b="1" dirty="0">
                <a:solidFill>
                  <a:srgbClr val="C00000"/>
                </a:solidFill>
              </a:rPr>
              <a:t>4.</a:t>
            </a:r>
            <a:r>
              <a:rPr lang="zh-CN" altLang="en-US" sz="2000" b="1" dirty="0">
                <a:solidFill>
                  <a:srgbClr val="C00000"/>
                </a:solidFill>
              </a:rPr>
              <a:t>帕克曼防御术Pac-man Defense</a:t>
            </a:r>
          </a:p>
        </p:txBody>
      </p:sp>
      <p:sp>
        <p:nvSpPr>
          <p:cNvPr id="3" name="内容占位符 2"/>
          <p:cNvSpPr>
            <a:spLocks noGrp="1"/>
          </p:cNvSpPr>
          <p:nvPr>
            <p:ph idx="1"/>
          </p:nvPr>
        </p:nvSpPr>
        <p:spPr>
          <a:xfrm>
            <a:off x="537852" y="1163329"/>
            <a:ext cx="7828281" cy="4705985"/>
          </a:xfrm>
        </p:spPr>
        <p:txBody>
          <a:bodyPr/>
          <a:lstStyle/>
          <a:p>
            <a:pPr fontAlgn="base">
              <a:lnSpc>
                <a:spcPct val="150000"/>
              </a:lnSpc>
            </a:pPr>
            <a:r>
              <a:rPr lang="zh-CN" altLang="en-US" noProof="1"/>
              <a:t>关键就是</a:t>
            </a:r>
            <a:r>
              <a:rPr lang="zh-CN" altLang="en-US" noProof="1">
                <a:ln w="22225">
                  <a:solidFill>
                    <a:schemeClr val="accent2"/>
                  </a:solidFill>
                  <a:prstDash val="solid"/>
                </a:ln>
                <a:solidFill>
                  <a:schemeClr val="accent2">
                    <a:lumMod val="40000"/>
                    <a:lumOff val="60000"/>
                  </a:schemeClr>
                </a:solidFill>
              </a:rPr>
              <a:t>反守为攻</a:t>
            </a:r>
            <a:r>
              <a:rPr lang="zh-CN" altLang="en-US" noProof="1"/>
              <a:t>。通过反向收购威胁恶意收购方，使对方反转处于被动局面，达到保卫自己的目的。但是这</a:t>
            </a:r>
            <a:r>
              <a:rPr lang="zh-CN" altLang="en-US" b="1" u="sng" noProof="1"/>
              <a:t>需要目标企业有强大的资金实力和外部融资能力</a:t>
            </a:r>
            <a:r>
              <a:rPr lang="zh-CN" altLang="en-US" noProof="1"/>
              <a:t>，能够依靠自身的力量或者拉拢到实力强劲的小伙伴去反噬对方。</a:t>
            </a:r>
          </a:p>
          <a:p>
            <a:pPr fontAlgn="base">
              <a:lnSpc>
                <a:spcPct val="150000"/>
              </a:lnSpc>
            </a:pPr>
            <a:r>
              <a:rPr lang="zh-CN" altLang="en-US" b="1" u="sng" noProof="1">
                <a:ln w="22225">
                  <a:solidFill>
                    <a:schemeClr val="accent2"/>
                  </a:solidFill>
                  <a:prstDash val="solid"/>
                </a:ln>
                <a:solidFill>
                  <a:schemeClr val="accent2">
                    <a:lumMod val="40000"/>
                    <a:lumOff val="60000"/>
                  </a:schemeClr>
                </a:solidFill>
              </a:rPr>
              <a:t>经典案例</a:t>
            </a:r>
            <a:r>
              <a:rPr lang="zh-CN" altLang="en-US" noProof="1"/>
              <a:t>：大众反收购保时捷。2005年保时捷决定收购大众。为了收购大众，保时捷向多家银行借了贷款，然后借着贷款资金在资本市场里玩的是风生水起，一度被称为基金玩得最最溜的汽车公司。结果次贷危机爆发之后，保时捷资金断裂，把自己给玩死了。而大众正是看准了这个时机，一反手就拿下了保时捷。</a:t>
            </a:r>
          </a:p>
        </p:txBody>
      </p:sp>
    </p:spTree>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7"/>
          <p:cNvSpPr/>
          <p:nvPr/>
        </p:nvSpPr>
        <p:spPr>
          <a:xfrm>
            <a:off x="327035" y="374226"/>
            <a:ext cx="8816975" cy="6955750"/>
          </a:xfrm>
          <a:prstGeom prst="rect">
            <a:avLst/>
          </a:prstGeom>
          <a:noFill/>
          <a:ln w="9525">
            <a:noFill/>
          </a:ln>
        </p:spPr>
        <p:txBody>
          <a:bodyPr wrap="square" anchor="t">
            <a:spAutoFit/>
          </a:bodyPr>
          <a:lstStyle/>
          <a:p>
            <a:pPr algn="ctr"/>
            <a:r>
              <a:rPr lang="zh-CN" altLang="en-US" sz="2400" b="1" dirty="0"/>
              <a:t>我国证券市场上的证券</a:t>
            </a:r>
            <a:endParaRPr lang="en-US" altLang="zh-CN" sz="2400" b="1" dirty="0">
              <a:solidFill>
                <a:srgbClr val="C00000"/>
              </a:solidFill>
            </a:endParaRPr>
          </a:p>
          <a:p>
            <a:pPr>
              <a:spcAft>
                <a:spcPts val="600"/>
              </a:spcAft>
            </a:pPr>
            <a:r>
              <a:rPr lang="en-US" altLang="zh-CN" sz="2400" b="1" dirty="0">
                <a:solidFill>
                  <a:srgbClr val="C00000"/>
                </a:solidFill>
              </a:rPr>
              <a:t>1</a:t>
            </a:r>
            <a:r>
              <a:rPr lang="zh-CN" altLang="en-US" sz="2400" b="1" dirty="0">
                <a:solidFill>
                  <a:srgbClr val="C00000"/>
                </a:solidFill>
              </a:rPr>
              <a:t>、股票（</a:t>
            </a:r>
            <a:r>
              <a:rPr lang="en-US" altLang="zh-CN" sz="2400" b="1" dirty="0">
                <a:solidFill>
                  <a:srgbClr val="C00000"/>
                </a:solidFill>
              </a:rPr>
              <a:t>Stock</a:t>
            </a:r>
            <a:r>
              <a:rPr lang="zh-CN" altLang="en-US" sz="2400" b="1" dirty="0">
                <a:solidFill>
                  <a:srgbClr val="C00000"/>
                </a:solidFill>
              </a:rPr>
              <a:t>，</a:t>
            </a:r>
            <a:r>
              <a:rPr lang="en-US" altLang="zh-CN" sz="2400" b="1" dirty="0">
                <a:solidFill>
                  <a:srgbClr val="C00000"/>
                </a:solidFill>
              </a:rPr>
              <a:t>share</a:t>
            </a:r>
            <a:r>
              <a:rPr lang="zh-CN" altLang="en-US" sz="2400" b="1" dirty="0">
                <a:solidFill>
                  <a:srgbClr val="C00000"/>
                </a:solidFill>
              </a:rPr>
              <a:t>）</a:t>
            </a:r>
            <a:r>
              <a:rPr lang="zh-CN" altLang="en-US" sz="2000" b="1" dirty="0"/>
              <a:t>：</a:t>
            </a:r>
            <a:r>
              <a:rPr lang="zh-CN" altLang="en-US" sz="2000" dirty="0"/>
              <a:t>易于集资，</a:t>
            </a:r>
            <a:r>
              <a:rPr lang="zh-CN" altLang="en-US" sz="2000" b="1" dirty="0"/>
              <a:t>公司</a:t>
            </a:r>
            <a:r>
              <a:rPr lang="zh-CN" altLang="en-US" sz="2000" dirty="0"/>
              <a:t>所有权（经济学，非物权意义）份额的凭证。</a:t>
            </a:r>
          </a:p>
          <a:p>
            <a:pPr>
              <a:spcAft>
                <a:spcPts val="600"/>
              </a:spcAft>
            </a:pPr>
            <a:r>
              <a:rPr lang="zh-CN" altLang="en-US" sz="2000" b="1" dirty="0"/>
              <a:t>特点</a:t>
            </a:r>
            <a:r>
              <a:rPr lang="zh-CN" altLang="en-US" sz="2000" dirty="0"/>
              <a:t>在于公司</a:t>
            </a:r>
            <a:r>
              <a:rPr lang="zh-CN" altLang="en-US" sz="2000" b="1" dirty="0"/>
              <a:t>将自身分成大小相等的股份</a:t>
            </a:r>
            <a:r>
              <a:rPr lang="zh-CN" altLang="en-US" sz="2000" dirty="0"/>
              <a:t>，以股份计算投资者对公司的所有权份额。</a:t>
            </a:r>
          </a:p>
          <a:p>
            <a:r>
              <a:rPr lang="zh-CN" altLang="en-US" sz="2400" b="1" dirty="0">
                <a:solidFill>
                  <a:srgbClr val="C00000"/>
                </a:solidFill>
              </a:rPr>
              <a:t>（</a:t>
            </a:r>
            <a:r>
              <a:rPr lang="en-US" altLang="zh-CN" sz="2400" b="1" dirty="0">
                <a:solidFill>
                  <a:srgbClr val="C00000"/>
                </a:solidFill>
              </a:rPr>
              <a:t>1</a:t>
            </a:r>
            <a:r>
              <a:rPr lang="zh-CN" altLang="en-US" sz="2400" b="1" dirty="0">
                <a:solidFill>
                  <a:srgbClr val="C00000"/>
                </a:solidFill>
              </a:rPr>
              <a:t>）股份的价值取决于：</a:t>
            </a:r>
          </a:p>
          <a:p>
            <a:r>
              <a:rPr lang="zh-CN" altLang="en-US" sz="2000" dirty="0"/>
              <a:t>①公司</a:t>
            </a:r>
            <a:r>
              <a:rPr lang="zh-CN" altLang="en-US" sz="2000" b="1" dirty="0"/>
              <a:t>本身的价值以及由此决定的市场价格</a:t>
            </a:r>
            <a:r>
              <a:rPr lang="zh-CN" altLang="en-US" sz="2000" dirty="0"/>
              <a:t>。</a:t>
            </a:r>
            <a:endParaRPr lang="en-US" altLang="zh-CN" sz="2000" dirty="0"/>
          </a:p>
          <a:p>
            <a:r>
              <a:rPr lang="en-US" altLang="zh-CN" sz="2000" dirty="0" err="1"/>
              <a:t>eg</a:t>
            </a:r>
            <a:r>
              <a:rPr lang="en-US" altLang="zh-CN" sz="2000" dirty="0"/>
              <a:t>.</a:t>
            </a:r>
            <a:r>
              <a:rPr lang="zh-CN" altLang="en-US" sz="2000" dirty="0"/>
              <a:t>市价</a:t>
            </a:r>
            <a:r>
              <a:rPr lang="en-US" altLang="zh-CN" sz="2000" dirty="0"/>
              <a:t>1</a:t>
            </a:r>
            <a:r>
              <a:rPr lang="zh-CN" altLang="en-US" sz="2000" dirty="0"/>
              <a:t>亿，发行</a:t>
            </a:r>
            <a:r>
              <a:rPr lang="en-US" altLang="zh-CN" sz="2000" dirty="0"/>
              <a:t>1000</a:t>
            </a:r>
            <a:r>
              <a:rPr lang="zh-CN" altLang="en-US" sz="2000" dirty="0"/>
              <a:t>万股，股票价格</a:t>
            </a:r>
            <a:r>
              <a:rPr lang="en-US" altLang="zh-CN" sz="2000" dirty="0"/>
              <a:t>10</a:t>
            </a:r>
            <a:r>
              <a:rPr lang="zh-CN" altLang="en-US" sz="2000" dirty="0"/>
              <a:t>元；</a:t>
            </a:r>
            <a:r>
              <a:rPr lang="en-US" altLang="zh-CN" sz="2000" dirty="0"/>
              <a:t>if</a:t>
            </a:r>
            <a:r>
              <a:rPr lang="zh-CN" altLang="en-US" sz="2000" dirty="0"/>
              <a:t>市价</a:t>
            </a:r>
            <a:r>
              <a:rPr lang="en-US" altLang="zh-CN" sz="2000" dirty="0"/>
              <a:t>1.5</a:t>
            </a:r>
            <a:r>
              <a:rPr lang="zh-CN" altLang="en-US" sz="2000" dirty="0"/>
              <a:t>亿，</a:t>
            </a:r>
            <a:r>
              <a:rPr lang="en-US" altLang="zh-CN" sz="2000" dirty="0"/>
              <a:t>then</a:t>
            </a:r>
            <a:r>
              <a:rPr lang="zh-CN" altLang="en-US" sz="2000" dirty="0"/>
              <a:t>股价</a:t>
            </a:r>
            <a:r>
              <a:rPr lang="en-US" altLang="zh-CN" sz="2000" dirty="0"/>
              <a:t>15</a:t>
            </a:r>
            <a:r>
              <a:rPr lang="zh-CN" altLang="en-US" sz="2000" dirty="0"/>
              <a:t>元。</a:t>
            </a:r>
            <a:endParaRPr lang="en-US" altLang="zh-CN" sz="2000" dirty="0"/>
          </a:p>
          <a:p>
            <a:pPr>
              <a:spcAft>
                <a:spcPts val="600"/>
              </a:spcAft>
            </a:pPr>
            <a:r>
              <a:rPr lang="zh-CN" altLang="en-US" sz="2000" dirty="0"/>
              <a:t>②公司</a:t>
            </a:r>
            <a:r>
              <a:rPr lang="zh-CN" altLang="en-US" sz="2000" b="1" dirty="0"/>
              <a:t>已发行股份数</a:t>
            </a:r>
            <a:r>
              <a:rPr lang="zh-CN" altLang="en-US" sz="2000" dirty="0"/>
              <a:t>。公司市价给定，那么股价与已发行股份数成反比。</a:t>
            </a:r>
            <a:endParaRPr lang="en-US" altLang="zh-CN" sz="2000" dirty="0"/>
          </a:p>
          <a:p>
            <a:pPr>
              <a:spcAft>
                <a:spcPts val="600"/>
              </a:spcAft>
            </a:pPr>
            <a:r>
              <a:rPr lang="en-US" altLang="zh-CN" sz="2000" dirty="0" err="1"/>
              <a:t>eg</a:t>
            </a:r>
            <a:r>
              <a:rPr lang="en-US" altLang="zh-CN" sz="2000" dirty="0"/>
              <a:t>.</a:t>
            </a:r>
            <a:r>
              <a:rPr lang="zh-CN" altLang="en-US" sz="2000" dirty="0"/>
              <a:t>市价</a:t>
            </a:r>
            <a:r>
              <a:rPr lang="en-US" altLang="zh-CN" sz="2000" dirty="0"/>
              <a:t>1.5</a:t>
            </a:r>
            <a:r>
              <a:rPr lang="zh-CN" altLang="en-US" sz="2000" dirty="0"/>
              <a:t>亿，股份数</a:t>
            </a:r>
            <a:r>
              <a:rPr lang="en-US" altLang="zh-CN" sz="2000" dirty="0"/>
              <a:t>3000</a:t>
            </a:r>
            <a:r>
              <a:rPr lang="zh-CN" altLang="en-US" sz="2000" dirty="0"/>
              <a:t>万股，股价则为</a:t>
            </a:r>
            <a:r>
              <a:rPr lang="en-US" altLang="zh-CN" sz="2000" dirty="0"/>
              <a:t>5</a:t>
            </a:r>
            <a:r>
              <a:rPr lang="zh-CN" altLang="en-US" sz="2000" dirty="0"/>
              <a:t>元。</a:t>
            </a:r>
            <a:endParaRPr lang="en-US" altLang="zh-CN" sz="2000" dirty="0"/>
          </a:p>
          <a:p>
            <a:pPr>
              <a:spcAft>
                <a:spcPts val="600"/>
              </a:spcAft>
            </a:pPr>
            <a:r>
              <a:rPr lang="zh-CN" altLang="en-US" sz="2400" b="1" dirty="0">
                <a:solidFill>
                  <a:srgbClr val="C00000"/>
                </a:solidFill>
                <a:sym typeface="宋体" panose="02010600030101010101" pitchFamily="2" charset="-122"/>
              </a:rPr>
              <a:t>（</a:t>
            </a:r>
            <a:r>
              <a:rPr lang="en-US" altLang="zh-CN" sz="2400" b="1" dirty="0">
                <a:solidFill>
                  <a:srgbClr val="C00000"/>
                </a:solidFill>
                <a:sym typeface="宋体" panose="02010600030101010101" pitchFamily="2" charset="-122"/>
              </a:rPr>
              <a:t>2</a:t>
            </a:r>
            <a:r>
              <a:rPr lang="zh-CN" altLang="en-US" sz="2400" b="1" dirty="0">
                <a:solidFill>
                  <a:srgbClr val="C00000"/>
                </a:solidFill>
                <a:sym typeface="宋体" panose="02010600030101010101" pitchFamily="2" charset="-122"/>
              </a:rPr>
              <a:t>）股东权</a:t>
            </a:r>
            <a:r>
              <a:rPr lang="zh-CN" altLang="en-US" sz="2000" dirty="0">
                <a:solidFill>
                  <a:srgbClr val="C00000"/>
                </a:solidFill>
                <a:sym typeface="宋体" panose="02010600030101010101" pitchFamily="2" charset="-122"/>
              </a:rPr>
              <a:t>：收益</a:t>
            </a:r>
            <a:r>
              <a:rPr lang="en-US" altLang="zh-CN" sz="2000" dirty="0">
                <a:solidFill>
                  <a:srgbClr val="C00000"/>
                </a:solidFill>
                <a:sym typeface="宋体" panose="02010600030101010101" pitchFamily="2" charset="-122"/>
              </a:rPr>
              <a:t>+</a:t>
            </a:r>
            <a:r>
              <a:rPr lang="zh-CN" altLang="en-US" sz="2000" dirty="0">
                <a:solidFill>
                  <a:srgbClr val="C00000"/>
                </a:solidFill>
                <a:sym typeface="宋体" panose="02010600030101010101" pitchFamily="2" charset="-122"/>
              </a:rPr>
              <a:t>表决</a:t>
            </a:r>
            <a:endParaRPr lang="en-US" altLang="zh-CN" sz="2000" dirty="0">
              <a:solidFill>
                <a:srgbClr val="C00000"/>
              </a:solidFill>
              <a:sym typeface="宋体" panose="02010600030101010101" pitchFamily="2" charset="-122"/>
            </a:endParaRPr>
          </a:p>
          <a:p>
            <a:r>
              <a:rPr lang="zh-CN" altLang="en-US" sz="2000" b="1" dirty="0"/>
              <a:t>收益权</a:t>
            </a:r>
            <a:r>
              <a:rPr lang="zh-CN" altLang="en-US" sz="2000" dirty="0"/>
              <a:t>：股利、剩余财产分配、股价升值</a:t>
            </a:r>
          </a:p>
          <a:p>
            <a:r>
              <a:rPr lang="zh-CN" altLang="en-US" sz="2000" b="1" dirty="0"/>
              <a:t>理论上</a:t>
            </a:r>
            <a:r>
              <a:rPr lang="zh-CN" altLang="en-US" sz="2000" dirty="0"/>
              <a:t>：</a:t>
            </a:r>
            <a:r>
              <a:rPr lang="zh-CN" altLang="en-US" sz="2000" b="1" dirty="0"/>
              <a:t>分红越多，升值越少；分红越少，升值越多</a:t>
            </a:r>
            <a:r>
              <a:rPr lang="zh-CN" altLang="en-US" sz="2000" dirty="0"/>
              <a:t>。分红与否，不影响股东总权益。</a:t>
            </a:r>
            <a:endParaRPr lang="en-US" altLang="zh-CN" sz="2000" dirty="0"/>
          </a:p>
          <a:p>
            <a:r>
              <a:rPr lang="en-US" altLang="zh-CN" sz="2000" dirty="0"/>
              <a:t>eg.1.5</a:t>
            </a:r>
            <a:r>
              <a:rPr lang="zh-CN" altLang="en-US" sz="2000" dirty="0"/>
              <a:t>亿市价，共</a:t>
            </a:r>
            <a:r>
              <a:rPr lang="en-US" altLang="zh-CN" sz="2000" dirty="0"/>
              <a:t>1000</a:t>
            </a:r>
            <a:r>
              <a:rPr lang="zh-CN" altLang="en-US" sz="2000" dirty="0"/>
              <a:t>万股，市价</a:t>
            </a:r>
            <a:r>
              <a:rPr lang="en-US" altLang="zh-CN" sz="2000" dirty="0"/>
              <a:t>15</a:t>
            </a:r>
            <a:r>
              <a:rPr lang="zh-CN" altLang="en-US" sz="2000" dirty="0"/>
              <a:t>元；拿出</a:t>
            </a:r>
            <a:r>
              <a:rPr lang="en-US" altLang="zh-CN" sz="2000" dirty="0"/>
              <a:t>1000</a:t>
            </a:r>
            <a:r>
              <a:rPr lang="zh-CN" altLang="en-US" sz="2000" dirty="0"/>
              <a:t>万分红，股利</a:t>
            </a:r>
            <a:r>
              <a:rPr lang="en-US" altLang="zh-CN" sz="2000" dirty="0"/>
              <a:t>1</a:t>
            </a:r>
            <a:r>
              <a:rPr lang="zh-CN" altLang="en-US" sz="2000" dirty="0"/>
              <a:t>元；股价变为</a:t>
            </a:r>
            <a:r>
              <a:rPr lang="en-US" altLang="zh-CN" sz="2000" dirty="0"/>
              <a:t>14</a:t>
            </a:r>
            <a:r>
              <a:rPr lang="zh-CN" altLang="en-US" sz="2000" dirty="0"/>
              <a:t>元。</a:t>
            </a:r>
          </a:p>
          <a:p>
            <a:endParaRPr lang="zh-CN" altLang="en-US" sz="2000" dirty="0"/>
          </a:p>
          <a:p>
            <a:endParaRPr lang="zh-CN" altLang="en-US" sz="2000" dirty="0"/>
          </a:p>
          <a:p>
            <a:pPr>
              <a:spcAft>
                <a:spcPts val="600"/>
              </a:spcAft>
            </a:pPr>
            <a:endParaRPr lang="en-US" altLang="zh-CN" sz="2000" dirty="0">
              <a:sym typeface="宋体" panose="02010600030101010101" pitchFamily="2" charset="-122"/>
            </a:endParaRPr>
          </a:p>
          <a:p>
            <a:pPr>
              <a:spcAft>
                <a:spcPts val="600"/>
              </a:spcAft>
            </a:pPr>
            <a:endParaRPr lang="zh-CN" altLang="en-US" sz="2000" dirty="0"/>
          </a:p>
        </p:txBody>
      </p:sp>
    </p:spTree>
  </p:cSld>
  <p:clrMapOvr>
    <a:masterClrMapping/>
  </p:clrMapOvr>
  <p:transition>
    <p:push dir="u"/>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内容占位符 2"/>
          <p:cNvSpPr>
            <a:spLocks noGrp="1"/>
          </p:cNvSpPr>
          <p:nvPr>
            <p:ph idx="1"/>
          </p:nvPr>
        </p:nvSpPr>
        <p:spPr>
          <a:xfrm>
            <a:off x="195263" y="250833"/>
            <a:ext cx="8655050" cy="6075363"/>
          </a:xfrm>
        </p:spPr>
        <p:txBody>
          <a:bodyPr lIns="0" rIns="0" anchor="t"/>
          <a:lstStyle/>
          <a:p>
            <a:pPr>
              <a:spcAft>
                <a:spcPts val="600"/>
              </a:spcAft>
            </a:pPr>
            <a:r>
              <a:rPr lang="en-US" altLang="zh-CN" b="1" dirty="0">
                <a:sym typeface="宋体" panose="02010600030101010101" pitchFamily="2" charset="-122"/>
              </a:rPr>
              <a:t>5.交错董事会 </a:t>
            </a:r>
            <a:r>
              <a:rPr lang="en-US" altLang="zh-CN" dirty="0">
                <a:sym typeface="宋体" panose="02010600030101010101" pitchFamily="2" charset="-122"/>
              </a:rPr>
              <a:t>staggered boards</a:t>
            </a:r>
          </a:p>
          <a:p>
            <a:pPr>
              <a:spcAft>
                <a:spcPts val="600"/>
              </a:spcAft>
            </a:pPr>
            <a:r>
              <a:rPr lang="en-US" altLang="zh-CN" dirty="0">
                <a:sym typeface="宋体" panose="02010600030101010101" pitchFamily="2" charset="-122"/>
              </a:rPr>
              <a:t>以2010～2017年我国A股上市公司的数据作为样本,研究反收购条款对上市公司创新表现的影响。结果表明:以交错董事会制度为代表的反收购条款提升了上市公司的创新表现。</a:t>
            </a:r>
          </a:p>
          <a:p>
            <a:pPr>
              <a:spcAft>
                <a:spcPts val="600"/>
              </a:spcAft>
            </a:pPr>
            <a:r>
              <a:rPr lang="en-US" altLang="zh-CN" b="1" dirty="0">
                <a:sym typeface="宋体" panose="02010600030101010101" pitchFamily="2" charset="-122"/>
              </a:rPr>
              <a:t>6.黄金降落伞</a:t>
            </a:r>
            <a:r>
              <a:rPr lang="en-US" altLang="zh-CN" dirty="0">
                <a:sym typeface="宋体" panose="02010600030101010101" pitchFamily="2" charset="-122"/>
              </a:rPr>
              <a:t> golden parachute  </a:t>
            </a:r>
            <a:r>
              <a:rPr lang="zh-CN" altLang="en-US" dirty="0">
                <a:sym typeface="宋体" panose="02010600030101010101" pitchFamily="2" charset="-122"/>
              </a:rPr>
              <a:t>批评者  </a:t>
            </a:r>
            <a:r>
              <a:rPr lang="en-US" altLang="zh-CN" dirty="0">
                <a:sym typeface="宋体" panose="02010600030101010101" pitchFamily="2" charset="-122"/>
              </a:rPr>
              <a:t>golden handcuffs</a:t>
            </a:r>
          </a:p>
          <a:p>
            <a:pPr>
              <a:spcAft>
                <a:spcPts val="600"/>
              </a:spcAft>
            </a:pPr>
            <a:r>
              <a:rPr lang="en-US" altLang="zh-CN" b="1" dirty="0">
                <a:sym typeface="宋体" panose="02010600030101010101" pitchFamily="2" charset="-122"/>
              </a:rPr>
              <a:t>7.表决权安排</a:t>
            </a:r>
            <a:r>
              <a:rPr lang="en-US" altLang="zh-CN" dirty="0">
                <a:sym typeface="宋体" panose="02010600030101010101" pitchFamily="2" charset="-122"/>
              </a:rPr>
              <a:t>  Dual-Class Share Structure </a:t>
            </a:r>
            <a:r>
              <a:rPr lang="zh-CN" altLang="en-US" dirty="0">
                <a:sym typeface="宋体" panose="02010600030101010101" pitchFamily="2" charset="-122"/>
              </a:rPr>
              <a:t>阿里巴巴</a:t>
            </a:r>
            <a:endParaRPr lang="en-US" altLang="zh-CN" dirty="0">
              <a:sym typeface="宋体" panose="02010600030101010101" pitchFamily="2" charset="-122"/>
            </a:endParaRPr>
          </a:p>
          <a:p>
            <a:pPr>
              <a:spcAft>
                <a:spcPts val="600"/>
              </a:spcAft>
            </a:pPr>
            <a:r>
              <a:rPr lang="en-US" altLang="zh-CN" b="1" dirty="0">
                <a:sym typeface="宋体" panose="02010600030101010101" pitchFamily="2" charset="-122"/>
              </a:rPr>
              <a:t>8.绿票讹诈</a:t>
            </a:r>
            <a:r>
              <a:rPr lang="en-US" altLang="zh-CN" dirty="0">
                <a:sym typeface="宋体" panose="02010600030101010101" pitchFamily="2" charset="-122"/>
              </a:rPr>
              <a:t> green mail  </a:t>
            </a:r>
            <a:r>
              <a:rPr lang="zh-CN" altLang="en-US" dirty="0">
                <a:sym typeface="宋体" panose="02010600030101010101" pitchFamily="2" charset="-122"/>
              </a:rPr>
              <a:t>目标公司溢价收购公司股票  </a:t>
            </a:r>
          </a:p>
          <a:p>
            <a:pPr>
              <a:spcAft>
                <a:spcPts val="600"/>
              </a:spcAft>
            </a:pPr>
            <a:r>
              <a:rPr lang="en-US" altLang="zh-CN" dirty="0">
                <a:sym typeface="宋体" panose="02010600030101010101" pitchFamily="2" charset="-122"/>
              </a:rPr>
              <a:t>1979-1980</a:t>
            </a:r>
            <a:r>
              <a:rPr lang="zh-CN" altLang="en-US" dirty="0">
                <a:sym typeface="宋体" panose="02010600030101010101" pitchFamily="2" charset="-122"/>
              </a:rPr>
              <a:t>美国艾卡因公司收购萨克松工业公司</a:t>
            </a:r>
            <a:r>
              <a:rPr lang="en-US" altLang="zh-CN" dirty="0">
                <a:sym typeface="宋体" panose="02010600030101010101" pitchFamily="2" charset="-122"/>
              </a:rPr>
              <a:t>7.21v10.5</a:t>
            </a:r>
            <a:r>
              <a:rPr lang="zh-CN" altLang="en-US" dirty="0">
                <a:sym typeface="宋体" panose="02010600030101010101" pitchFamily="2" charset="-122"/>
              </a:rPr>
              <a:t>美元</a:t>
            </a:r>
          </a:p>
          <a:p>
            <a:pPr>
              <a:spcAft>
                <a:spcPts val="600"/>
              </a:spcAft>
            </a:pPr>
            <a:r>
              <a:rPr lang="en-US" altLang="zh-CN" b="1" dirty="0">
                <a:sym typeface="宋体" panose="02010600030101010101" pitchFamily="2" charset="-122"/>
              </a:rPr>
              <a:t>9.中止协议</a:t>
            </a:r>
            <a:r>
              <a:rPr lang="zh-CN" altLang="en-US" dirty="0">
                <a:sym typeface="宋体" panose="02010600030101010101" pitchFamily="2" charset="-122"/>
              </a:rPr>
              <a:t> </a:t>
            </a:r>
            <a:r>
              <a:rPr lang="en-US" altLang="zh-CN" dirty="0">
                <a:sym typeface="宋体" panose="02010600030101010101" pitchFamily="2" charset="-122"/>
              </a:rPr>
              <a:t>standstill agreement  </a:t>
            </a:r>
            <a:r>
              <a:rPr lang="zh-CN" altLang="en-US" dirty="0">
                <a:sym typeface="宋体" panose="02010600030101010101" pitchFamily="2" charset="-122"/>
              </a:rPr>
              <a:t>吉列公司曾先后与多家公司签</a:t>
            </a:r>
            <a:endParaRPr lang="en-US" altLang="zh-CN" dirty="0">
              <a:sym typeface="宋体" panose="02010600030101010101" pitchFamily="2" charset="-122"/>
            </a:endParaRPr>
          </a:p>
          <a:p>
            <a:pPr>
              <a:spcAft>
                <a:spcPts val="600"/>
              </a:spcAft>
            </a:pPr>
            <a:r>
              <a:rPr lang="en-US" altLang="zh-CN" b="1" dirty="0">
                <a:sym typeface="宋体" panose="02010600030101010101" pitchFamily="2" charset="-122"/>
              </a:rPr>
              <a:t>10.白衣护卫</a:t>
            </a:r>
            <a:r>
              <a:rPr lang="zh-CN" altLang="en-US" dirty="0">
                <a:sym typeface="宋体" panose="02010600030101010101" pitchFamily="2" charset="-122"/>
              </a:rPr>
              <a:t> </a:t>
            </a:r>
            <a:r>
              <a:rPr lang="en-US" altLang="zh-CN" dirty="0">
                <a:sym typeface="宋体" panose="02010600030101010101" pitchFamily="2" charset="-122"/>
              </a:rPr>
              <a:t>white squire 1984</a:t>
            </a:r>
            <a:r>
              <a:rPr lang="zh-CN" altLang="en-US" dirty="0">
                <a:sym typeface="宋体" panose="02010600030101010101" pitchFamily="2" charset="-122"/>
              </a:rPr>
              <a:t>卡特</a:t>
            </a:r>
            <a:r>
              <a:rPr lang="en-US" altLang="zh-CN" dirty="0">
                <a:sym typeface="宋体" panose="02010600030101010101" pitchFamily="2" charset="-122"/>
              </a:rPr>
              <a:t>-</a:t>
            </a:r>
            <a:r>
              <a:rPr lang="zh-CN" altLang="en-US" dirty="0">
                <a:sym typeface="宋体" panose="02010600030101010101" pitchFamily="2" charset="-122"/>
              </a:rPr>
              <a:t>霍利</a:t>
            </a:r>
            <a:r>
              <a:rPr lang="en-US" altLang="zh-CN" dirty="0">
                <a:sym typeface="宋体" panose="02010600030101010101" pitchFamily="2" charset="-122"/>
              </a:rPr>
              <a:t>-</a:t>
            </a:r>
            <a:r>
              <a:rPr lang="zh-CN" altLang="en-US" dirty="0">
                <a:sym typeface="宋体" panose="02010600030101010101" pitchFamily="2" charset="-122"/>
              </a:rPr>
              <a:t>黑尔公司发行可转换优先股给通用制片公司（</a:t>
            </a:r>
            <a:r>
              <a:rPr lang="en-US" altLang="zh-CN" dirty="0">
                <a:sym typeface="宋体" panose="02010600030101010101" pitchFamily="2" charset="-122"/>
              </a:rPr>
              <a:t>22%</a:t>
            </a:r>
            <a:r>
              <a:rPr lang="zh-CN" altLang="en-US" dirty="0">
                <a:sym typeface="宋体" panose="02010600030101010101" pitchFamily="2" charset="-122"/>
              </a:rPr>
              <a:t>的表决权）。</a:t>
            </a:r>
          </a:p>
          <a:p>
            <a:pPr>
              <a:spcAft>
                <a:spcPts val="600"/>
              </a:spcAft>
            </a:pPr>
            <a:r>
              <a:rPr lang="zh-CN" altLang="en-US" dirty="0">
                <a:sym typeface="宋体" panose="02010600030101010101" pitchFamily="2" charset="-122"/>
              </a:rPr>
              <a:t>巴菲特与多家公司签订了白衣护卫协议。</a:t>
            </a:r>
            <a:endParaRPr lang="en-US" altLang="zh-CN" dirty="0">
              <a:sym typeface="宋体" panose="02010600030101010101" pitchFamily="2" charset="-122"/>
            </a:endParaRPr>
          </a:p>
          <a:p>
            <a:pPr>
              <a:spcAft>
                <a:spcPts val="600"/>
              </a:spcAft>
            </a:pPr>
            <a:endParaRPr lang="en-US" altLang="zh-CN" dirty="0">
              <a:sym typeface="宋体" panose="02010600030101010101" pitchFamily="2" charset="-122"/>
            </a:endParaRPr>
          </a:p>
          <a:p>
            <a:pPr>
              <a:spcAft>
                <a:spcPts val="600"/>
              </a:spcAft>
            </a:pPr>
            <a:endParaRPr lang="en-US" altLang="zh-CN" dirty="0">
              <a:sym typeface="宋体" panose="02010600030101010101" pitchFamily="2" charset="-122"/>
            </a:endParaRPr>
          </a:p>
          <a:p>
            <a:endParaRPr lang="zh-CN" altLang="en-US" sz="1600" dirty="0"/>
          </a:p>
        </p:txBody>
      </p:sp>
    </p:spTree>
  </p:cSld>
  <p:clrMapOvr>
    <a:masterClrMapping/>
  </p:clrMapOvr>
  <p:transition>
    <p:push dir="u"/>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标题 1"/>
          <p:cNvSpPr>
            <a:spLocks noGrp="1"/>
          </p:cNvSpPr>
          <p:nvPr>
            <p:ph type="title"/>
          </p:nvPr>
        </p:nvSpPr>
        <p:spPr>
          <a:xfrm>
            <a:off x="409584" y="321625"/>
            <a:ext cx="7543800" cy="524830"/>
          </a:xfrm>
        </p:spPr>
        <p:txBody>
          <a:bodyPr anchor="b"/>
          <a:lstStyle/>
          <a:p>
            <a:r>
              <a:rPr lang="zh-CN" altLang="en-US" sz="2800" b="1" dirty="0"/>
              <a:t>八、收购完成</a:t>
            </a:r>
          </a:p>
        </p:txBody>
      </p:sp>
      <p:sp>
        <p:nvSpPr>
          <p:cNvPr id="206850" name="内容占位符 2"/>
          <p:cNvSpPr>
            <a:spLocks noGrp="1"/>
          </p:cNvSpPr>
          <p:nvPr>
            <p:ph idx="1"/>
          </p:nvPr>
        </p:nvSpPr>
        <p:spPr>
          <a:xfrm>
            <a:off x="409584" y="1290955"/>
            <a:ext cx="8355329" cy="4720590"/>
          </a:xfrm>
        </p:spPr>
        <p:txBody>
          <a:bodyPr lIns="0" rIns="0" anchor="t"/>
          <a:lstStyle/>
          <a:p>
            <a:pPr fontAlgn="base"/>
            <a:r>
              <a:rPr lang="en-US" altLang="zh-CN" sz="2400" b="1" noProof="1">
                <a:solidFill>
                  <a:srgbClr val="C00000"/>
                </a:solidFill>
                <a:latin typeface="楷体" panose="02010609060101010101" charset="-122"/>
                <a:ea typeface="楷体" panose="02010609060101010101" charset="-122"/>
                <a:sym typeface="宋体" panose="02010600030101010101" pitchFamily="2" charset="-122"/>
              </a:rPr>
              <a:t>1.</a:t>
            </a:r>
            <a:r>
              <a:rPr lang="zh-CN" altLang="en-US" sz="2400" b="1" noProof="1">
                <a:solidFill>
                  <a:srgbClr val="C00000"/>
                </a:solidFill>
                <a:latin typeface="楷体" panose="02010609060101010101" charset="-122"/>
                <a:ea typeface="楷体" panose="02010609060101010101" charset="-122"/>
                <a:sym typeface="宋体" panose="02010600030101010101" pitchFamily="2" charset="-122"/>
              </a:rPr>
              <a:t>换股</a:t>
            </a:r>
            <a:r>
              <a:rPr lang="zh-CN" altLang="en-US" sz="2400" noProof="1">
                <a:solidFill>
                  <a:srgbClr val="C00000"/>
                </a:solidFill>
                <a:latin typeface="楷体" panose="02010609060101010101" charset="-122"/>
                <a:ea typeface="楷体" panose="02010609060101010101" charset="-122"/>
                <a:sym typeface="宋体" panose="02010600030101010101" pitchFamily="2" charset="-122"/>
              </a:rPr>
              <a:t> </a:t>
            </a:r>
            <a:endParaRPr lang="en-US" altLang="zh-CN" sz="2400" noProof="1">
              <a:solidFill>
                <a:srgbClr val="C00000"/>
              </a:solidFill>
              <a:latin typeface="楷体" panose="02010609060101010101" charset="-122"/>
              <a:ea typeface="楷体" panose="02010609060101010101" charset="-122"/>
              <a:sym typeface="宋体" panose="02010600030101010101" pitchFamily="2" charset="-122"/>
            </a:endParaRPr>
          </a:p>
          <a:p>
            <a:pPr fontAlgn="base"/>
            <a:r>
              <a:rPr lang="zh-CN" altLang="en-US" u="sng" noProof="1">
                <a:solidFill>
                  <a:schemeClr val="tx1"/>
                </a:solidFill>
                <a:latin typeface="楷体" panose="02010609060101010101" charset="-122"/>
                <a:ea typeface="楷体" panose="02010609060101010101" charset="-122"/>
                <a:sym typeface="宋体" panose="02010600030101010101" pitchFamily="2" charset="-122"/>
              </a:rPr>
              <a:t>第七十六条第一款</a:t>
            </a:r>
            <a:r>
              <a:rPr lang="zh-CN" altLang="en-US" noProof="1">
                <a:solidFill>
                  <a:schemeClr val="tx1"/>
                </a:solidFill>
                <a:latin typeface="楷体" panose="02010609060101010101" charset="-122"/>
                <a:ea typeface="楷体" panose="02010609060101010101" charset="-122"/>
                <a:sym typeface="宋体" panose="02010600030101010101" pitchFamily="2" charset="-122"/>
              </a:rPr>
              <a:t>　</a:t>
            </a:r>
            <a:r>
              <a:rPr lang="zh-CN" altLang="en-US" noProof="1">
                <a:latin typeface="楷体" panose="02010609060101010101" charset="-122"/>
                <a:ea typeface="楷体" panose="02010609060101010101" charset="-122"/>
                <a:sym typeface="宋体" panose="02010600030101010101" pitchFamily="2" charset="-122"/>
              </a:rPr>
              <a:t>收购行为完成后，收购人与被收购公司合并，并将该公司解散的，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宋体" panose="02010600030101010101" pitchFamily="2" charset="-122"/>
              </a:rPr>
              <a:t>被解散公司的原有股票由收购人依法更换</a:t>
            </a:r>
            <a:r>
              <a:rPr lang="zh-CN" altLang="en-US" noProof="1">
                <a:latin typeface="楷体" panose="02010609060101010101" charset="-122"/>
                <a:ea typeface="楷体" panose="02010609060101010101" charset="-122"/>
                <a:sym typeface="宋体" panose="02010600030101010101" pitchFamily="2" charset="-122"/>
              </a:rPr>
              <a:t>。</a:t>
            </a:r>
          </a:p>
          <a:p>
            <a:pPr fontAlgn="base"/>
            <a:r>
              <a:rPr lang="en-US" altLang="zh-CN" sz="2400" b="1" noProof="1">
                <a:solidFill>
                  <a:srgbClr val="C00000"/>
                </a:solidFill>
                <a:latin typeface="楷体" panose="02010609060101010101" charset="-122"/>
                <a:ea typeface="楷体" panose="02010609060101010101" charset="-122"/>
                <a:sym typeface="宋体" panose="02010600030101010101" pitchFamily="2" charset="-122"/>
              </a:rPr>
              <a:t>2.</a:t>
            </a:r>
            <a:r>
              <a:rPr lang="zh-CN" altLang="en-US" sz="2400" b="1" noProof="1">
                <a:solidFill>
                  <a:srgbClr val="C00000"/>
                </a:solidFill>
                <a:latin typeface="楷体" panose="02010609060101010101" charset="-122"/>
                <a:ea typeface="楷体" panose="02010609060101010101" charset="-122"/>
                <a:sym typeface="宋体" panose="02010600030101010101" pitchFamily="2" charset="-122"/>
              </a:rPr>
              <a:t>报告与公告</a:t>
            </a:r>
            <a:r>
              <a:rPr lang="zh-CN" altLang="en-US" sz="2400" noProof="1">
                <a:solidFill>
                  <a:srgbClr val="C00000"/>
                </a:solidFill>
                <a:latin typeface="楷体" panose="02010609060101010101" charset="-122"/>
                <a:ea typeface="楷体" panose="02010609060101010101" charset="-122"/>
                <a:sym typeface="宋体" panose="02010600030101010101" pitchFamily="2" charset="-122"/>
              </a:rPr>
              <a:t>  </a:t>
            </a:r>
          </a:p>
          <a:p>
            <a:pPr fontAlgn="base"/>
            <a:r>
              <a:rPr lang="zh-CN" altLang="en-US" u="sng" noProof="1">
                <a:solidFill>
                  <a:schemeClr val="tx1"/>
                </a:solidFill>
                <a:latin typeface="楷体" panose="02010609060101010101" charset="-122"/>
                <a:ea typeface="楷体" panose="02010609060101010101" charset="-122"/>
                <a:sym typeface="宋体" panose="02010600030101010101" pitchFamily="2" charset="-122"/>
              </a:rPr>
              <a:t>第七十六条第二款</a:t>
            </a:r>
            <a:r>
              <a:rPr lang="en-US" altLang="zh-CN" noProof="1">
                <a:solidFill>
                  <a:schemeClr val="tx1"/>
                </a:solidFill>
                <a:latin typeface="楷体" panose="02010609060101010101" charset="-122"/>
                <a:ea typeface="楷体" panose="02010609060101010101" charset="-122"/>
                <a:sym typeface="宋体" panose="02010600030101010101" pitchFamily="2" charset="-122"/>
              </a:rPr>
              <a:t>　</a:t>
            </a:r>
            <a:r>
              <a:rPr lang="en-US" altLang="zh-CN" noProof="1">
                <a:latin typeface="楷体" panose="02010609060101010101" charset="-122"/>
                <a:ea typeface="楷体" panose="02010609060101010101" charset="-122"/>
                <a:sym typeface="宋体" panose="02010600030101010101" pitchFamily="2" charset="-122"/>
              </a:rPr>
              <a:t>收购行为完成后，收购人应当在十五日内将收购情况</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宋体" panose="02010600030101010101" pitchFamily="2" charset="-122"/>
              </a:rPr>
              <a:t>报告</a:t>
            </a:r>
            <a:r>
              <a:rPr lang="en-US" altLang="zh-CN" noProof="1">
                <a:latin typeface="楷体" panose="02010609060101010101" charset="-122"/>
                <a:ea typeface="楷体" panose="02010609060101010101" charset="-122"/>
                <a:sym typeface="宋体" panose="02010600030101010101" pitchFamily="2" charset="-122"/>
              </a:rPr>
              <a:t>国务院证券监督管理机构和证券交易所，并予</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宋体" panose="02010600030101010101" pitchFamily="2" charset="-122"/>
              </a:rPr>
              <a:t>公告</a:t>
            </a:r>
            <a:r>
              <a:rPr lang="en-US" altLang="zh-CN" noProof="1">
                <a:latin typeface="楷体" panose="02010609060101010101" charset="-122"/>
                <a:ea typeface="楷体" panose="02010609060101010101" charset="-122"/>
                <a:sym typeface="宋体" panose="02010600030101010101" pitchFamily="2" charset="-122"/>
              </a:rPr>
              <a:t>。</a:t>
            </a:r>
          </a:p>
          <a:p>
            <a:pPr fontAlgn="base"/>
            <a:r>
              <a:rPr lang="en-US" altLang="zh-CN" u="sng" noProof="1">
                <a:solidFill>
                  <a:schemeClr val="tx1"/>
                </a:solidFill>
                <a:latin typeface="楷体" panose="02010609060101010101" charset="-122"/>
                <a:ea typeface="楷体" panose="02010609060101010101" charset="-122"/>
                <a:sym typeface="宋体" panose="02010600030101010101" pitchFamily="2" charset="-122"/>
              </a:rPr>
              <a:t>第七十七条</a:t>
            </a:r>
            <a:r>
              <a:rPr lang="zh-CN" altLang="en-US" u="sng" noProof="1">
                <a:solidFill>
                  <a:schemeClr val="tx1"/>
                </a:solidFill>
                <a:latin typeface="楷体" panose="02010609060101010101" charset="-122"/>
                <a:ea typeface="楷体" panose="02010609060101010101" charset="-122"/>
                <a:sym typeface="宋体" panose="02010600030101010101" pitchFamily="2" charset="-122"/>
              </a:rPr>
              <a:t>第二款</a:t>
            </a:r>
            <a:r>
              <a:rPr lang="en-US" altLang="zh-CN" noProof="1">
                <a:solidFill>
                  <a:schemeClr val="tx1"/>
                </a:solidFill>
                <a:latin typeface="楷体" panose="02010609060101010101" charset="-122"/>
                <a:ea typeface="楷体" panose="02010609060101010101" charset="-122"/>
                <a:sym typeface="宋体" panose="02010600030101010101" pitchFamily="2" charset="-122"/>
              </a:rPr>
              <a:t>　</a:t>
            </a:r>
            <a:r>
              <a:rPr lang="en-US" altLang="zh-CN" noProof="1">
                <a:latin typeface="楷体" panose="02010609060101010101" charset="-122"/>
                <a:ea typeface="楷体" panose="02010609060101010101" charset="-122"/>
                <a:sym typeface="宋体" panose="02010600030101010101" pitchFamily="2" charset="-122"/>
              </a:rPr>
              <a:t>上市公司分立或者被其他公司合并，应当向国务院证券监督管理机构</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宋体" panose="02010600030101010101" pitchFamily="2" charset="-122"/>
              </a:rPr>
              <a:t>报告</a:t>
            </a:r>
            <a:r>
              <a:rPr lang="en-US" altLang="zh-CN" noProof="1">
                <a:latin typeface="楷体" panose="02010609060101010101" charset="-122"/>
                <a:ea typeface="楷体" panose="02010609060101010101" charset="-122"/>
                <a:sym typeface="宋体" panose="02010600030101010101" pitchFamily="2" charset="-122"/>
              </a:rPr>
              <a:t>，并予</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宋体" panose="02010600030101010101" pitchFamily="2" charset="-122"/>
              </a:rPr>
              <a:t>公告</a:t>
            </a:r>
            <a:r>
              <a:rPr lang="en-US" altLang="zh-CN" noProof="1">
                <a:latin typeface="楷体" panose="02010609060101010101" charset="-122"/>
                <a:ea typeface="楷体" panose="02010609060101010101" charset="-122"/>
                <a:sym typeface="宋体" panose="02010600030101010101" pitchFamily="2" charset="-122"/>
              </a:rPr>
              <a:t>。</a:t>
            </a:r>
          </a:p>
        </p:txBody>
      </p:sp>
    </p:spTree>
  </p:cSld>
  <p:clrMapOvr>
    <a:masterClrMapping/>
  </p:clrMapOvr>
  <p:transition>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233" name="组合 104449"/>
          <p:cNvGrpSpPr/>
          <p:nvPr/>
        </p:nvGrpSpPr>
        <p:grpSpPr>
          <a:xfrm>
            <a:off x="0" y="0"/>
            <a:ext cx="9144000" cy="6858000"/>
            <a:chOff x="0" y="0"/>
            <a:chExt cx="9143979" cy="6858000"/>
          </a:xfrm>
        </p:grpSpPr>
        <p:sp>
          <p:nvSpPr>
            <p:cNvPr id="223234" name="矩形 3"/>
            <p:cNvSpPr/>
            <p:nvPr/>
          </p:nvSpPr>
          <p:spPr>
            <a:xfrm>
              <a:off x="0" y="0"/>
              <a:ext cx="442911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pic>
          <p:nvPicPr>
            <p:cNvPr id="223235" name="Picture 4"/>
            <p:cNvPicPr>
              <a:picLocks noChangeAspect="1"/>
            </p:cNvPicPr>
            <p:nvPr/>
          </p:nvPicPr>
          <p:blipFill>
            <a:blip r:embed="rId2"/>
            <a:srcRect l="34808" t="11313" r="9416" b="14479"/>
            <a:stretch>
              <a:fillRect/>
            </a:stretch>
          </p:blipFill>
          <p:spPr>
            <a:xfrm flipH="1">
              <a:off x="4429104" y="0"/>
              <a:ext cx="4714875" cy="6858000"/>
            </a:xfrm>
            <a:prstGeom prst="rect">
              <a:avLst/>
            </a:prstGeom>
            <a:noFill/>
            <a:ln w="9525">
              <a:noFill/>
            </a:ln>
          </p:spPr>
        </p:pic>
      </p:grpSp>
      <p:sp>
        <p:nvSpPr>
          <p:cNvPr id="223236" name="矩形 5"/>
          <p:cNvSpPr/>
          <p:nvPr/>
        </p:nvSpPr>
        <p:spPr>
          <a:xfrm>
            <a:off x="-73795" y="3411542"/>
            <a:ext cx="5051383" cy="707886"/>
          </a:xfrm>
          <a:prstGeom prst="rect">
            <a:avLst/>
          </a:prstGeom>
          <a:noFill/>
          <a:ln w="9525">
            <a:noFill/>
          </a:ln>
        </p:spPr>
        <p:txBody>
          <a:bodyPr wrap="none" anchor="t">
            <a:spAutoFit/>
          </a:bodyPr>
          <a:lstStyle/>
          <a:p>
            <a:pPr algn="ctr"/>
            <a:r>
              <a:rPr lang="zh-CN" altLang="en-US" sz="4000" dirty="0">
                <a:latin typeface="华文新魏" pitchFamily="2" charset="-122"/>
                <a:ea typeface="华文新魏" pitchFamily="2" charset="-122"/>
              </a:rPr>
              <a:t>第十讲</a:t>
            </a:r>
            <a:r>
              <a:rPr lang="en-US" altLang="zh-CN" sz="4000" dirty="0">
                <a:latin typeface="华文新魏" pitchFamily="2" charset="-122"/>
                <a:ea typeface="华文新魏" pitchFamily="2" charset="-122"/>
              </a:rPr>
              <a:t>  </a:t>
            </a:r>
            <a:r>
              <a:rPr lang="zh-CN" altLang="en-US" sz="4000" dirty="0">
                <a:latin typeface="华文新魏" pitchFamily="2" charset="-122"/>
                <a:ea typeface="华文新魏" pitchFamily="2" charset="-122"/>
              </a:rPr>
              <a:t>证券市场主体</a:t>
            </a:r>
          </a:p>
        </p:txBody>
      </p:sp>
    </p:spTree>
  </p:cSld>
  <p:clrMapOvr>
    <a:masterClrMapping/>
  </p:clrMapOvr>
  <p:transition>
    <p:push dir="u"/>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标题 5"/>
          <p:cNvSpPr txBox="1"/>
          <p:nvPr/>
        </p:nvSpPr>
        <p:spPr>
          <a:xfrm>
            <a:off x="457200" y="468954"/>
            <a:ext cx="8229600" cy="287334"/>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一、证券交易所</a:t>
            </a:r>
            <a:endParaRPr lang="zh-CN" altLang="en-US" sz="2800" dirty="0">
              <a:solidFill>
                <a:srgbClr val="404040"/>
              </a:solidFill>
              <a:latin typeface="Calibri Light" panose="020F0302020204030204" pitchFamily="2" charset="0"/>
            </a:endParaRPr>
          </a:p>
        </p:txBody>
      </p:sp>
      <p:sp>
        <p:nvSpPr>
          <p:cNvPr id="224259" name="矩形 7"/>
          <p:cNvSpPr/>
          <p:nvPr/>
        </p:nvSpPr>
        <p:spPr>
          <a:xfrm>
            <a:off x="532291" y="1043732"/>
            <a:ext cx="7915275" cy="3609834"/>
          </a:xfrm>
          <a:prstGeom prst="rect">
            <a:avLst/>
          </a:prstGeom>
          <a:noFill/>
          <a:ln w="9525">
            <a:noFill/>
          </a:ln>
        </p:spPr>
        <p:txBody>
          <a:bodyPr anchor="t">
            <a:spAutoFit/>
          </a:bodyPr>
          <a:lstStyle/>
          <a:p>
            <a:pPr eaLnBrk="0" hangingPunct="0">
              <a:lnSpc>
                <a:spcPct val="150000"/>
              </a:lnSpc>
              <a:spcAft>
                <a:spcPts val="600"/>
              </a:spcAft>
            </a:pPr>
            <a:r>
              <a:rPr lang="en-US" altLang="zh-CN" sz="2400" b="1" dirty="0">
                <a:solidFill>
                  <a:srgbClr val="C00000"/>
                </a:solidFill>
              </a:rPr>
              <a:t>1</a:t>
            </a:r>
            <a:r>
              <a:rPr lang="zh-CN" altLang="en-US" sz="2400" b="1" dirty="0">
                <a:solidFill>
                  <a:srgbClr val="C00000"/>
                </a:solidFill>
              </a:rPr>
              <a:t>、概念</a:t>
            </a:r>
            <a:endParaRPr lang="en-US" altLang="zh-CN" sz="2400" b="1" dirty="0">
              <a:solidFill>
                <a:srgbClr val="C00000"/>
              </a:solidFill>
            </a:endParaRPr>
          </a:p>
          <a:p>
            <a:pPr eaLnBrk="0" hangingPunct="0">
              <a:lnSpc>
                <a:spcPct val="150000"/>
              </a:lnSpc>
              <a:spcAft>
                <a:spcPts val="600"/>
              </a:spcAft>
            </a:pPr>
            <a:r>
              <a:rPr lang="en-US" altLang="zh-CN" sz="2000" dirty="0"/>
              <a:t>A102  </a:t>
            </a:r>
            <a:r>
              <a:rPr lang="zh-CN" altLang="en-US" sz="2000" dirty="0"/>
              <a:t>证券交易所是指</a:t>
            </a:r>
            <a:r>
              <a:rPr lang="zh-CN" altLang="en-US" sz="2000" b="1" dirty="0"/>
              <a:t>依照法定条件</a:t>
            </a:r>
            <a:r>
              <a:rPr lang="zh-CN" altLang="en-US" sz="2000" dirty="0"/>
              <a:t>设立的</a:t>
            </a:r>
            <a:r>
              <a:rPr lang="en-US" altLang="zh-CN" sz="2000" dirty="0"/>
              <a:t>(</a:t>
            </a:r>
            <a:r>
              <a:rPr lang="zh-CN" altLang="en-US" sz="2000" dirty="0"/>
              <a:t>经国务院批准</a:t>
            </a:r>
            <a:r>
              <a:rPr lang="en-US" altLang="zh-CN" sz="2000" dirty="0"/>
              <a:t>)</a:t>
            </a:r>
            <a:r>
              <a:rPr lang="zh-CN" altLang="en-US" sz="2000" dirty="0"/>
              <a:t>，为</a:t>
            </a:r>
            <a:r>
              <a:rPr lang="zh-CN" altLang="en-US" sz="2000" b="1" dirty="0"/>
              <a:t>证券集中交易</a:t>
            </a:r>
            <a:r>
              <a:rPr lang="zh-CN" altLang="en-US" sz="2000" u="sng" dirty="0"/>
              <a:t>提供场所、设施</a:t>
            </a:r>
            <a:r>
              <a:rPr lang="zh-CN" altLang="en-US" sz="2000" dirty="0"/>
              <a:t>，并</a:t>
            </a:r>
            <a:r>
              <a:rPr lang="zh-CN" altLang="en-US" sz="2000" b="1" dirty="0"/>
              <a:t>依法履行相应职责</a:t>
            </a:r>
            <a:r>
              <a:rPr lang="zh-CN" altLang="en-US" sz="2000" dirty="0"/>
              <a:t>，实行</a:t>
            </a:r>
            <a:r>
              <a:rPr lang="zh-CN" altLang="en-US" sz="2000" b="1" dirty="0"/>
              <a:t>自律性管理</a:t>
            </a:r>
            <a:r>
              <a:rPr lang="zh-CN" altLang="en-US" sz="2000" dirty="0"/>
              <a:t>的</a:t>
            </a:r>
            <a:r>
              <a:rPr lang="zh-CN" altLang="en-US" sz="2000" b="1" dirty="0"/>
              <a:t>法人。</a:t>
            </a:r>
            <a:r>
              <a:rPr lang="en-US" altLang="zh-CN" sz="2000" b="1" dirty="0"/>
              <a:t>   </a:t>
            </a:r>
            <a:endParaRPr lang="zh-CN" altLang="en-US" sz="2000" b="1" dirty="0"/>
          </a:p>
          <a:p>
            <a:pPr eaLnBrk="0" hangingPunct="0">
              <a:lnSpc>
                <a:spcPct val="150000"/>
              </a:lnSpc>
            </a:pPr>
            <a:r>
              <a:rPr lang="en-US" altLang="zh-CN" sz="2400" b="1" dirty="0">
                <a:solidFill>
                  <a:srgbClr val="C00000"/>
                </a:solidFill>
              </a:rPr>
              <a:t>2</a:t>
            </a:r>
            <a:r>
              <a:rPr lang="zh-CN" altLang="en-US" sz="2400" b="1" dirty="0">
                <a:solidFill>
                  <a:srgbClr val="C00000"/>
                </a:solidFill>
              </a:rPr>
              <a:t>、组织形式</a:t>
            </a:r>
            <a:r>
              <a:rPr lang="zh-CN" altLang="en-US" sz="2400" dirty="0">
                <a:solidFill>
                  <a:srgbClr val="C00000"/>
                </a:solidFill>
              </a:rPr>
              <a:t>：</a:t>
            </a:r>
          </a:p>
          <a:p>
            <a:pPr eaLnBrk="0" hangingPunct="0">
              <a:lnSpc>
                <a:spcPct val="150000"/>
              </a:lnSpc>
            </a:pPr>
            <a:r>
              <a:rPr lang="zh-CN" altLang="en-US" sz="2000" dirty="0"/>
              <a:t>①事业单位法人；②会员制</a:t>
            </a:r>
            <a:r>
              <a:rPr lang="en-US" altLang="zh-CN" sz="2000" dirty="0"/>
              <a:t>v</a:t>
            </a:r>
            <a:r>
              <a:rPr lang="zh-CN" altLang="en-US" sz="2000" dirty="0"/>
              <a:t>公司制；③我国的两个是会员制，会员制一般为非营利性的。</a:t>
            </a:r>
          </a:p>
        </p:txBody>
      </p:sp>
    </p:spTree>
  </p:cSld>
  <p:clrMapOvr>
    <a:masterClrMapping/>
  </p:clrMapOvr>
  <p:transition>
    <p:push dir="u"/>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矩形 7"/>
          <p:cNvSpPr/>
          <p:nvPr/>
        </p:nvSpPr>
        <p:spPr>
          <a:xfrm>
            <a:off x="299402" y="272802"/>
            <a:ext cx="8367078" cy="6001643"/>
          </a:xfrm>
          <a:prstGeom prst="rect">
            <a:avLst/>
          </a:prstGeom>
          <a:noFill/>
          <a:ln w="9525">
            <a:noFill/>
          </a:ln>
        </p:spPr>
        <p:txBody>
          <a:bodyPr wrap="square" anchor="t">
            <a:spAutoFit/>
          </a:bodyPr>
          <a:lstStyle/>
          <a:p>
            <a:pPr eaLnBrk="0" hangingPunct="0"/>
            <a:r>
              <a:rPr lang="en-US" altLang="zh-CN" sz="2400" b="1" dirty="0">
                <a:solidFill>
                  <a:srgbClr val="C00000"/>
                </a:solidFill>
              </a:rPr>
              <a:t>3</a:t>
            </a:r>
            <a:r>
              <a:rPr lang="zh-CN" altLang="en-US" sz="2400" b="1" dirty="0">
                <a:solidFill>
                  <a:srgbClr val="C00000"/>
                </a:solidFill>
              </a:rPr>
              <a:t>、职能</a:t>
            </a:r>
            <a:r>
              <a:rPr lang="zh-CN" altLang="en-US" sz="2400" dirty="0"/>
              <a:t>：</a:t>
            </a:r>
            <a:r>
              <a:rPr lang="zh-CN" altLang="en-US" sz="2400" b="1" dirty="0"/>
              <a:t>监管、服务</a:t>
            </a:r>
          </a:p>
          <a:p>
            <a:pPr eaLnBrk="0" hangingPunct="0"/>
            <a:r>
              <a:rPr lang="zh-CN" altLang="en-US" sz="2000" b="1" dirty="0">
                <a:solidFill>
                  <a:srgbClr val="0070C0"/>
                </a:solidFill>
              </a:rPr>
              <a:t>（</a:t>
            </a:r>
            <a:r>
              <a:rPr lang="en-US" altLang="zh-CN" sz="2000" b="1" dirty="0">
                <a:solidFill>
                  <a:srgbClr val="0070C0"/>
                </a:solidFill>
              </a:rPr>
              <a:t>1</a:t>
            </a:r>
            <a:r>
              <a:rPr lang="zh-CN" altLang="en-US" sz="2000" b="1" dirty="0">
                <a:solidFill>
                  <a:srgbClr val="0070C0"/>
                </a:solidFill>
              </a:rPr>
              <a:t>）交易所的功能</a:t>
            </a:r>
          </a:p>
          <a:p>
            <a:pPr eaLnBrk="0" hangingPunct="0"/>
            <a:r>
              <a:rPr lang="zh-CN" altLang="en-US" sz="2000" dirty="0"/>
              <a:t>作为一个企业组织，</a:t>
            </a:r>
            <a:r>
              <a:rPr lang="zh-CN" altLang="en-US" sz="2000" b="1" dirty="0"/>
              <a:t>交易所提供的产品</a:t>
            </a:r>
            <a:r>
              <a:rPr lang="zh-CN" altLang="en-US" sz="2000" dirty="0"/>
              <a:t>主要有两个方面：</a:t>
            </a:r>
            <a:r>
              <a:rPr lang="en-US" altLang="zh-CN" sz="2000" dirty="0"/>
              <a:t>1</a:t>
            </a:r>
            <a:r>
              <a:rPr lang="zh-CN" altLang="en-US" sz="2000" dirty="0"/>
              <a:t>）为公司提供上市服务；</a:t>
            </a:r>
            <a:r>
              <a:rPr lang="en-US" altLang="zh-CN" sz="2000" dirty="0"/>
              <a:t>2</a:t>
            </a:r>
            <a:r>
              <a:rPr lang="zh-CN" altLang="en-US" sz="2000" dirty="0"/>
              <a:t>）为投资者提供交易市场。</a:t>
            </a:r>
            <a:endParaRPr lang="en-US" altLang="zh-CN" sz="2000" dirty="0"/>
          </a:p>
          <a:p>
            <a:pPr eaLnBrk="0" hangingPunct="0"/>
            <a:r>
              <a:rPr lang="zh-CN" altLang="en-US" sz="2000" b="1" dirty="0">
                <a:solidFill>
                  <a:srgbClr val="C00000"/>
                </a:solidFill>
              </a:rPr>
              <a:t>交易所提供的上市服务</a:t>
            </a:r>
            <a:r>
              <a:rPr lang="zh-CN" altLang="en-US" sz="2000" dirty="0"/>
              <a:t>，其实可以被分解为四个组成部分：</a:t>
            </a:r>
            <a:r>
              <a:rPr lang="en-US" altLang="zh-CN" sz="2000" dirty="0"/>
              <a:t>1</a:t>
            </a:r>
            <a:r>
              <a:rPr lang="zh-CN" altLang="en-US" sz="2000" dirty="0"/>
              <a:t>）流动性；</a:t>
            </a:r>
            <a:r>
              <a:rPr lang="en-US" altLang="zh-CN" sz="2000" dirty="0"/>
              <a:t>2</a:t>
            </a:r>
            <a:r>
              <a:rPr lang="zh-CN" altLang="en-US" sz="2000" dirty="0"/>
              <a:t>）监控证券交易活动；</a:t>
            </a:r>
            <a:r>
              <a:rPr lang="en-US" altLang="zh-CN" sz="2000" dirty="0"/>
              <a:t>3</a:t>
            </a:r>
            <a:r>
              <a:rPr lang="zh-CN" altLang="en-US" sz="2000" dirty="0"/>
              <a:t>）标准的公司合同格式；</a:t>
            </a:r>
            <a:r>
              <a:rPr lang="en-US" altLang="zh-CN" sz="2000" dirty="0"/>
              <a:t>4</a:t>
            </a:r>
            <a:r>
              <a:rPr lang="zh-CN" altLang="en-US" sz="2000" dirty="0"/>
              <a:t>）交易所的信誉附加。</a:t>
            </a:r>
          </a:p>
          <a:p>
            <a:pPr eaLnBrk="0" hangingPunct="0"/>
            <a:r>
              <a:rPr lang="zh-CN" altLang="en-US" sz="2000" dirty="0"/>
              <a:t>研究者早就指出：影响一个公司证券流动性更为重要的因素主要是公司发行在外的证券规模、公司信息披露的多少以及证券价格的波动幅度等外在因素，这些因素往往在交易所的控制能力之外。</a:t>
            </a:r>
            <a:endParaRPr lang="en-US" altLang="zh-CN" sz="2000" dirty="0"/>
          </a:p>
          <a:p>
            <a:pPr eaLnBrk="0" hangingPunct="0"/>
            <a:r>
              <a:rPr lang="zh-CN" altLang="en-US" sz="2000" b="1" dirty="0">
                <a:solidFill>
                  <a:srgbClr val="0070C0"/>
                </a:solidFill>
              </a:rPr>
              <a:t>（</a:t>
            </a:r>
            <a:r>
              <a:rPr lang="en-US" altLang="zh-CN" sz="2000" b="1" dirty="0">
                <a:solidFill>
                  <a:srgbClr val="0070C0"/>
                </a:solidFill>
              </a:rPr>
              <a:t>2</a:t>
            </a:r>
            <a:r>
              <a:rPr lang="zh-CN" altLang="en-US" sz="2000" b="1" dirty="0">
                <a:solidFill>
                  <a:srgbClr val="0070C0"/>
                </a:solidFill>
              </a:rPr>
              <a:t>）监管的性质</a:t>
            </a:r>
          </a:p>
          <a:p>
            <a:pPr eaLnBrk="0" hangingPunct="0"/>
            <a:r>
              <a:rPr lang="zh-CN" altLang="en-US" sz="2000" b="1" dirty="0">
                <a:solidFill>
                  <a:srgbClr val="C00000"/>
                </a:solidFill>
              </a:rPr>
              <a:t>性质</a:t>
            </a:r>
            <a:r>
              <a:rPr lang="zh-CN" altLang="en-US" sz="2000" dirty="0"/>
              <a:t>：私权性质。虽然如此，但一定规模时，立法、行政授权之，以因势利导。</a:t>
            </a:r>
          </a:p>
          <a:p>
            <a:pPr eaLnBrk="0" hangingPunct="0"/>
            <a:r>
              <a:rPr lang="zh-CN" altLang="en-US" sz="2000" b="1" dirty="0">
                <a:solidFill>
                  <a:srgbClr val="C00000"/>
                </a:solidFill>
              </a:rPr>
              <a:t>趋势</a:t>
            </a:r>
            <a:r>
              <a:rPr lang="zh-CN" altLang="en-US" sz="2000" dirty="0"/>
              <a:t>：自律监管（会员制）—→市场监管（独立市场第三方）（公司制）</a:t>
            </a:r>
          </a:p>
          <a:p>
            <a:pPr eaLnBrk="0" hangingPunct="0"/>
            <a:r>
              <a:rPr lang="zh-CN" altLang="en-US" sz="2000" dirty="0"/>
              <a:t>这种变化被一些学者称为：民间监督从由会员自己监督自己的非正式监督形式向现代体制下职业化监管者体制迈进的最后一步，通过非互助化改制（</a:t>
            </a:r>
            <a:r>
              <a:rPr lang="en-US" altLang="zh-CN" sz="2000" dirty="0"/>
              <a:t>demutualization</a:t>
            </a:r>
            <a:r>
              <a:rPr lang="zh-CN" altLang="en-US" sz="2000" dirty="0"/>
              <a:t>），证券市场形成了一个完全独立、但同时又仍然以市场为基础的监管体制。这种产权结构下的交易所更为独立，其监管也更会为公众所信赖，更容易获得政府监管部门的授权。</a:t>
            </a:r>
          </a:p>
          <a:p>
            <a:pPr eaLnBrk="0" hangingPunct="0"/>
            <a:endParaRPr lang="zh-CN" altLang="en-US" sz="2000" dirty="0"/>
          </a:p>
        </p:txBody>
      </p:sp>
    </p:spTree>
  </p:cSld>
  <p:clrMapOvr>
    <a:masterClrMapping/>
  </p:clrMapOvr>
  <p:transition>
    <p:push dir="u"/>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矩形 7"/>
          <p:cNvSpPr/>
          <p:nvPr/>
        </p:nvSpPr>
        <p:spPr>
          <a:xfrm>
            <a:off x="107960" y="150813"/>
            <a:ext cx="8964920" cy="6817251"/>
          </a:xfrm>
          <a:prstGeom prst="rect">
            <a:avLst/>
          </a:prstGeom>
          <a:noFill/>
          <a:ln w="9525">
            <a:noFill/>
          </a:ln>
        </p:spPr>
        <p:txBody>
          <a:bodyPr wrap="square" anchor="t">
            <a:spAutoFit/>
          </a:bodyPr>
          <a:lstStyle/>
          <a:p>
            <a:pPr eaLnBrk="0" hangingPunct="0"/>
            <a:r>
              <a:rPr lang="zh-CN" altLang="en-US" sz="2000" b="1" dirty="0">
                <a:solidFill>
                  <a:srgbClr val="0070C0"/>
                </a:solidFill>
              </a:rPr>
              <a:t>（</a:t>
            </a:r>
            <a:r>
              <a:rPr lang="en-US" altLang="zh-CN" sz="2000" b="1" dirty="0">
                <a:solidFill>
                  <a:srgbClr val="0070C0"/>
                </a:solidFill>
              </a:rPr>
              <a:t>3</a:t>
            </a:r>
            <a:r>
              <a:rPr lang="zh-CN" altLang="en-US" sz="2000" b="1" dirty="0">
                <a:solidFill>
                  <a:srgbClr val="0070C0"/>
                </a:solidFill>
              </a:rPr>
              <a:t>）交易所监管功能的优势和基础在于竞争压力</a:t>
            </a:r>
          </a:p>
          <a:p>
            <a:pPr eaLnBrk="0" hangingPunct="0"/>
            <a:r>
              <a:rPr lang="zh-CN" altLang="en-US" sz="2000" dirty="0"/>
              <a:t>传统理论：三方面优于政府</a:t>
            </a:r>
            <a:r>
              <a:rPr lang="en-US" altLang="zh-CN" sz="2000" dirty="0"/>
              <a:t>1</a:t>
            </a:r>
            <a:r>
              <a:rPr lang="zh-CN" altLang="en-US" sz="2000" dirty="0"/>
              <a:t>）灵活性；</a:t>
            </a:r>
            <a:r>
              <a:rPr lang="en-US" altLang="zh-CN" sz="2000" dirty="0"/>
              <a:t>2</a:t>
            </a:r>
            <a:r>
              <a:rPr lang="zh-CN" altLang="en-US" sz="2000" dirty="0"/>
              <a:t>）专业化；</a:t>
            </a:r>
            <a:r>
              <a:rPr lang="en-US" altLang="zh-CN" sz="2000" dirty="0"/>
              <a:t>  3</a:t>
            </a:r>
            <a:r>
              <a:rPr lang="zh-CN" altLang="en-US" sz="2000" dirty="0"/>
              <a:t>）低成本。（布莱恩</a:t>
            </a:r>
            <a:r>
              <a:rPr lang="en-US" altLang="zh-CN" sz="2000" dirty="0"/>
              <a:t>.R.</a:t>
            </a:r>
            <a:r>
              <a:rPr lang="zh-CN" altLang="en-US" sz="2000" dirty="0"/>
              <a:t>柴芬斯）——但是，（英国）并不具有明显优势。（布莱恩</a:t>
            </a:r>
            <a:r>
              <a:rPr lang="en-US" altLang="zh-CN" sz="2000" dirty="0"/>
              <a:t>.R.</a:t>
            </a:r>
            <a:r>
              <a:rPr lang="zh-CN" altLang="en-US" sz="2000" dirty="0"/>
              <a:t>柴芬斯，</a:t>
            </a:r>
            <a:r>
              <a:rPr lang="en-US" altLang="zh-CN" sz="2000" dirty="0"/>
              <a:t>p.453.</a:t>
            </a:r>
            <a:r>
              <a:rPr lang="zh-CN" altLang="en-US" sz="2000" dirty="0"/>
              <a:t>）</a:t>
            </a:r>
          </a:p>
          <a:p>
            <a:pPr eaLnBrk="0" hangingPunct="0">
              <a:spcAft>
                <a:spcPts val="600"/>
              </a:spcAft>
            </a:pPr>
            <a:r>
              <a:rPr lang="zh-CN" altLang="en-US" sz="2000" dirty="0"/>
              <a:t>学者们早就证明，在竞争的压力下，监管才能更为有效。</a:t>
            </a:r>
          </a:p>
          <a:p>
            <a:pPr eaLnBrk="0" hangingPunct="0"/>
            <a:r>
              <a:rPr lang="zh-CN" altLang="en-US" sz="2000" b="1" dirty="0">
                <a:solidFill>
                  <a:srgbClr val="0070C0"/>
                </a:solidFill>
              </a:rPr>
              <a:t>（</a:t>
            </a:r>
            <a:r>
              <a:rPr lang="en-US" altLang="zh-CN" sz="2000" b="1" dirty="0">
                <a:solidFill>
                  <a:srgbClr val="0070C0"/>
                </a:solidFill>
              </a:rPr>
              <a:t>4</a:t>
            </a:r>
            <a:r>
              <a:rPr lang="zh-CN" altLang="en-US" sz="2000" b="1" dirty="0">
                <a:solidFill>
                  <a:srgbClr val="0070C0"/>
                </a:solidFill>
              </a:rPr>
              <a:t>）监管权源</a:t>
            </a:r>
            <a:endParaRPr lang="en-US" altLang="zh-CN" sz="2000" b="1" dirty="0">
              <a:solidFill>
                <a:srgbClr val="0070C0"/>
              </a:solidFill>
            </a:endParaRPr>
          </a:p>
          <a:p>
            <a:pPr eaLnBrk="0" hangingPunct="0"/>
            <a:r>
              <a:rPr lang="zh-CN" altLang="en-US" sz="2000" b="1" dirty="0"/>
              <a:t>法律、行政机关的授权、契约</a:t>
            </a:r>
            <a:endParaRPr lang="en-US" altLang="zh-CN" sz="2000" b="1" dirty="0"/>
          </a:p>
          <a:p>
            <a:pPr eaLnBrk="0" hangingPunct="0"/>
            <a:r>
              <a:rPr lang="zh-CN" altLang="en-US" sz="2000" b="1" dirty="0">
                <a:solidFill>
                  <a:srgbClr val="0070C0"/>
                </a:solidFill>
              </a:rPr>
              <a:t>（</a:t>
            </a:r>
            <a:r>
              <a:rPr lang="en-US" altLang="zh-CN" sz="2000" b="1" dirty="0">
                <a:solidFill>
                  <a:srgbClr val="0070C0"/>
                </a:solidFill>
              </a:rPr>
              <a:t>5</a:t>
            </a:r>
            <a:r>
              <a:rPr lang="zh-CN" altLang="en-US" sz="2000" b="1" dirty="0">
                <a:solidFill>
                  <a:srgbClr val="0070C0"/>
                </a:solidFill>
              </a:rPr>
              <a:t>）具体的监管</a:t>
            </a:r>
          </a:p>
          <a:p>
            <a:pPr eaLnBrk="0" hangingPunct="0">
              <a:lnSpc>
                <a:spcPct val="110000"/>
              </a:lnSpc>
            </a:pPr>
            <a:r>
              <a:rPr lang="zh-CN" altLang="en-US" sz="2000" b="1" dirty="0">
                <a:solidFill>
                  <a:srgbClr val="C00000"/>
                </a:solidFill>
              </a:rPr>
              <a:t>①对证券交易的监管和服务</a:t>
            </a:r>
            <a:r>
              <a:rPr lang="zh-CN" altLang="en-US" sz="2000" dirty="0"/>
              <a:t>：制定规则</a:t>
            </a:r>
            <a:r>
              <a:rPr lang="en-US" altLang="zh-CN" sz="2000" dirty="0"/>
              <a:t>118</a:t>
            </a:r>
            <a:r>
              <a:rPr lang="zh-CN" altLang="en-US" sz="2000" dirty="0"/>
              <a:t>、实时监控</a:t>
            </a:r>
            <a:r>
              <a:rPr lang="en-US" altLang="zh-CN" sz="2000" dirty="0"/>
              <a:t>115-1</a:t>
            </a:r>
            <a:r>
              <a:rPr lang="zh-CN" altLang="en-US" sz="2000" dirty="0"/>
              <a:t>、异常交易的限制</a:t>
            </a:r>
            <a:r>
              <a:rPr lang="en-US" altLang="zh-CN" sz="2000" dirty="0"/>
              <a:t>115-3</a:t>
            </a:r>
            <a:r>
              <a:rPr lang="zh-CN" altLang="en-US" sz="2000" dirty="0"/>
              <a:t>、依法使用技术性停牌和临时停市措施</a:t>
            </a:r>
            <a:r>
              <a:rPr lang="en-US" altLang="zh-CN" sz="2000" dirty="0"/>
              <a:t>114</a:t>
            </a:r>
            <a:r>
              <a:rPr lang="zh-CN" altLang="en-US" sz="2000" dirty="0"/>
              <a:t>、组织公平的集中竞价和提供公开交易信息</a:t>
            </a:r>
            <a:r>
              <a:rPr lang="en-US" altLang="zh-CN" sz="2000" dirty="0"/>
              <a:t>113</a:t>
            </a:r>
            <a:endParaRPr lang="zh-CN" altLang="en-US" sz="2000" dirty="0"/>
          </a:p>
          <a:p>
            <a:pPr eaLnBrk="0" hangingPunct="0">
              <a:lnSpc>
                <a:spcPct val="110000"/>
              </a:lnSpc>
              <a:spcAft>
                <a:spcPts val="600"/>
              </a:spcAft>
            </a:pPr>
            <a:r>
              <a:rPr lang="zh-CN" altLang="en-US" sz="2000" dirty="0"/>
              <a:t>对于证券交易来说，因为交易频繁、匿名交易，</a:t>
            </a:r>
            <a:r>
              <a:rPr lang="zh-CN" altLang="en-US" sz="2000" b="1" dirty="0"/>
              <a:t>所以交易的安全比交易的公正更为重要</a:t>
            </a:r>
            <a:r>
              <a:rPr lang="zh-CN" altLang="en-US" sz="2000" dirty="0"/>
              <a:t>。</a:t>
            </a:r>
            <a:r>
              <a:rPr lang="en-US" altLang="zh-CN" sz="2000" dirty="0"/>
              <a:t>A120  </a:t>
            </a:r>
            <a:r>
              <a:rPr lang="zh-CN" altLang="en-US" sz="2000" dirty="0"/>
              <a:t>交易的不可撤销性，不适用合同法上许多无效、可撤销的规定</a:t>
            </a:r>
          </a:p>
          <a:p>
            <a:pPr eaLnBrk="0" hangingPunct="0">
              <a:lnSpc>
                <a:spcPct val="110000"/>
              </a:lnSpc>
              <a:spcAft>
                <a:spcPts val="600"/>
              </a:spcAft>
            </a:pPr>
            <a:r>
              <a:rPr lang="zh-CN" altLang="en-US" sz="2000" b="1" dirty="0">
                <a:solidFill>
                  <a:srgbClr val="C00000"/>
                </a:solidFill>
              </a:rPr>
              <a:t>②对证券公司和上市公司的监管和服务：</a:t>
            </a:r>
            <a:r>
              <a:rPr lang="en-US" altLang="zh-CN" sz="2000" dirty="0"/>
              <a:t>1</a:t>
            </a:r>
            <a:r>
              <a:rPr lang="zh-CN" altLang="en-US" sz="2000" dirty="0"/>
              <a:t>）证券公司市场准入；</a:t>
            </a:r>
            <a:r>
              <a:rPr lang="en-US" altLang="zh-CN" sz="2000" dirty="0"/>
              <a:t>2</a:t>
            </a:r>
            <a:r>
              <a:rPr lang="zh-CN" altLang="en-US" sz="2000" dirty="0"/>
              <a:t>）上市公司信息披露</a:t>
            </a:r>
          </a:p>
          <a:p>
            <a:pPr eaLnBrk="0" hangingPunct="0">
              <a:lnSpc>
                <a:spcPct val="110000"/>
              </a:lnSpc>
            </a:pPr>
            <a:r>
              <a:rPr lang="zh-CN" altLang="en-US" sz="2000" b="1" dirty="0">
                <a:solidFill>
                  <a:srgbClr val="C00000"/>
                </a:solidFill>
              </a:rPr>
              <a:t>③对会员的监管</a:t>
            </a:r>
            <a:r>
              <a:rPr lang="en-US" altLang="zh-CN" sz="2000" b="1" dirty="0">
                <a:solidFill>
                  <a:srgbClr val="C00000"/>
                </a:solidFill>
              </a:rPr>
              <a:t> </a:t>
            </a:r>
            <a:r>
              <a:rPr lang="zh-CN" altLang="en-US" sz="2000" b="1" dirty="0">
                <a:solidFill>
                  <a:srgbClr val="C00000"/>
                </a:solidFill>
              </a:rPr>
              <a:t>：</a:t>
            </a:r>
            <a:r>
              <a:rPr lang="en-US" altLang="zh-CN" sz="2000" b="1" dirty="0">
                <a:solidFill>
                  <a:srgbClr val="C00000"/>
                </a:solidFill>
              </a:rPr>
              <a:t> </a:t>
            </a:r>
            <a:r>
              <a:rPr lang="zh-CN" altLang="en-US" sz="2000" dirty="0"/>
              <a:t>会员资格最主要的体现是交易席位，只有通过交易席位，才能进入交易所交易，这是作为交易所会员最为重要的特权。</a:t>
            </a:r>
            <a:r>
              <a:rPr lang="en-US" altLang="zh-CN" sz="2000" dirty="0"/>
              <a:t>    </a:t>
            </a:r>
            <a:r>
              <a:rPr lang="zh-CN" altLang="en-US" sz="2000" dirty="0"/>
              <a:t>证券交易机构的交易席位系该机构向证券交易所申购的用以参加交易的权利，是一种无形财产</a:t>
            </a:r>
          </a:p>
          <a:p>
            <a:pPr eaLnBrk="0" hangingPunct="0"/>
            <a:endParaRPr lang="zh-CN" altLang="en-US" sz="2000" dirty="0"/>
          </a:p>
          <a:p>
            <a:pPr eaLnBrk="0" hangingPunct="0"/>
            <a:endParaRPr lang="zh-CN" altLang="en-US" sz="2000" dirty="0"/>
          </a:p>
        </p:txBody>
      </p:sp>
    </p:spTree>
  </p:cSld>
  <p:clrMapOvr>
    <a:masterClrMapping/>
  </p:clrMapOvr>
  <p:transition>
    <p:push dir="u"/>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矩形 7"/>
          <p:cNvSpPr/>
          <p:nvPr/>
        </p:nvSpPr>
        <p:spPr>
          <a:xfrm>
            <a:off x="614362" y="567373"/>
            <a:ext cx="7915275" cy="4702441"/>
          </a:xfrm>
          <a:prstGeom prst="rect">
            <a:avLst/>
          </a:prstGeom>
          <a:noFill/>
          <a:ln w="9525">
            <a:noFill/>
          </a:ln>
        </p:spPr>
        <p:txBody>
          <a:bodyPr anchor="t">
            <a:spAutoFit/>
          </a:bodyPr>
          <a:lstStyle/>
          <a:p>
            <a:pPr eaLnBrk="0" hangingPunct="0">
              <a:lnSpc>
                <a:spcPct val="150000"/>
              </a:lnSpc>
              <a:spcAft>
                <a:spcPts val="600"/>
              </a:spcAft>
            </a:pPr>
            <a:r>
              <a:rPr lang="en-US" altLang="zh-CN" sz="2400" b="1" dirty="0">
                <a:solidFill>
                  <a:srgbClr val="C00000"/>
                </a:solidFill>
              </a:rPr>
              <a:t>4</a:t>
            </a:r>
            <a:r>
              <a:rPr lang="zh-CN" altLang="en-US" sz="2400" b="1" dirty="0">
                <a:solidFill>
                  <a:srgbClr val="C00000"/>
                </a:solidFill>
              </a:rPr>
              <a:t>、组织机构</a:t>
            </a:r>
            <a:endParaRPr lang="en-US" altLang="zh-CN" sz="2400" b="1" dirty="0">
              <a:solidFill>
                <a:srgbClr val="C00000"/>
              </a:solidFill>
            </a:endParaRPr>
          </a:p>
          <a:p>
            <a:pPr eaLnBrk="0" hangingPunct="0">
              <a:lnSpc>
                <a:spcPct val="150000"/>
              </a:lnSpc>
              <a:spcAft>
                <a:spcPts val="600"/>
              </a:spcAft>
            </a:pPr>
            <a:r>
              <a:rPr lang="zh-CN" altLang="en-US" sz="2000" dirty="0"/>
              <a:t>会员制通常构成：会员大会、理事会、总经理和专门委员会。</a:t>
            </a:r>
          </a:p>
          <a:p>
            <a:pPr eaLnBrk="0" hangingPunct="0">
              <a:lnSpc>
                <a:spcPct val="150000"/>
              </a:lnSpc>
            </a:pPr>
            <a:r>
              <a:rPr lang="en-US" altLang="zh-CN" sz="2400" b="1" dirty="0">
                <a:solidFill>
                  <a:srgbClr val="C00000"/>
                </a:solidFill>
              </a:rPr>
              <a:t>5</a:t>
            </a:r>
            <a:r>
              <a:rPr lang="zh-CN" altLang="en-US" sz="2400" b="1" dirty="0">
                <a:solidFill>
                  <a:srgbClr val="C00000"/>
                </a:solidFill>
              </a:rPr>
              <a:t>、设立、解散</a:t>
            </a:r>
            <a:r>
              <a:rPr lang="en-US" altLang="zh-CN" sz="2400" b="1" dirty="0">
                <a:solidFill>
                  <a:srgbClr val="C00000"/>
                </a:solidFill>
              </a:rPr>
              <a:t>   </a:t>
            </a:r>
          </a:p>
          <a:p>
            <a:pPr eaLnBrk="0" hangingPunct="0">
              <a:lnSpc>
                <a:spcPct val="150000"/>
              </a:lnSpc>
            </a:pPr>
            <a:r>
              <a:rPr lang="zh-CN" altLang="en-US" sz="2000" b="1" dirty="0"/>
              <a:t>设立模式</a:t>
            </a:r>
            <a:r>
              <a:rPr lang="zh-CN" altLang="en-US" sz="2000" dirty="0"/>
              <a:t>：①特许制：日本、中国 </a:t>
            </a:r>
            <a:endParaRPr lang="en-US" altLang="zh-CN" sz="2000" dirty="0"/>
          </a:p>
          <a:p>
            <a:pPr eaLnBrk="0" hangingPunct="0">
              <a:lnSpc>
                <a:spcPct val="150000"/>
              </a:lnSpc>
            </a:pPr>
            <a:r>
              <a:rPr lang="en-US" altLang="zh-CN" sz="2000" dirty="0"/>
              <a:t>	      </a:t>
            </a:r>
            <a:r>
              <a:rPr lang="zh-CN" altLang="en-US" sz="2000" dirty="0"/>
              <a:t>②登记制：美国 </a:t>
            </a:r>
            <a:endParaRPr lang="en-US" altLang="zh-CN" sz="2000" dirty="0"/>
          </a:p>
          <a:p>
            <a:pPr eaLnBrk="0" hangingPunct="0">
              <a:lnSpc>
                <a:spcPct val="150000"/>
              </a:lnSpc>
            </a:pPr>
            <a:r>
              <a:rPr lang="zh-CN" altLang="en-US" sz="2000" dirty="0"/>
              <a:t>                      ③承认制：英国</a:t>
            </a:r>
            <a:endParaRPr lang="en-US" altLang="zh-CN" sz="2000" dirty="0"/>
          </a:p>
          <a:p>
            <a:pPr eaLnBrk="0" hangingPunct="0">
              <a:lnSpc>
                <a:spcPct val="150000"/>
              </a:lnSpc>
              <a:spcAft>
                <a:spcPts val="600"/>
              </a:spcAft>
            </a:pPr>
            <a:r>
              <a:rPr lang="zh-CN" altLang="en-US" sz="2000" b="1" dirty="0"/>
              <a:t>解散</a:t>
            </a:r>
            <a:r>
              <a:rPr lang="zh-CN" altLang="en-US" sz="2000" dirty="0"/>
              <a:t>：自愿解散</a:t>
            </a:r>
            <a:r>
              <a:rPr lang="en-US" altLang="zh-CN" sz="2000" dirty="0"/>
              <a:t>v</a:t>
            </a:r>
            <a:r>
              <a:rPr lang="zh-CN" altLang="en-US" sz="2000" dirty="0"/>
              <a:t>强制解散</a:t>
            </a:r>
            <a:r>
              <a:rPr lang="en-US" altLang="zh-CN" sz="2000" dirty="0"/>
              <a:t>  </a:t>
            </a:r>
            <a:r>
              <a:rPr lang="zh-CN" altLang="en-US" sz="2000" dirty="0"/>
              <a:t>我国：</a:t>
            </a:r>
            <a:r>
              <a:rPr lang="en-US" altLang="zh-CN" sz="2000" dirty="0"/>
              <a:t>A102  </a:t>
            </a:r>
            <a:r>
              <a:rPr lang="zh-CN" altLang="en-US" sz="2000" b="1" dirty="0"/>
              <a:t>由国务院决定</a:t>
            </a:r>
          </a:p>
          <a:p>
            <a:pPr eaLnBrk="0" hangingPunct="0">
              <a:lnSpc>
                <a:spcPct val="150000"/>
              </a:lnSpc>
            </a:pPr>
            <a:r>
              <a:rPr lang="en-US" altLang="zh-CN" sz="2400" b="1" dirty="0">
                <a:solidFill>
                  <a:srgbClr val="C00000"/>
                </a:solidFill>
              </a:rPr>
              <a:t>6</a:t>
            </a:r>
            <a:r>
              <a:rPr lang="zh-CN" altLang="en-US" sz="2400" b="1" dirty="0">
                <a:solidFill>
                  <a:srgbClr val="C00000"/>
                </a:solidFill>
              </a:rPr>
              <a:t>、行为规则</a:t>
            </a:r>
            <a:endParaRPr lang="en-US" altLang="zh-CN" sz="2400" b="1" dirty="0">
              <a:solidFill>
                <a:srgbClr val="C00000"/>
              </a:solidFill>
            </a:endParaRPr>
          </a:p>
          <a:p>
            <a:pPr eaLnBrk="0" hangingPunct="0">
              <a:lnSpc>
                <a:spcPct val="150000"/>
              </a:lnSpc>
            </a:pPr>
            <a:r>
              <a:rPr lang="zh-CN" altLang="en-US" sz="2000" b="1" dirty="0"/>
              <a:t>不得以营利为目的</a:t>
            </a:r>
            <a:r>
              <a:rPr lang="zh-CN" altLang="en-US" sz="2000" dirty="0"/>
              <a:t>，会员代理（经纪、区别）交易制，设立风险基金</a:t>
            </a:r>
          </a:p>
        </p:txBody>
      </p:sp>
    </p:spTree>
  </p:cSld>
  <p:clrMapOvr>
    <a:masterClrMapping/>
  </p:clrMapOvr>
  <p:transition>
    <p:push dir="u"/>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矩形 7"/>
          <p:cNvSpPr/>
          <p:nvPr/>
        </p:nvSpPr>
        <p:spPr>
          <a:xfrm>
            <a:off x="614362" y="425137"/>
            <a:ext cx="7915275" cy="4102277"/>
          </a:xfrm>
          <a:prstGeom prst="rect">
            <a:avLst/>
          </a:prstGeom>
          <a:noFill/>
          <a:ln w="9525">
            <a:noFill/>
          </a:ln>
        </p:spPr>
        <p:txBody>
          <a:bodyPr anchor="t">
            <a:spAutoFit/>
          </a:bodyPr>
          <a:lstStyle/>
          <a:p>
            <a:pPr eaLnBrk="0" hangingPunct="0"/>
            <a:r>
              <a:rPr lang="en-US" altLang="zh-CN" sz="2400" b="1" dirty="0">
                <a:solidFill>
                  <a:srgbClr val="C00000"/>
                </a:solidFill>
              </a:rPr>
              <a:t>7</a:t>
            </a:r>
            <a:r>
              <a:rPr lang="zh-CN" altLang="en-US" sz="2400" b="1" dirty="0">
                <a:solidFill>
                  <a:srgbClr val="C00000"/>
                </a:solidFill>
              </a:rPr>
              <a:t>、收入</a:t>
            </a:r>
            <a:endParaRPr lang="en-US" altLang="zh-CN" sz="2400" b="1" dirty="0">
              <a:solidFill>
                <a:srgbClr val="C00000"/>
              </a:solidFill>
            </a:endParaRPr>
          </a:p>
          <a:p>
            <a:pPr eaLnBrk="0" hangingPunct="0">
              <a:lnSpc>
                <a:spcPct val="150000"/>
              </a:lnSpc>
            </a:pPr>
            <a:r>
              <a:rPr lang="zh-CN" altLang="en-US" sz="2000" b="1" dirty="0"/>
              <a:t>收入来源</a:t>
            </a:r>
            <a:r>
              <a:rPr lang="zh-CN" altLang="en-US" sz="2000" dirty="0"/>
              <a:t>：上市初费，年费；会员席位费；交易经手费；信道费及通信服务费。（后两者为主要收入来源）。</a:t>
            </a:r>
          </a:p>
          <a:p>
            <a:pPr eaLnBrk="0" hangingPunct="0">
              <a:lnSpc>
                <a:spcPct val="150000"/>
              </a:lnSpc>
            </a:pPr>
            <a:r>
              <a:rPr lang="zh-CN" altLang="en-US" sz="2000" b="1" dirty="0"/>
              <a:t>证券交易所的收入依赖于该所证券交易规模的大小</a:t>
            </a:r>
            <a:r>
              <a:rPr lang="zh-CN" altLang="en-US" sz="2000" dirty="0"/>
              <a:t>。而一个交易所证券交易规模的大小又和多个因素相关，其中</a:t>
            </a:r>
            <a:r>
              <a:rPr lang="zh-CN" altLang="en-US" sz="2000" b="1" dirty="0"/>
              <a:t>上市公司的数量和投资者的数量</a:t>
            </a:r>
            <a:r>
              <a:rPr lang="zh-CN" altLang="en-US" sz="2000" dirty="0"/>
              <a:t>是两个重要因素。</a:t>
            </a:r>
          </a:p>
          <a:p>
            <a:pPr eaLnBrk="0" hangingPunct="0">
              <a:lnSpc>
                <a:spcPct val="150000"/>
              </a:lnSpc>
            </a:pPr>
            <a:r>
              <a:rPr lang="zh-CN" altLang="en-US" sz="2000" dirty="0"/>
              <a:t>在吸引投资者方面，交易所作为证券市场的主要构成部分，必须和其他投资市场竞争投资者手中的资金。投资者在做投资决策时，面临贵金属、房产、收藏品等诸多选择。</a:t>
            </a:r>
          </a:p>
        </p:txBody>
      </p:sp>
    </p:spTree>
  </p:cSld>
  <p:clrMapOvr>
    <a:masterClrMapping/>
  </p:clrMapOvr>
  <p:transition>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标题 5"/>
          <p:cNvSpPr txBox="1"/>
          <p:nvPr/>
        </p:nvSpPr>
        <p:spPr>
          <a:xfrm>
            <a:off x="530225" y="422436"/>
            <a:ext cx="8229600" cy="409256"/>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二、证券登记结算结构</a:t>
            </a:r>
            <a:endParaRPr lang="zh-CN" altLang="en-US" sz="2800" dirty="0">
              <a:solidFill>
                <a:srgbClr val="404040"/>
              </a:solidFill>
              <a:latin typeface="Calibri Light" panose="020F0302020204030204" pitchFamily="2" charset="0"/>
            </a:endParaRPr>
          </a:p>
          <a:p>
            <a:pPr>
              <a:lnSpc>
                <a:spcPct val="85000"/>
              </a:lnSpc>
            </a:pPr>
            <a:endParaRPr lang="zh-CN" altLang="en-US" sz="2800" dirty="0">
              <a:solidFill>
                <a:srgbClr val="404040"/>
              </a:solidFill>
              <a:latin typeface="Calibri Light" panose="020F0302020204030204" pitchFamily="2" charset="0"/>
            </a:endParaRPr>
          </a:p>
        </p:txBody>
      </p:sp>
      <p:sp>
        <p:nvSpPr>
          <p:cNvPr id="231427" name="矩形 7"/>
          <p:cNvSpPr/>
          <p:nvPr/>
        </p:nvSpPr>
        <p:spPr>
          <a:xfrm>
            <a:off x="614362" y="1105863"/>
            <a:ext cx="7915275" cy="3922484"/>
          </a:xfrm>
          <a:prstGeom prst="rect">
            <a:avLst/>
          </a:prstGeom>
          <a:noFill/>
          <a:ln w="9525">
            <a:noFill/>
          </a:ln>
        </p:spPr>
        <p:txBody>
          <a:bodyPr anchor="t">
            <a:spAutoFit/>
          </a:bodyPr>
          <a:lstStyle/>
          <a:p>
            <a:pPr eaLnBrk="0" hangingPunct="0">
              <a:lnSpc>
                <a:spcPct val="150000"/>
              </a:lnSpc>
              <a:spcAft>
                <a:spcPts val="600"/>
              </a:spcAft>
            </a:pPr>
            <a:r>
              <a:rPr lang="en-US" altLang="zh-CN" sz="2400" b="1" dirty="0">
                <a:solidFill>
                  <a:srgbClr val="C00000"/>
                </a:solidFill>
              </a:rPr>
              <a:t>1</a:t>
            </a:r>
            <a:r>
              <a:rPr lang="zh-CN" altLang="en-US" sz="2400" b="1" dirty="0">
                <a:solidFill>
                  <a:srgbClr val="C00000"/>
                </a:solidFill>
              </a:rPr>
              <a:t>、概念</a:t>
            </a:r>
            <a:endParaRPr lang="en-US" altLang="zh-CN" sz="2400" b="1" dirty="0">
              <a:solidFill>
                <a:srgbClr val="C00000"/>
              </a:solidFill>
            </a:endParaRPr>
          </a:p>
          <a:p>
            <a:pPr eaLnBrk="0" hangingPunct="0">
              <a:lnSpc>
                <a:spcPct val="150000"/>
              </a:lnSpc>
              <a:spcAft>
                <a:spcPts val="600"/>
              </a:spcAft>
            </a:pPr>
            <a:r>
              <a:rPr lang="zh-CN" altLang="en-US" sz="2000" dirty="0"/>
              <a:t>是指</a:t>
            </a:r>
            <a:r>
              <a:rPr lang="zh-CN" altLang="en-US" sz="2000" b="1" dirty="0"/>
              <a:t>经中国证监会批准</a:t>
            </a:r>
            <a:r>
              <a:rPr lang="zh-CN" altLang="en-US" sz="2000" dirty="0"/>
              <a:t>设立，为证券交易</a:t>
            </a:r>
            <a:r>
              <a:rPr lang="zh-CN" altLang="en-US" sz="2000" u="sng" dirty="0"/>
              <a:t>提供集中登记、存管和结算服务</a:t>
            </a:r>
            <a:r>
              <a:rPr lang="zh-CN" altLang="en-US" sz="2000" dirty="0"/>
              <a:t>的</a:t>
            </a:r>
            <a:r>
              <a:rPr lang="zh-CN" altLang="en-US" sz="2000" b="1" dirty="0"/>
              <a:t>不以营利为目的</a:t>
            </a:r>
            <a:r>
              <a:rPr lang="zh-CN" altLang="en-US" sz="2000" dirty="0"/>
              <a:t>的</a:t>
            </a:r>
            <a:r>
              <a:rPr lang="zh-CN" altLang="en-US" sz="2000" b="1" dirty="0"/>
              <a:t>法人</a:t>
            </a:r>
            <a:r>
              <a:rPr lang="zh-CN" altLang="en-US" sz="2000" dirty="0"/>
              <a:t>。</a:t>
            </a:r>
            <a:r>
              <a:rPr lang="en-US" altLang="zh-CN" sz="2000" dirty="0"/>
              <a:t>   </a:t>
            </a:r>
            <a:endParaRPr lang="zh-CN" altLang="en-US" sz="2000" dirty="0"/>
          </a:p>
          <a:p>
            <a:pPr eaLnBrk="0" hangingPunct="0">
              <a:lnSpc>
                <a:spcPct val="150000"/>
              </a:lnSpc>
              <a:spcAft>
                <a:spcPts val="600"/>
              </a:spcAft>
            </a:pPr>
            <a:r>
              <a:rPr lang="en-US" altLang="zh-CN" sz="2400" b="1" dirty="0">
                <a:solidFill>
                  <a:srgbClr val="C00000"/>
                </a:solidFill>
              </a:rPr>
              <a:t>2</a:t>
            </a:r>
            <a:r>
              <a:rPr lang="zh-CN" altLang="en-US" sz="2400" b="1" dirty="0">
                <a:solidFill>
                  <a:srgbClr val="C00000"/>
                </a:solidFill>
              </a:rPr>
              <a:t>、中国机构名称</a:t>
            </a:r>
            <a:endParaRPr lang="en-US" altLang="zh-CN" sz="2400" b="1" dirty="0">
              <a:solidFill>
                <a:srgbClr val="C00000"/>
              </a:solidFill>
            </a:endParaRPr>
          </a:p>
          <a:p>
            <a:pPr eaLnBrk="0" hangingPunct="0">
              <a:lnSpc>
                <a:spcPct val="150000"/>
              </a:lnSpc>
              <a:spcAft>
                <a:spcPts val="600"/>
              </a:spcAft>
            </a:pPr>
            <a:r>
              <a:rPr lang="zh-CN" altLang="en-US" sz="2000" dirty="0"/>
              <a:t>中国证券登记结算有限责任公司</a:t>
            </a:r>
            <a:r>
              <a:rPr lang="en-US" altLang="zh-CN" sz="2000" dirty="0"/>
              <a:t>  </a:t>
            </a:r>
          </a:p>
          <a:p>
            <a:pPr eaLnBrk="0" hangingPunct="0">
              <a:lnSpc>
                <a:spcPct val="150000"/>
              </a:lnSpc>
              <a:spcAft>
                <a:spcPts val="600"/>
              </a:spcAft>
            </a:pPr>
            <a:r>
              <a:rPr lang="zh-CN" altLang="en-US" sz="2000" dirty="0"/>
              <a:t>性质：名不副实，非营利公益法人</a:t>
            </a:r>
          </a:p>
          <a:p>
            <a:pPr eaLnBrk="0" hangingPunct="0">
              <a:lnSpc>
                <a:spcPct val="150000"/>
              </a:lnSpc>
            </a:pPr>
            <a:r>
              <a:rPr lang="en-US" altLang="zh-CN" sz="2400" b="1" dirty="0">
                <a:solidFill>
                  <a:srgbClr val="C00000"/>
                </a:solidFill>
              </a:rPr>
              <a:t>3</a:t>
            </a:r>
            <a:r>
              <a:rPr lang="zh-CN" altLang="en-US" sz="2400" b="1" dirty="0">
                <a:solidFill>
                  <a:srgbClr val="C00000"/>
                </a:solidFill>
              </a:rPr>
              <a:t>、设立</a:t>
            </a:r>
            <a:r>
              <a:rPr lang="zh-CN" altLang="en-US" sz="2000" dirty="0"/>
              <a:t>、职能、权利义务</a:t>
            </a:r>
            <a:r>
              <a:rPr lang="en-US" altLang="zh-CN" sz="2000" dirty="0"/>
              <a:t>  </a:t>
            </a:r>
            <a:r>
              <a:rPr lang="zh-CN" altLang="en-US" sz="2000" dirty="0"/>
              <a:t>见书（略）</a:t>
            </a:r>
            <a:endParaRPr lang="zh-CN" altLang="en-US" sz="2400" dirty="0"/>
          </a:p>
        </p:txBody>
      </p:sp>
    </p:spTree>
  </p:cSld>
  <p:clrMapOvr>
    <a:masterClrMapping/>
  </p:clrMapOvr>
  <p:transition>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矩形 7"/>
          <p:cNvSpPr/>
          <p:nvPr/>
        </p:nvSpPr>
        <p:spPr>
          <a:xfrm>
            <a:off x="614362" y="668973"/>
            <a:ext cx="7915275" cy="3990003"/>
          </a:xfrm>
          <a:prstGeom prst="rect">
            <a:avLst/>
          </a:prstGeom>
          <a:noFill/>
          <a:ln w="9525">
            <a:noFill/>
          </a:ln>
        </p:spPr>
        <p:txBody>
          <a:bodyPr anchor="t">
            <a:spAutoFit/>
          </a:bodyPr>
          <a:lstStyle/>
          <a:p>
            <a:pPr eaLnBrk="0" hangingPunct="0">
              <a:lnSpc>
                <a:spcPct val="150000"/>
              </a:lnSpc>
              <a:spcAft>
                <a:spcPts val="600"/>
              </a:spcAft>
            </a:pPr>
            <a:r>
              <a:rPr lang="en-US" altLang="zh-CN" sz="2400" b="1" dirty="0">
                <a:solidFill>
                  <a:srgbClr val="C00000"/>
                </a:solidFill>
              </a:rPr>
              <a:t>4</a:t>
            </a:r>
            <a:r>
              <a:rPr lang="zh-CN" altLang="en-US" sz="2400" b="1" dirty="0">
                <a:solidFill>
                  <a:srgbClr val="C00000"/>
                </a:solidFill>
              </a:rPr>
              <a:t>、间接持有与直接持有</a:t>
            </a:r>
            <a:r>
              <a:rPr lang="en-US" altLang="zh-CN" sz="2400" b="1" dirty="0">
                <a:solidFill>
                  <a:srgbClr val="C00000"/>
                </a:solidFill>
              </a:rPr>
              <a:t>  </a:t>
            </a:r>
            <a:r>
              <a:rPr lang="zh-CN" altLang="en-US" sz="2000" dirty="0"/>
              <a:t>彭冰</a:t>
            </a:r>
            <a:r>
              <a:rPr lang="en-US" altLang="zh-CN" sz="2000" dirty="0"/>
              <a:t>246</a:t>
            </a:r>
            <a:r>
              <a:rPr lang="zh-CN" altLang="en-US" sz="2000" dirty="0"/>
              <a:t>－</a:t>
            </a:r>
            <a:r>
              <a:rPr lang="en-US" altLang="zh-CN" sz="2000" dirty="0"/>
              <a:t>249</a:t>
            </a:r>
            <a:endParaRPr lang="en-US" altLang="zh-CN" sz="2400" dirty="0"/>
          </a:p>
          <a:p>
            <a:pPr eaLnBrk="0" hangingPunct="0">
              <a:lnSpc>
                <a:spcPct val="150000"/>
              </a:lnSpc>
            </a:pPr>
            <a:r>
              <a:rPr lang="zh-CN" altLang="en-US" sz="2000" dirty="0"/>
              <a:t>（</a:t>
            </a:r>
            <a:r>
              <a:rPr lang="en-US" altLang="zh-CN" sz="2000" dirty="0"/>
              <a:t>1</a:t>
            </a:r>
            <a:r>
              <a:rPr lang="zh-CN" altLang="en-US" sz="2000" dirty="0"/>
              <a:t>）中国股票</a:t>
            </a:r>
            <a:r>
              <a:rPr lang="zh-CN" altLang="en-US" sz="2000" b="1" dirty="0"/>
              <a:t>主要采取</a:t>
            </a:r>
            <a:r>
              <a:rPr lang="zh-CN" altLang="en-US" sz="2000" b="1" dirty="0">
                <a:solidFill>
                  <a:srgbClr val="0070C0"/>
                </a:solidFill>
              </a:rPr>
              <a:t>直接持有制度</a:t>
            </a:r>
            <a:r>
              <a:rPr lang="zh-CN" altLang="en-US" sz="2000" dirty="0"/>
              <a:t>。</a:t>
            </a:r>
            <a:r>
              <a:rPr lang="en-US" altLang="zh-CN" sz="2000" dirty="0"/>
              <a:t>A166-1</a:t>
            </a:r>
            <a:endParaRPr lang="zh-CN" altLang="en-US" sz="2000" dirty="0"/>
          </a:p>
          <a:p>
            <a:pPr eaLnBrk="0" hangingPunct="0">
              <a:lnSpc>
                <a:spcPct val="150000"/>
              </a:lnSpc>
            </a:pPr>
            <a:r>
              <a:rPr lang="zh-CN" altLang="en-US" sz="2000" b="1" dirty="0"/>
              <a:t>证券账户</a:t>
            </a:r>
            <a:r>
              <a:rPr lang="zh-CN" altLang="en-US" sz="2000" dirty="0"/>
              <a:t>代表了股东持有证券事实。</a:t>
            </a:r>
          </a:p>
          <a:p>
            <a:pPr eaLnBrk="0" hangingPunct="0">
              <a:lnSpc>
                <a:spcPct val="150000"/>
              </a:lnSpc>
            </a:pPr>
            <a:r>
              <a:rPr lang="zh-CN" altLang="en-US" sz="2000" b="1" dirty="0"/>
              <a:t>证券登记结算公司</a:t>
            </a:r>
            <a:r>
              <a:rPr lang="zh-CN" altLang="en-US" sz="2000" dirty="0"/>
              <a:t>法定代理证券登记业务。</a:t>
            </a:r>
            <a:r>
              <a:rPr lang="en-US" altLang="zh-CN" sz="2000" dirty="0"/>
              <a:t>A160-1</a:t>
            </a:r>
            <a:endParaRPr lang="zh-CN" altLang="en-US" sz="2000" dirty="0"/>
          </a:p>
          <a:p>
            <a:pPr eaLnBrk="0" hangingPunct="0">
              <a:lnSpc>
                <a:spcPct val="150000"/>
              </a:lnSpc>
            </a:pPr>
            <a:r>
              <a:rPr lang="zh-CN" altLang="en-US" sz="2000" dirty="0"/>
              <a:t>我国目前基本上采取的是直接持有制度，股票的实际持有人的名称直接登记在股东名册上。</a:t>
            </a:r>
            <a:r>
              <a:rPr lang="zh-CN" altLang="en-US" sz="2000" b="1" dirty="0"/>
              <a:t>只有部分境外投资者</a:t>
            </a:r>
            <a:r>
              <a:rPr lang="zh-CN" altLang="en-US" sz="2000" dirty="0"/>
              <a:t>持有的股票，登记在名义持有人名下，</a:t>
            </a:r>
            <a:r>
              <a:rPr lang="zh-CN" altLang="en-US" sz="2000" b="1" dirty="0"/>
              <a:t>采用间接持有制度。</a:t>
            </a:r>
          </a:p>
          <a:p>
            <a:pPr eaLnBrk="0" hangingPunct="0">
              <a:lnSpc>
                <a:spcPct val="150000"/>
              </a:lnSpc>
            </a:pPr>
            <a:endParaRPr lang="zh-CN" altLang="en-US" sz="2400" dirty="0"/>
          </a:p>
        </p:txBody>
      </p:sp>
    </p:spTree>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7"/>
          <p:cNvSpPr/>
          <p:nvPr/>
        </p:nvSpPr>
        <p:spPr>
          <a:xfrm>
            <a:off x="400244" y="539950"/>
            <a:ext cx="8545512" cy="5461495"/>
          </a:xfrm>
          <a:prstGeom prst="rect">
            <a:avLst/>
          </a:prstGeom>
          <a:noFill/>
          <a:ln w="9525">
            <a:noFill/>
          </a:ln>
        </p:spPr>
        <p:txBody>
          <a:bodyPr wrap="square" anchor="t">
            <a:spAutoFit/>
          </a:bodyPr>
          <a:lstStyle/>
          <a:p>
            <a:pPr>
              <a:lnSpc>
                <a:spcPct val="150000"/>
              </a:lnSpc>
            </a:pPr>
            <a:r>
              <a:rPr lang="zh-CN" altLang="en-US" sz="2400" b="1" dirty="0">
                <a:solidFill>
                  <a:srgbClr val="C00000"/>
                </a:solidFill>
              </a:rPr>
              <a:t>（</a:t>
            </a:r>
            <a:r>
              <a:rPr lang="en-US" altLang="zh-CN" sz="2400" b="1" dirty="0">
                <a:solidFill>
                  <a:srgbClr val="C00000"/>
                </a:solidFill>
              </a:rPr>
              <a:t>3</a:t>
            </a:r>
            <a:r>
              <a:rPr lang="zh-CN" altLang="en-US" sz="2400" b="1" dirty="0">
                <a:solidFill>
                  <a:srgbClr val="C00000"/>
                </a:solidFill>
              </a:rPr>
              <a:t>）股票的种类</a:t>
            </a:r>
            <a:r>
              <a:rPr lang="zh-CN" altLang="en-US" sz="2400" dirty="0">
                <a:solidFill>
                  <a:srgbClr val="C00000"/>
                </a:solidFill>
              </a:rPr>
              <a:t>：</a:t>
            </a:r>
            <a:r>
              <a:rPr lang="zh-CN" altLang="en-US" sz="2000" dirty="0">
                <a:solidFill>
                  <a:srgbClr val="C00000"/>
                </a:solidFill>
              </a:rPr>
              <a:t>普通股</a:t>
            </a:r>
            <a:r>
              <a:rPr lang="en-US" altLang="zh-CN" sz="2000" dirty="0">
                <a:solidFill>
                  <a:srgbClr val="C00000"/>
                </a:solidFill>
              </a:rPr>
              <a:t>&amp;</a:t>
            </a:r>
            <a:r>
              <a:rPr lang="zh-CN" altLang="en-US" sz="2000" dirty="0">
                <a:solidFill>
                  <a:srgbClr val="C00000"/>
                </a:solidFill>
              </a:rPr>
              <a:t>特别股</a:t>
            </a:r>
          </a:p>
          <a:p>
            <a:pPr>
              <a:lnSpc>
                <a:spcPct val="150000"/>
              </a:lnSpc>
            </a:pPr>
            <a:r>
              <a:rPr lang="zh-CN" altLang="en-US" sz="2000" b="1" dirty="0"/>
              <a:t>人民币特种股票</a:t>
            </a:r>
            <a:r>
              <a:rPr lang="zh-CN" altLang="en-US" sz="2000" dirty="0"/>
              <a:t>：</a:t>
            </a:r>
            <a:endParaRPr lang="en-US" altLang="zh-CN" sz="2000" dirty="0"/>
          </a:p>
          <a:p>
            <a:pPr>
              <a:lnSpc>
                <a:spcPct val="150000"/>
              </a:lnSpc>
            </a:pPr>
            <a:r>
              <a:rPr lang="en-US" altLang="zh-CN" sz="2000" b="1" dirty="0"/>
              <a:t>B</a:t>
            </a:r>
            <a:r>
              <a:rPr lang="zh-CN" altLang="en-US" sz="2000" b="1" dirty="0"/>
              <a:t>股</a:t>
            </a:r>
            <a:r>
              <a:rPr lang="zh-CN" altLang="en-US" sz="2000" dirty="0"/>
              <a:t>（境内发行、外币购买）、</a:t>
            </a:r>
            <a:r>
              <a:rPr lang="en-US" altLang="zh-CN" sz="2000" b="1" dirty="0"/>
              <a:t>H</a:t>
            </a:r>
            <a:r>
              <a:rPr lang="zh-CN" altLang="en-US" sz="2000" b="1" dirty="0"/>
              <a:t>股</a:t>
            </a:r>
            <a:r>
              <a:rPr lang="zh-CN" altLang="en-US" sz="2000" dirty="0"/>
              <a:t>（香港发行、港币购买）、</a:t>
            </a:r>
            <a:r>
              <a:rPr lang="en-US" altLang="zh-CN" sz="2000" b="1" dirty="0"/>
              <a:t>N</a:t>
            </a:r>
            <a:r>
              <a:rPr lang="zh-CN" altLang="en-US" sz="2000" b="1" dirty="0"/>
              <a:t>股</a:t>
            </a:r>
            <a:r>
              <a:rPr lang="zh-CN" altLang="en-US" sz="2000" dirty="0"/>
              <a:t>（纽约发行、美元购买）</a:t>
            </a:r>
          </a:p>
          <a:p>
            <a:pPr>
              <a:lnSpc>
                <a:spcPct val="150000"/>
              </a:lnSpc>
            </a:pPr>
            <a:r>
              <a:rPr lang="zh-CN" altLang="en-US" sz="2000" b="1" dirty="0"/>
              <a:t>特别股</a:t>
            </a:r>
            <a:r>
              <a:rPr lang="zh-CN" altLang="en-US" sz="2000" dirty="0"/>
              <a:t>：优先股  劣后股  混合股</a:t>
            </a:r>
          </a:p>
          <a:p>
            <a:pPr>
              <a:lnSpc>
                <a:spcPct val="150000"/>
              </a:lnSpc>
            </a:pPr>
            <a:r>
              <a:rPr lang="zh-CN" altLang="en-US" sz="2000" b="1" dirty="0">
                <a:solidFill>
                  <a:srgbClr val="C00000"/>
                </a:solidFill>
              </a:rPr>
              <a:t>优先股：累积、转换、赎回、固定股利  </a:t>
            </a:r>
          </a:p>
          <a:p>
            <a:pPr>
              <a:lnSpc>
                <a:spcPct val="150000"/>
              </a:lnSpc>
            </a:pPr>
            <a:r>
              <a:rPr lang="zh-CN" altLang="en-US" sz="2000" b="1" dirty="0"/>
              <a:t>优先股试点管理办法（</a:t>
            </a:r>
            <a:r>
              <a:rPr lang="en-US" altLang="zh-CN" sz="2000" b="1" dirty="0"/>
              <a:t>2014</a:t>
            </a:r>
            <a:r>
              <a:rPr lang="zh-CN" altLang="en-US" sz="2000" b="1" dirty="0"/>
              <a:t>）</a:t>
            </a:r>
            <a:r>
              <a:rPr lang="zh-CN" altLang="en-US" sz="2000" dirty="0"/>
              <a:t>：公开发行  累积强制分红股 表决权关联</a:t>
            </a:r>
            <a:endParaRPr lang="en-US" altLang="zh-CN" sz="2000" dirty="0"/>
          </a:p>
          <a:p>
            <a:pPr>
              <a:lnSpc>
                <a:spcPct val="150000"/>
              </a:lnSpc>
            </a:pPr>
            <a:endParaRPr lang="zh-CN" altLang="en-US" sz="2000" dirty="0"/>
          </a:p>
          <a:p>
            <a:pPr>
              <a:lnSpc>
                <a:spcPct val="150000"/>
              </a:lnSpc>
              <a:spcAft>
                <a:spcPts val="600"/>
              </a:spcAft>
            </a:pPr>
            <a:r>
              <a:rPr lang="zh-CN" altLang="en-US" sz="2400" b="1" dirty="0">
                <a:solidFill>
                  <a:srgbClr val="C00000"/>
                </a:solidFill>
              </a:rPr>
              <a:t>（</a:t>
            </a:r>
            <a:r>
              <a:rPr lang="en-US" altLang="zh-CN" sz="2400" b="1" dirty="0">
                <a:solidFill>
                  <a:srgbClr val="C00000"/>
                </a:solidFill>
              </a:rPr>
              <a:t>4</a:t>
            </a:r>
            <a:r>
              <a:rPr lang="zh-CN" altLang="en-US" sz="2400" b="1" dirty="0">
                <a:solidFill>
                  <a:srgbClr val="C00000"/>
                </a:solidFill>
              </a:rPr>
              <a:t>）表现形式</a:t>
            </a:r>
            <a:endParaRPr lang="zh-CN" altLang="en-US" sz="2000" b="1" dirty="0"/>
          </a:p>
          <a:p>
            <a:pPr>
              <a:lnSpc>
                <a:spcPct val="150000"/>
              </a:lnSpc>
              <a:spcAft>
                <a:spcPts val="600"/>
              </a:spcAft>
            </a:pPr>
            <a:r>
              <a:rPr lang="zh-CN" altLang="en-US" sz="2000" dirty="0"/>
              <a:t>公开发行采无纸化</a:t>
            </a:r>
            <a:endParaRPr lang="en-US" altLang="zh-CN" sz="2000" dirty="0"/>
          </a:p>
          <a:p>
            <a:pPr>
              <a:lnSpc>
                <a:spcPct val="150000"/>
              </a:lnSpc>
            </a:pPr>
            <a:endParaRPr lang="zh-CN" altLang="en-US" sz="2000" dirty="0"/>
          </a:p>
        </p:txBody>
      </p:sp>
      <p:pic>
        <p:nvPicPr>
          <p:cNvPr id="40963" name="图片 1"/>
          <p:cNvPicPr>
            <a:picLocks noChangeAspect="1"/>
          </p:cNvPicPr>
          <p:nvPr/>
        </p:nvPicPr>
        <p:blipFill>
          <a:blip r:embed="rId2"/>
          <a:stretch>
            <a:fillRect/>
          </a:stretch>
        </p:blipFill>
        <p:spPr>
          <a:xfrm>
            <a:off x="4315252" y="3397259"/>
            <a:ext cx="4424362" cy="2860675"/>
          </a:xfrm>
          <a:prstGeom prst="rect">
            <a:avLst/>
          </a:prstGeom>
          <a:noFill/>
          <a:ln w="9525">
            <a:noFill/>
          </a:ln>
        </p:spPr>
      </p:pic>
    </p:spTree>
  </p:cSld>
  <p:clrMapOvr>
    <a:masterClrMapping/>
  </p:clrMapOvr>
  <p:transition>
    <p:push dir="u"/>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矩形 7"/>
          <p:cNvSpPr/>
          <p:nvPr/>
        </p:nvSpPr>
        <p:spPr>
          <a:xfrm>
            <a:off x="614362" y="211778"/>
            <a:ext cx="7915275" cy="6041269"/>
          </a:xfrm>
          <a:prstGeom prst="rect">
            <a:avLst/>
          </a:prstGeom>
          <a:noFill/>
          <a:ln w="9525">
            <a:noFill/>
          </a:ln>
        </p:spPr>
        <p:txBody>
          <a:bodyPr anchor="t">
            <a:spAutoFit/>
          </a:bodyPr>
          <a:lstStyle/>
          <a:p>
            <a:pPr eaLnBrk="0" hangingPunct="0">
              <a:lnSpc>
                <a:spcPct val="150000"/>
              </a:lnSpc>
            </a:pPr>
            <a:r>
              <a:rPr lang="zh-CN" altLang="en-US" sz="2000" b="1" dirty="0">
                <a:solidFill>
                  <a:srgbClr val="0070C0"/>
                </a:solidFill>
              </a:rPr>
              <a:t>（</a:t>
            </a:r>
            <a:r>
              <a:rPr lang="en-US" altLang="zh-CN" sz="2000" b="1" dirty="0">
                <a:solidFill>
                  <a:srgbClr val="0070C0"/>
                </a:solidFill>
              </a:rPr>
              <a:t>2</a:t>
            </a:r>
            <a:r>
              <a:rPr lang="zh-CN" altLang="en-US" sz="2000" b="1" dirty="0">
                <a:solidFill>
                  <a:srgbClr val="0070C0"/>
                </a:solidFill>
              </a:rPr>
              <a:t>）证券托管</a:t>
            </a:r>
          </a:p>
          <a:p>
            <a:pPr eaLnBrk="0" hangingPunct="0">
              <a:lnSpc>
                <a:spcPct val="150000"/>
              </a:lnSpc>
            </a:pPr>
            <a:r>
              <a:rPr lang="zh-CN" altLang="en-US" sz="2000" dirty="0"/>
              <a:t>所谓证券托管，是指</a:t>
            </a:r>
            <a:r>
              <a:rPr lang="zh-CN" altLang="en-US" sz="2000" b="1" dirty="0"/>
              <a:t>证券持有人将其证券资产委托他人保管</a:t>
            </a:r>
            <a:r>
              <a:rPr lang="zh-CN" altLang="en-US" sz="2000" dirty="0"/>
              <a:t>，具体的保管</a:t>
            </a:r>
            <a:r>
              <a:rPr lang="zh-CN" altLang="en-US" sz="2000" b="1" dirty="0"/>
              <a:t>内容由双方协议</a:t>
            </a:r>
            <a:r>
              <a:rPr lang="zh-CN" altLang="en-US" sz="2000" dirty="0"/>
              <a:t>确定。</a:t>
            </a:r>
          </a:p>
          <a:p>
            <a:pPr eaLnBrk="0" hangingPunct="0">
              <a:lnSpc>
                <a:spcPct val="150000"/>
              </a:lnSpc>
            </a:pPr>
            <a:r>
              <a:rPr lang="zh-CN" altLang="en-US" sz="2000" dirty="0"/>
              <a:t>当一个</a:t>
            </a:r>
            <a:r>
              <a:rPr lang="zh-CN" altLang="en-US" sz="2000" b="1" dirty="0">
                <a:solidFill>
                  <a:srgbClr val="C00000"/>
                </a:solidFill>
              </a:rPr>
              <a:t>中央证券存管机构</a:t>
            </a:r>
            <a:r>
              <a:rPr lang="zh-CN" altLang="en-US" sz="2000" dirty="0"/>
              <a:t>（</a:t>
            </a:r>
            <a:r>
              <a:rPr lang="en-US" altLang="zh-CN" sz="2000" dirty="0"/>
              <a:t>Central securities depository,CSD</a:t>
            </a:r>
            <a:r>
              <a:rPr lang="zh-CN" altLang="en-US" sz="2000" dirty="0"/>
              <a:t>）负责托管了全部证券之后，人们会发现，无论证券是实物形态还是无纸化的，</a:t>
            </a:r>
            <a:r>
              <a:rPr lang="zh-CN" altLang="en-US" sz="2000" u="sng" dirty="0"/>
              <a:t>证券的交付都可以实现非移动化（</a:t>
            </a:r>
            <a:r>
              <a:rPr lang="en-US" altLang="zh-CN" sz="2000" u="sng" dirty="0"/>
              <a:t>Immobilization</a:t>
            </a:r>
            <a:r>
              <a:rPr lang="zh-CN" altLang="en-US" sz="2000" u="sng" dirty="0"/>
              <a:t>）。……也不需要检验股票的真伪，大大提高了结算的效率，降低了结算成本</a:t>
            </a:r>
            <a:r>
              <a:rPr lang="zh-CN" altLang="en-US" sz="2000" dirty="0"/>
              <a:t>。</a:t>
            </a:r>
          </a:p>
          <a:p>
            <a:pPr eaLnBrk="0" hangingPunct="0">
              <a:lnSpc>
                <a:spcPct val="150000"/>
              </a:lnSpc>
            </a:pPr>
            <a:r>
              <a:rPr lang="zh-CN" altLang="en-US" sz="2000" dirty="0"/>
              <a:t>在中央存管体系下，根据谁实际支配股票，可以区分为</a:t>
            </a:r>
            <a:r>
              <a:rPr lang="zh-CN" altLang="en-US" sz="2000" b="1" dirty="0">
                <a:solidFill>
                  <a:srgbClr val="C00000"/>
                </a:solidFill>
              </a:rPr>
              <a:t>集中存管和二级存管</a:t>
            </a:r>
            <a:r>
              <a:rPr lang="zh-CN" altLang="en-US" sz="2000" dirty="0"/>
              <a:t>两种不同类型。大多数国家股票采取实物形态，中央存管机构为减少成本，并不直接和实际持有股票的投资者打交道，而是和经纪商发生关系，这形成了二级存管体系：实际股票持有人委托经纪商托管股票，经纪商再委托中央存管机构托管股票。……在这种模式下，可能存在经纪商从中盗卖投资者证券的风险。</a:t>
            </a:r>
          </a:p>
        </p:txBody>
      </p:sp>
    </p:spTree>
  </p:cSld>
  <p:clrMapOvr>
    <a:masterClrMapping/>
  </p:clrMapOvr>
  <p:transition>
    <p:push dir="u"/>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矩形 7"/>
          <p:cNvSpPr/>
          <p:nvPr/>
        </p:nvSpPr>
        <p:spPr>
          <a:xfrm>
            <a:off x="614362" y="709621"/>
            <a:ext cx="7915275" cy="3732945"/>
          </a:xfrm>
          <a:prstGeom prst="rect">
            <a:avLst/>
          </a:prstGeom>
          <a:noFill/>
          <a:ln w="9525">
            <a:noFill/>
          </a:ln>
        </p:spPr>
        <p:txBody>
          <a:bodyPr anchor="t">
            <a:spAutoFit/>
          </a:bodyPr>
          <a:lstStyle/>
          <a:p>
            <a:pPr indent="457196" eaLnBrk="0" hangingPunct="0">
              <a:lnSpc>
                <a:spcPct val="150000"/>
              </a:lnSpc>
            </a:pPr>
            <a:r>
              <a:rPr lang="zh-CN" altLang="en-US" sz="2000" b="1" dirty="0">
                <a:solidFill>
                  <a:srgbClr val="0070C0"/>
                </a:solidFill>
              </a:rPr>
              <a:t>（</a:t>
            </a:r>
            <a:r>
              <a:rPr lang="en-US" altLang="zh-CN" sz="2000" b="1" dirty="0">
                <a:solidFill>
                  <a:srgbClr val="0070C0"/>
                </a:solidFill>
              </a:rPr>
              <a:t>3</a:t>
            </a:r>
            <a:r>
              <a:rPr lang="zh-CN" altLang="en-US" sz="2000" b="1" dirty="0">
                <a:solidFill>
                  <a:srgbClr val="0070C0"/>
                </a:solidFill>
              </a:rPr>
              <a:t>）指定交易和托管券商制度</a:t>
            </a:r>
          </a:p>
          <a:p>
            <a:pPr indent="457196" eaLnBrk="0" hangingPunct="0">
              <a:lnSpc>
                <a:spcPct val="150000"/>
              </a:lnSpc>
            </a:pPr>
            <a:r>
              <a:rPr lang="zh-CN" altLang="en-US" sz="2000" b="1" dirty="0">
                <a:solidFill>
                  <a:srgbClr val="C00000"/>
                </a:solidFill>
              </a:rPr>
              <a:t>指定交易制度</a:t>
            </a:r>
            <a:r>
              <a:rPr lang="zh-CN" altLang="en-US" sz="2000" dirty="0"/>
              <a:t>，是</a:t>
            </a:r>
            <a:r>
              <a:rPr lang="zh-CN" altLang="en-US" sz="2000" u="sng" dirty="0"/>
              <a:t>上海证券交易所</a:t>
            </a:r>
            <a:r>
              <a:rPr lang="zh-CN" altLang="en-US" sz="2000" dirty="0"/>
              <a:t>采取的制度，其内容是要求投资者必须指定一家证券营业部作为自己委托证券买卖、交易结算的唯一代理机构，并将本人所属的证券账户指定于该机构所属席位号方能进行交易的制度。</a:t>
            </a:r>
          </a:p>
          <a:p>
            <a:pPr indent="457196" eaLnBrk="0" hangingPunct="0">
              <a:lnSpc>
                <a:spcPct val="150000"/>
              </a:lnSpc>
            </a:pPr>
            <a:r>
              <a:rPr lang="zh-CN" altLang="en-US" sz="2000" b="1" dirty="0">
                <a:solidFill>
                  <a:srgbClr val="C00000"/>
                </a:solidFill>
              </a:rPr>
              <a:t>托管券商制度</a:t>
            </a:r>
            <a:r>
              <a:rPr lang="zh-CN" altLang="en-US" sz="2000" dirty="0"/>
              <a:t>，是</a:t>
            </a:r>
            <a:r>
              <a:rPr lang="zh-CN" altLang="en-US" sz="2000" u="sng" dirty="0"/>
              <a:t>深圳证券交易所</a:t>
            </a:r>
            <a:r>
              <a:rPr lang="zh-CN" altLang="en-US" sz="2000" dirty="0"/>
              <a:t>采取的制度，其内容是深圳市场的投资者持有的证券需在自己选定的证券营业部托管，由该证券营业部管理其名下的明细证券资料。</a:t>
            </a:r>
          </a:p>
        </p:txBody>
      </p:sp>
    </p:spTree>
  </p:cSld>
  <p:clrMapOvr>
    <a:masterClrMapping/>
  </p:clrMapOvr>
  <p:transition>
    <p:push dir="u"/>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矩形 7"/>
          <p:cNvSpPr/>
          <p:nvPr/>
        </p:nvSpPr>
        <p:spPr>
          <a:xfrm>
            <a:off x="614362" y="140657"/>
            <a:ext cx="7915275" cy="5067221"/>
          </a:xfrm>
          <a:prstGeom prst="rect">
            <a:avLst/>
          </a:prstGeom>
          <a:noFill/>
          <a:ln w="9525">
            <a:noFill/>
          </a:ln>
        </p:spPr>
        <p:txBody>
          <a:bodyPr anchor="t">
            <a:spAutoFit/>
          </a:bodyPr>
          <a:lstStyle/>
          <a:p>
            <a:pPr eaLnBrk="0" hangingPunct="0">
              <a:lnSpc>
                <a:spcPct val="150000"/>
              </a:lnSpc>
            </a:pPr>
            <a:r>
              <a:rPr lang="en-US" altLang="zh-CN" sz="2400" b="1" dirty="0">
                <a:solidFill>
                  <a:srgbClr val="C00000"/>
                </a:solidFill>
              </a:rPr>
              <a:t>5</a:t>
            </a:r>
            <a:r>
              <a:rPr lang="zh-CN" altLang="en-US" sz="2400" b="1" dirty="0">
                <a:solidFill>
                  <a:srgbClr val="C00000"/>
                </a:solidFill>
              </a:rPr>
              <a:t>、证券结算</a:t>
            </a:r>
            <a:r>
              <a:rPr lang="en-US" altLang="zh-CN" sz="2400" b="1" dirty="0">
                <a:solidFill>
                  <a:srgbClr val="C00000"/>
                </a:solidFill>
              </a:rPr>
              <a:t>  </a:t>
            </a:r>
            <a:r>
              <a:rPr lang="zh-CN" altLang="en-US" sz="2000" dirty="0"/>
              <a:t>彭冰</a:t>
            </a:r>
            <a:r>
              <a:rPr lang="en-US" altLang="zh-CN" sz="2000" dirty="0"/>
              <a:t>250</a:t>
            </a:r>
            <a:r>
              <a:rPr lang="zh-CN" altLang="en-US" sz="2000" dirty="0"/>
              <a:t>－</a:t>
            </a:r>
            <a:r>
              <a:rPr lang="en-US" altLang="zh-CN" sz="2000" dirty="0"/>
              <a:t>254</a:t>
            </a:r>
            <a:endParaRPr lang="zh-CN" altLang="en-US" sz="2000" dirty="0"/>
          </a:p>
          <a:p>
            <a:pPr eaLnBrk="0" hangingPunct="0">
              <a:lnSpc>
                <a:spcPct val="150000"/>
              </a:lnSpc>
            </a:pPr>
            <a:r>
              <a:rPr lang="zh-CN" altLang="en-US" sz="2000" b="1" dirty="0">
                <a:solidFill>
                  <a:srgbClr val="C00000"/>
                </a:solidFill>
              </a:rPr>
              <a:t>（</a:t>
            </a:r>
            <a:r>
              <a:rPr lang="en-US" altLang="zh-CN" sz="2000" b="1" dirty="0">
                <a:solidFill>
                  <a:srgbClr val="C00000"/>
                </a:solidFill>
              </a:rPr>
              <a:t>1</a:t>
            </a:r>
            <a:r>
              <a:rPr lang="zh-CN" altLang="en-US" sz="2000" b="1" dirty="0">
                <a:solidFill>
                  <a:srgbClr val="C00000"/>
                </a:solidFill>
              </a:rPr>
              <a:t>）结算风险</a:t>
            </a:r>
          </a:p>
          <a:p>
            <a:pPr eaLnBrk="0" hangingPunct="0">
              <a:lnSpc>
                <a:spcPct val="150000"/>
              </a:lnSpc>
            </a:pPr>
            <a:r>
              <a:rPr lang="zh-CN" altLang="en-US" sz="2000" b="1" dirty="0"/>
              <a:t>①信用风险</a:t>
            </a:r>
            <a:r>
              <a:rPr lang="en-US" altLang="zh-CN" sz="2000" b="1" dirty="0"/>
              <a:t>  </a:t>
            </a:r>
            <a:endParaRPr lang="zh-CN" altLang="en-US" sz="2000" b="1" dirty="0"/>
          </a:p>
          <a:p>
            <a:pPr eaLnBrk="0" hangingPunct="0">
              <a:lnSpc>
                <a:spcPct val="150000"/>
              </a:lnSpc>
            </a:pPr>
            <a:r>
              <a:rPr lang="zh-CN" altLang="en-US" sz="2000" dirty="0"/>
              <a:t>本金风险：一方已履行，他方不能或不愿履行。</a:t>
            </a:r>
          </a:p>
          <a:p>
            <a:pPr eaLnBrk="0" hangingPunct="0">
              <a:lnSpc>
                <a:spcPct val="150000"/>
              </a:lnSpc>
              <a:spcAft>
                <a:spcPts val="600"/>
              </a:spcAft>
            </a:pPr>
            <a:r>
              <a:rPr lang="zh-CN" altLang="en-US" sz="2000" dirty="0"/>
              <a:t>重置风险：一方不能或不愿履行，无直接损失，但需重新回到市场，行情可能已改变。</a:t>
            </a:r>
          </a:p>
          <a:p>
            <a:pPr eaLnBrk="0" hangingPunct="0">
              <a:lnSpc>
                <a:spcPct val="150000"/>
              </a:lnSpc>
              <a:spcAft>
                <a:spcPts val="600"/>
              </a:spcAft>
            </a:pPr>
            <a:r>
              <a:rPr lang="zh-CN" altLang="en-US" sz="2000" b="1" dirty="0"/>
              <a:t>②操作风险</a:t>
            </a:r>
            <a:r>
              <a:rPr lang="zh-CN" altLang="en-US" sz="2000" dirty="0"/>
              <a:t>：人工操作</a:t>
            </a:r>
            <a:r>
              <a:rPr lang="en-US" altLang="zh-CN" sz="2000" dirty="0"/>
              <a:t>or</a:t>
            </a:r>
            <a:r>
              <a:rPr lang="zh-CN" altLang="en-US" sz="2000" dirty="0"/>
              <a:t>系统故障</a:t>
            </a:r>
          </a:p>
          <a:p>
            <a:pPr eaLnBrk="0" hangingPunct="0">
              <a:lnSpc>
                <a:spcPct val="150000"/>
              </a:lnSpc>
              <a:spcAft>
                <a:spcPts val="600"/>
              </a:spcAft>
            </a:pPr>
            <a:r>
              <a:rPr lang="zh-CN" altLang="en-US" sz="2000" b="1" dirty="0"/>
              <a:t>③法律政策风险</a:t>
            </a:r>
          </a:p>
          <a:p>
            <a:pPr eaLnBrk="0" hangingPunct="0">
              <a:lnSpc>
                <a:spcPct val="150000"/>
              </a:lnSpc>
            </a:pPr>
            <a:r>
              <a:rPr lang="zh-CN" altLang="en-US" sz="2000" b="1" dirty="0"/>
              <a:t>④市场风险</a:t>
            </a:r>
          </a:p>
          <a:p>
            <a:pPr eaLnBrk="0" hangingPunct="0">
              <a:lnSpc>
                <a:spcPct val="150000"/>
              </a:lnSpc>
            </a:pPr>
            <a:endParaRPr lang="zh-CN" altLang="en-US" sz="2400" dirty="0"/>
          </a:p>
        </p:txBody>
      </p:sp>
    </p:spTree>
  </p:cSld>
  <p:clrMapOvr>
    <a:masterClrMapping/>
  </p:clrMapOvr>
  <p:transition>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矩形 7"/>
          <p:cNvSpPr/>
          <p:nvPr/>
        </p:nvSpPr>
        <p:spPr>
          <a:xfrm>
            <a:off x="534680" y="257747"/>
            <a:ext cx="7915275" cy="6419450"/>
          </a:xfrm>
          <a:prstGeom prst="rect">
            <a:avLst/>
          </a:prstGeom>
          <a:noFill/>
          <a:ln w="9525">
            <a:noFill/>
          </a:ln>
        </p:spPr>
        <p:txBody>
          <a:bodyPr anchor="t">
            <a:spAutoFit/>
          </a:bodyPr>
          <a:lstStyle/>
          <a:p>
            <a:pPr eaLnBrk="0" hangingPunct="0">
              <a:lnSpc>
                <a:spcPct val="105000"/>
              </a:lnSpc>
            </a:pPr>
            <a:r>
              <a:rPr lang="zh-CN" altLang="en-US" sz="2000" b="1" dirty="0">
                <a:solidFill>
                  <a:srgbClr val="C00000"/>
                </a:solidFill>
              </a:rPr>
              <a:t>（</a:t>
            </a:r>
            <a:r>
              <a:rPr lang="en-US" altLang="zh-CN" sz="2000" b="1" dirty="0">
                <a:solidFill>
                  <a:srgbClr val="C00000"/>
                </a:solidFill>
              </a:rPr>
              <a:t>2</a:t>
            </a:r>
            <a:r>
              <a:rPr lang="zh-CN" altLang="en-US" sz="2000" b="1" dirty="0">
                <a:solidFill>
                  <a:srgbClr val="C00000"/>
                </a:solidFill>
              </a:rPr>
              <a:t>）风险控制</a:t>
            </a:r>
          </a:p>
          <a:p>
            <a:pPr eaLnBrk="0" hangingPunct="0">
              <a:lnSpc>
                <a:spcPct val="105000"/>
              </a:lnSpc>
            </a:pPr>
            <a:r>
              <a:rPr lang="zh-CN" altLang="en-US" sz="2000" b="1" dirty="0">
                <a:solidFill>
                  <a:srgbClr val="0070C0"/>
                </a:solidFill>
              </a:rPr>
              <a:t>①二级结算制度 </a:t>
            </a:r>
            <a:r>
              <a:rPr lang="en-US" altLang="zh-CN" sz="2000" b="1" dirty="0"/>
              <a:t>A112  </a:t>
            </a:r>
            <a:r>
              <a:rPr lang="zh-CN" altLang="en-US" sz="2000" b="1" dirty="0"/>
              <a:t>证券公司独立承担结算责任</a:t>
            </a:r>
            <a:r>
              <a:rPr lang="zh-CN" altLang="en-US" sz="2000" dirty="0"/>
              <a:t>。</a:t>
            </a:r>
            <a:r>
              <a:rPr lang="en-US" altLang="zh-CN" sz="2000" dirty="0"/>
              <a:t>  </a:t>
            </a:r>
            <a:r>
              <a:rPr lang="zh-CN" altLang="en-US" sz="2000" dirty="0"/>
              <a:t>二级结算制度的核心是将不可控制的风险，转化为可控制的证券公司的信用风险，</a:t>
            </a:r>
            <a:r>
              <a:rPr lang="zh-CN" altLang="en-US" sz="2000" b="1" dirty="0"/>
              <a:t>以证券公司代替投资者承担证券交易的第一位履约责任。</a:t>
            </a:r>
          </a:p>
          <a:p>
            <a:pPr eaLnBrk="0" hangingPunct="0">
              <a:lnSpc>
                <a:spcPct val="105000"/>
              </a:lnSpc>
            </a:pPr>
            <a:r>
              <a:rPr lang="zh-CN" altLang="en-US" sz="2000" b="1" dirty="0">
                <a:solidFill>
                  <a:srgbClr val="0070C0"/>
                </a:solidFill>
              </a:rPr>
              <a:t>②中央交收对手（</a:t>
            </a:r>
            <a:r>
              <a:rPr lang="en-US" altLang="zh-CN" sz="2000" b="1" dirty="0">
                <a:solidFill>
                  <a:srgbClr val="0070C0"/>
                </a:solidFill>
              </a:rPr>
              <a:t>central counterparty,CCP</a:t>
            </a:r>
            <a:r>
              <a:rPr lang="zh-CN" altLang="en-US" sz="2000" dirty="0">
                <a:solidFill>
                  <a:srgbClr val="0070C0"/>
                </a:solidFill>
              </a:rPr>
              <a:t>）</a:t>
            </a:r>
            <a:r>
              <a:rPr lang="en-US" altLang="zh-CN" sz="2000" dirty="0">
                <a:solidFill>
                  <a:srgbClr val="0070C0"/>
                </a:solidFill>
              </a:rPr>
              <a:t>  </a:t>
            </a:r>
          </a:p>
          <a:p>
            <a:pPr eaLnBrk="0" hangingPunct="0">
              <a:lnSpc>
                <a:spcPct val="105000"/>
              </a:lnSpc>
            </a:pPr>
            <a:r>
              <a:rPr lang="zh-CN" altLang="en-US" sz="2000" dirty="0"/>
              <a:t>指</a:t>
            </a:r>
            <a:r>
              <a:rPr lang="zh-CN" altLang="en-US" sz="2000" b="1" dirty="0"/>
              <a:t>安排某一机构自动成为所有证券交易合同的交易对手方</a:t>
            </a:r>
            <a:r>
              <a:rPr lang="zh-CN" altLang="en-US" sz="2000" dirty="0"/>
              <a:t>，由其来</a:t>
            </a:r>
            <a:r>
              <a:rPr lang="zh-CN" altLang="en-US" sz="2000" b="1" dirty="0"/>
              <a:t>承担</a:t>
            </a:r>
            <a:r>
              <a:rPr lang="zh-CN" altLang="en-US" sz="2000" dirty="0"/>
              <a:t>交易的履约责任。（《证券登记结算管理办法》</a:t>
            </a:r>
            <a:r>
              <a:rPr lang="en-US" altLang="zh-CN" sz="2000" dirty="0"/>
              <a:t>A46</a:t>
            </a:r>
            <a:r>
              <a:rPr lang="zh-CN" altLang="en-US" sz="2000" dirty="0"/>
              <a:t>）</a:t>
            </a:r>
          </a:p>
          <a:p>
            <a:pPr eaLnBrk="0" hangingPunct="0">
              <a:lnSpc>
                <a:spcPct val="105000"/>
              </a:lnSpc>
            </a:pPr>
            <a:r>
              <a:rPr lang="zh-CN" altLang="en-US" sz="2000" b="1" dirty="0">
                <a:solidFill>
                  <a:srgbClr val="0070C0"/>
                </a:solidFill>
              </a:rPr>
              <a:t>③货银对付制度</a:t>
            </a:r>
            <a:r>
              <a:rPr lang="en-US" altLang="zh-CN" sz="2000" b="1" dirty="0">
                <a:solidFill>
                  <a:srgbClr val="0070C0"/>
                </a:solidFill>
              </a:rPr>
              <a:t>  </a:t>
            </a:r>
            <a:r>
              <a:rPr lang="zh-CN" altLang="en-US" sz="2000" dirty="0"/>
              <a:t>对于本金风险，最主要的规避手段，其实就是“一手交钱，一首交付”，这在证券结算制度中被称为货银对付（</a:t>
            </a:r>
            <a:r>
              <a:rPr lang="en-US" altLang="zh-CN" sz="2000" dirty="0"/>
              <a:t>delivery versus payment,DVP</a:t>
            </a:r>
            <a:r>
              <a:rPr lang="zh-CN" altLang="en-US" sz="2000" dirty="0"/>
              <a:t>），即在</a:t>
            </a:r>
            <a:r>
              <a:rPr lang="zh-CN" altLang="en-US" sz="2000" b="1" dirty="0"/>
              <a:t>一方交付证券</a:t>
            </a:r>
            <a:r>
              <a:rPr lang="zh-CN" altLang="en-US" sz="2000" dirty="0"/>
              <a:t>的同时，另</a:t>
            </a:r>
            <a:r>
              <a:rPr lang="zh-CN" altLang="en-US" sz="2000" b="1" dirty="0"/>
              <a:t>一方支付资金</a:t>
            </a:r>
            <a:r>
              <a:rPr lang="zh-CN" altLang="en-US" sz="2000" dirty="0"/>
              <a:t>。</a:t>
            </a:r>
            <a:endParaRPr lang="en-US" altLang="zh-CN" sz="2000" dirty="0"/>
          </a:p>
          <a:p>
            <a:pPr eaLnBrk="0" hangingPunct="0">
              <a:spcAft>
                <a:spcPts val="600"/>
              </a:spcAft>
            </a:pPr>
            <a:r>
              <a:rPr lang="zh-CN" altLang="en-US" sz="2000" b="1" dirty="0">
                <a:solidFill>
                  <a:srgbClr val="0070C0"/>
                </a:solidFill>
              </a:rPr>
              <a:t>④净额结算</a:t>
            </a:r>
            <a:r>
              <a:rPr lang="en-US" altLang="zh-CN" sz="2000" dirty="0">
                <a:solidFill>
                  <a:srgbClr val="0070C0"/>
                </a:solidFill>
              </a:rPr>
              <a:t>A117  </a:t>
            </a:r>
          </a:p>
          <a:p>
            <a:pPr eaLnBrk="0" hangingPunct="0">
              <a:spcAft>
                <a:spcPts val="600"/>
              </a:spcAft>
            </a:pPr>
            <a:r>
              <a:rPr lang="zh-CN" altLang="en-US" sz="2000" dirty="0"/>
              <a:t>即在证券结算时，并非对于证券市场上达成的每笔交易都逐笔履行，那样可能占用大量的资金和证券，也会增加结算成本和延长结算时间，而是对于</a:t>
            </a:r>
            <a:r>
              <a:rPr lang="zh-CN" altLang="en-US" sz="2000" b="1" dirty="0"/>
              <a:t>互负的债权债务进行抵消</a:t>
            </a:r>
            <a:r>
              <a:rPr lang="zh-CN" altLang="en-US" sz="2000" dirty="0"/>
              <a:t>，只以抵消后的净额结算。</a:t>
            </a:r>
          </a:p>
          <a:p>
            <a:pPr eaLnBrk="0" hangingPunct="0">
              <a:spcAft>
                <a:spcPts val="600"/>
              </a:spcAft>
            </a:pPr>
            <a:r>
              <a:rPr lang="zh-CN" altLang="en-US" sz="2000" dirty="0"/>
              <a:t>⑤交收安全与交收担保</a:t>
            </a:r>
            <a:r>
              <a:rPr lang="en-US" altLang="zh-CN" sz="2000" dirty="0"/>
              <a:t>A167-1</a:t>
            </a:r>
            <a:r>
              <a:rPr lang="zh-CN" altLang="en-US" sz="2000" dirty="0"/>
              <a:t>、</a:t>
            </a:r>
            <a:r>
              <a:rPr lang="en-US" altLang="zh-CN" sz="2000" dirty="0"/>
              <a:t>167-2</a:t>
            </a:r>
            <a:r>
              <a:rPr lang="zh-CN" altLang="en-US" sz="2000" dirty="0"/>
              <a:t>、</a:t>
            </a:r>
            <a:r>
              <a:rPr lang="en-US" altLang="zh-CN" sz="2000" dirty="0"/>
              <a:t>168</a:t>
            </a:r>
            <a:endParaRPr lang="zh-CN" altLang="en-US" sz="2000" dirty="0"/>
          </a:p>
          <a:p>
            <a:pPr eaLnBrk="0" hangingPunct="0">
              <a:spcAft>
                <a:spcPts val="600"/>
              </a:spcAft>
            </a:pPr>
            <a:r>
              <a:rPr lang="zh-CN" altLang="en-US" sz="2000" dirty="0"/>
              <a:t>⑥违约处理</a:t>
            </a:r>
            <a:r>
              <a:rPr lang="en-US" altLang="zh-CN" sz="2000" dirty="0"/>
              <a:t>  </a:t>
            </a:r>
            <a:r>
              <a:rPr lang="zh-CN" altLang="en-US" sz="2000" dirty="0"/>
              <a:t>《证券登记结算管理办法》</a:t>
            </a:r>
            <a:r>
              <a:rPr lang="en-US" altLang="zh-CN" sz="2000" dirty="0"/>
              <a:t>A62</a:t>
            </a:r>
            <a:r>
              <a:rPr lang="zh-CN" altLang="en-US" sz="2000" dirty="0"/>
              <a:t>、</a:t>
            </a:r>
            <a:r>
              <a:rPr lang="en-US" altLang="zh-CN" sz="2000" dirty="0"/>
              <a:t>63</a:t>
            </a:r>
            <a:r>
              <a:rPr lang="zh-CN" altLang="en-US" sz="2000" dirty="0"/>
              <a:t>、</a:t>
            </a:r>
            <a:r>
              <a:rPr lang="en-US" altLang="zh-CN" sz="2000" dirty="0"/>
              <a:t>65</a:t>
            </a:r>
            <a:r>
              <a:rPr lang="zh-CN" altLang="en-US" sz="2000" dirty="0"/>
              <a:t>、</a:t>
            </a:r>
            <a:r>
              <a:rPr lang="en-US" altLang="zh-CN" sz="2000" dirty="0"/>
              <a:t>76</a:t>
            </a:r>
            <a:endParaRPr lang="zh-CN" altLang="en-US" sz="2000" dirty="0"/>
          </a:p>
          <a:p>
            <a:pPr eaLnBrk="0" hangingPunct="0"/>
            <a:r>
              <a:rPr lang="zh-CN" altLang="en-US" sz="2000" dirty="0"/>
              <a:t>⑦证券结算风险基金</a:t>
            </a:r>
            <a:r>
              <a:rPr lang="en-US" altLang="zh-CN" sz="2000" dirty="0"/>
              <a:t>   A163</a:t>
            </a:r>
            <a:r>
              <a:rPr lang="zh-CN" altLang="en-US" sz="2000" dirty="0"/>
              <a:t>、</a:t>
            </a:r>
            <a:r>
              <a:rPr lang="en-US" altLang="zh-CN" sz="2000" dirty="0"/>
              <a:t>164</a:t>
            </a:r>
            <a:endParaRPr lang="zh-CN" altLang="en-US" sz="2000" dirty="0"/>
          </a:p>
          <a:p>
            <a:pPr eaLnBrk="0" hangingPunct="0">
              <a:lnSpc>
                <a:spcPct val="105000"/>
              </a:lnSpc>
            </a:pPr>
            <a:endParaRPr lang="zh-CN" altLang="en-US" sz="2000" dirty="0"/>
          </a:p>
          <a:p>
            <a:pPr eaLnBrk="0" hangingPunct="0">
              <a:lnSpc>
                <a:spcPct val="105000"/>
              </a:lnSpc>
            </a:pPr>
            <a:endParaRPr lang="zh-CN" altLang="en-US" sz="2000" dirty="0"/>
          </a:p>
        </p:txBody>
      </p:sp>
    </p:spTree>
  </p:cSld>
  <p:clrMapOvr>
    <a:masterClrMapping/>
  </p:clrMapOvr>
  <p:transition>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标题 5"/>
          <p:cNvSpPr txBox="1"/>
          <p:nvPr/>
        </p:nvSpPr>
        <p:spPr>
          <a:xfrm>
            <a:off x="555635" y="442755"/>
            <a:ext cx="8229600" cy="368617"/>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三、证券公司</a:t>
            </a:r>
            <a:r>
              <a:rPr lang="en-US" altLang="zh-CN" sz="2800" b="1" dirty="0">
                <a:solidFill>
                  <a:srgbClr val="404040"/>
                </a:solidFill>
                <a:latin typeface="Calibri Light" panose="020F0302020204030204" pitchFamily="2" charset="0"/>
              </a:rPr>
              <a:t>(</a:t>
            </a:r>
            <a:r>
              <a:rPr lang="zh-CN" altLang="en-US" sz="2800" b="1" dirty="0">
                <a:solidFill>
                  <a:srgbClr val="404040"/>
                </a:solidFill>
                <a:latin typeface="Calibri Light" panose="020F0302020204030204" pitchFamily="2" charset="0"/>
              </a:rPr>
              <a:t>证券商</a:t>
            </a:r>
            <a:r>
              <a:rPr lang="en-US" altLang="zh-CN" sz="2800" b="1" dirty="0">
                <a:solidFill>
                  <a:srgbClr val="404040"/>
                </a:solidFill>
                <a:latin typeface="Calibri Light" panose="020F0302020204030204" pitchFamily="2" charset="0"/>
              </a:rPr>
              <a:t>)</a:t>
            </a:r>
            <a:endParaRPr lang="zh-CN" altLang="en-US" sz="2800" dirty="0">
              <a:solidFill>
                <a:srgbClr val="404040"/>
              </a:solidFill>
              <a:latin typeface="Calibri Light" panose="020F0302020204030204" pitchFamily="2" charset="0"/>
            </a:endParaRPr>
          </a:p>
        </p:txBody>
      </p:sp>
      <p:sp>
        <p:nvSpPr>
          <p:cNvPr id="238595" name="矩形 7"/>
          <p:cNvSpPr/>
          <p:nvPr/>
        </p:nvSpPr>
        <p:spPr>
          <a:xfrm>
            <a:off x="555635" y="1005046"/>
            <a:ext cx="7915275" cy="5442516"/>
          </a:xfrm>
          <a:prstGeom prst="rect">
            <a:avLst/>
          </a:prstGeom>
          <a:noFill/>
          <a:ln w="9525">
            <a:noFill/>
          </a:ln>
        </p:spPr>
        <p:txBody>
          <a:bodyPr anchor="t">
            <a:spAutoFit/>
          </a:bodyPr>
          <a:lstStyle/>
          <a:p>
            <a:pPr eaLnBrk="0" hangingPunct="0">
              <a:lnSpc>
                <a:spcPct val="105000"/>
              </a:lnSpc>
            </a:pPr>
            <a:r>
              <a:rPr lang="en-US" altLang="zh-CN" sz="2400" b="1" dirty="0">
                <a:solidFill>
                  <a:srgbClr val="C00000"/>
                </a:solidFill>
              </a:rPr>
              <a:t>1</a:t>
            </a:r>
            <a:r>
              <a:rPr lang="zh-CN" altLang="en-US" sz="2400" b="1" dirty="0">
                <a:solidFill>
                  <a:srgbClr val="C00000"/>
                </a:solidFill>
              </a:rPr>
              <a:t>、概念</a:t>
            </a:r>
            <a:endParaRPr lang="en-US" altLang="zh-CN" sz="2400" b="1" dirty="0">
              <a:solidFill>
                <a:srgbClr val="C00000"/>
              </a:solidFill>
            </a:endParaRPr>
          </a:p>
          <a:p>
            <a:pPr eaLnBrk="0" hangingPunct="0">
              <a:lnSpc>
                <a:spcPct val="105000"/>
              </a:lnSpc>
            </a:pPr>
            <a:r>
              <a:rPr lang="zh-CN" altLang="en-US" sz="2000" dirty="0"/>
              <a:t>是指经</a:t>
            </a:r>
            <a:r>
              <a:rPr lang="zh-CN" altLang="en-US" sz="2000" b="1" dirty="0"/>
              <a:t>中国证监会批准</a:t>
            </a:r>
            <a:r>
              <a:rPr lang="zh-CN" altLang="en-US" sz="2000" dirty="0"/>
              <a:t>设立的、</a:t>
            </a:r>
            <a:r>
              <a:rPr lang="zh-CN" altLang="en-US" sz="2000" b="1" dirty="0"/>
              <a:t>从事证券经营业务</a:t>
            </a:r>
            <a:r>
              <a:rPr lang="zh-CN" altLang="en-US" sz="2000" dirty="0"/>
              <a:t>的</a:t>
            </a:r>
            <a:r>
              <a:rPr lang="zh-CN" altLang="en-US" sz="2000" b="1" dirty="0"/>
              <a:t>公司</a:t>
            </a:r>
            <a:r>
              <a:rPr lang="zh-CN" altLang="en-US" sz="2000" dirty="0"/>
              <a:t>。</a:t>
            </a:r>
          </a:p>
          <a:p>
            <a:pPr eaLnBrk="0" hangingPunct="0">
              <a:lnSpc>
                <a:spcPct val="105000"/>
              </a:lnSpc>
            </a:pPr>
            <a:r>
              <a:rPr lang="en-US" altLang="zh-CN" sz="2400" b="1" dirty="0">
                <a:solidFill>
                  <a:srgbClr val="C00000"/>
                </a:solidFill>
              </a:rPr>
              <a:t>2</a:t>
            </a:r>
            <a:r>
              <a:rPr lang="zh-CN" altLang="en-US" sz="2400" dirty="0">
                <a:solidFill>
                  <a:srgbClr val="C00000"/>
                </a:solidFill>
              </a:rPr>
              <a:t>、</a:t>
            </a:r>
            <a:r>
              <a:rPr lang="zh-CN" altLang="en-US" sz="2400" b="1" dirty="0">
                <a:solidFill>
                  <a:srgbClr val="C00000"/>
                </a:solidFill>
              </a:rPr>
              <a:t>种类</a:t>
            </a:r>
            <a:endParaRPr lang="en-US" altLang="zh-CN" sz="2400" b="1" dirty="0">
              <a:solidFill>
                <a:srgbClr val="C00000"/>
              </a:solidFill>
            </a:endParaRPr>
          </a:p>
          <a:p>
            <a:pPr eaLnBrk="0" hangingPunct="0">
              <a:lnSpc>
                <a:spcPct val="105000"/>
              </a:lnSpc>
            </a:pPr>
            <a:r>
              <a:rPr lang="zh-CN" altLang="en-US" sz="2000" dirty="0"/>
              <a:t>承销商</a:t>
            </a:r>
            <a:r>
              <a:rPr lang="en-US" altLang="zh-CN" sz="2000" dirty="0"/>
              <a:t>(</a:t>
            </a:r>
            <a:r>
              <a:rPr lang="zh-CN" altLang="en-US" sz="2000" dirty="0"/>
              <a:t>包销、代销实质</a:t>
            </a:r>
            <a:r>
              <a:rPr lang="en-US" altLang="zh-CN" sz="2000" dirty="0"/>
              <a:t>)</a:t>
            </a:r>
            <a:r>
              <a:rPr lang="zh-CN" altLang="en-US" sz="2000" dirty="0"/>
              <a:t>、自营商、经纪商、综合商</a:t>
            </a:r>
            <a:r>
              <a:rPr lang="en-US" altLang="zh-CN" sz="2000" dirty="0"/>
              <a:t>    </a:t>
            </a:r>
            <a:r>
              <a:rPr lang="zh-CN" altLang="en-US" sz="2000" dirty="0"/>
              <a:t>资产管理、财务顾问等</a:t>
            </a:r>
          </a:p>
          <a:p>
            <a:pPr eaLnBrk="0" hangingPunct="0">
              <a:lnSpc>
                <a:spcPct val="105000"/>
              </a:lnSpc>
            </a:pPr>
            <a:r>
              <a:rPr lang="zh-CN" altLang="en-US" sz="2000" b="1" dirty="0">
                <a:solidFill>
                  <a:srgbClr val="C00000"/>
                </a:solidFill>
              </a:rPr>
              <a:t>（</a:t>
            </a:r>
            <a:r>
              <a:rPr lang="en-US" altLang="zh-CN" sz="2000" b="1" dirty="0">
                <a:solidFill>
                  <a:srgbClr val="C00000"/>
                </a:solidFill>
              </a:rPr>
              <a:t>1</a:t>
            </a:r>
            <a:r>
              <a:rPr lang="zh-CN" altLang="en-US" sz="2000" b="1" dirty="0">
                <a:solidFill>
                  <a:srgbClr val="C00000"/>
                </a:solidFill>
              </a:rPr>
              <a:t>）经纪业务</a:t>
            </a:r>
            <a:r>
              <a:rPr lang="en-US" altLang="zh-CN" sz="2000" b="1" dirty="0">
                <a:solidFill>
                  <a:srgbClr val="C00000"/>
                </a:solidFill>
              </a:rPr>
              <a:t>  A110 </a:t>
            </a:r>
            <a:endParaRPr lang="zh-CN" altLang="en-US" sz="2000" b="1" dirty="0">
              <a:solidFill>
                <a:srgbClr val="C00000"/>
              </a:solidFill>
            </a:endParaRPr>
          </a:p>
          <a:p>
            <a:pPr eaLnBrk="0" hangingPunct="0">
              <a:lnSpc>
                <a:spcPct val="105000"/>
              </a:lnSpc>
            </a:pPr>
            <a:r>
              <a:rPr lang="zh-CN" altLang="en-US" sz="2000" b="1" dirty="0"/>
              <a:t>①定义与原理</a:t>
            </a:r>
          </a:p>
          <a:p>
            <a:pPr eaLnBrk="0" hangingPunct="0">
              <a:lnSpc>
                <a:spcPct val="105000"/>
              </a:lnSpc>
            </a:pPr>
            <a:r>
              <a:rPr lang="zh-CN" altLang="en-US" sz="2000" b="1" dirty="0"/>
              <a:t>证券经纪业务</a:t>
            </a:r>
            <a:r>
              <a:rPr lang="zh-CN" altLang="en-US" sz="2000" dirty="0"/>
              <a:t>是：证券公司</a:t>
            </a:r>
            <a:r>
              <a:rPr lang="zh-CN" altLang="en-US" sz="2000" b="1" dirty="0"/>
              <a:t>接受客户委托</a:t>
            </a:r>
            <a:r>
              <a:rPr lang="zh-CN" altLang="en-US" sz="2000" dirty="0"/>
              <a:t>，</a:t>
            </a:r>
            <a:r>
              <a:rPr lang="zh-CN" altLang="en-US" sz="2000" b="1" dirty="0"/>
              <a:t>代理客户买卖证券</a:t>
            </a:r>
            <a:r>
              <a:rPr lang="zh-CN" altLang="en-US" sz="2000" dirty="0"/>
              <a:t>的</a:t>
            </a:r>
            <a:r>
              <a:rPr lang="zh-CN" altLang="en-US" sz="2000" dirty="0">
                <a:highlight>
                  <a:srgbClr val="FFFF00"/>
                </a:highlight>
              </a:rPr>
              <a:t>中介</a:t>
            </a:r>
            <a:r>
              <a:rPr lang="zh-CN" altLang="en-US" sz="2000" dirty="0"/>
              <a:t>业务。</a:t>
            </a:r>
          </a:p>
          <a:p>
            <a:pPr eaLnBrk="0" hangingPunct="0">
              <a:lnSpc>
                <a:spcPct val="105000"/>
              </a:lnSpc>
            </a:pPr>
            <a:r>
              <a:rPr lang="zh-CN" altLang="en-US" sz="2000" dirty="0"/>
              <a:t>进入证券交易所交易的只能是会员；</a:t>
            </a:r>
            <a:r>
              <a:rPr lang="zh-CN" altLang="en-US" sz="2000" b="1" dirty="0"/>
              <a:t>会员是证券公司</a:t>
            </a:r>
            <a:r>
              <a:rPr lang="zh-CN" altLang="en-US" sz="2000" dirty="0"/>
              <a:t>。</a:t>
            </a:r>
          </a:p>
          <a:p>
            <a:pPr eaLnBrk="0" hangingPunct="0">
              <a:lnSpc>
                <a:spcPct val="105000"/>
              </a:lnSpc>
            </a:pPr>
            <a:r>
              <a:rPr lang="zh-CN" altLang="en-US" sz="2000" dirty="0"/>
              <a:t>会员制：经纪人进入，是因为历史上交易大厅容量有限。</a:t>
            </a:r>
            <a:endParaRPr lang="en-US" altLang="zh-CN" sz="2000" dirty="0"/>
          </a:p>
          <a:p>
            <a:pPr eaLnBrk="0" hangingPunct="0">
              <a:lnSpc>
                <a:spcPct val="105000"/>
              </a:lnSpc>
            </a:pPr>
            <a:r>
              <a:rPr lang="zh-CN" altLang="en-US" sz="2000" dirty="0"/>
              <a:t>—→现在：无形的电脑技术，所有投资者直接向电脑主机发送交易指令，从技术上已不是问题。</a:t>
            </a:r>
          </a:p>
          <a:p>
            <a:pPr eaLnBrk="0" hangingPunct="0">
              <a:lnSpc>
                <a:spcPct val="105000"/>
              </a:lnSpc>
            </a:pPr>
            <a:r>
              <a:rPr lang="zh-CN" altLang="en-US" sz="2000" dirty="0"/>
              <a:t>除了</a:t>
            </a:r>
            <a:r>
              <a:rPr lang="zh-CN" altLang="en-US" sz="2000" b="1" dirty="0"/>
              <a:t>提供交易通道</a:t>
            </a:r>
            <a:r>
              <a:rPr lang="zh-CN" altLang="en-US" sz="2000" dirty="0"/>
              <a:t>外，证券经纪人在</a:t>
            </a:r>
            <a:r>
              <a:rPr lang="zh-CN" altLang="en-US" sz="2000" b="1" dirty="0"/>
              <a:t>维护交易安全</a:t>
            </a:r>
            <a:r>
              <a:rPr lang="zh-CN" altLang="en-US" sz="2000" dirty="0"/>
              <a:t>方面还起了重要作用。</a:t>
            </a:r>
            <a:r>
              <a:rPr lang="en-US" altLang="zh-CN" sz="2000" dirty="0"/>
              <a:t>A112</a:t>
            </a:r>
            <a:r>
              <a:rPr lang="zh-CN" altLang="en-US" sz="2000" dirty="0"/>
              <a:t>交易清算交收责任。</a:t>
            </a:r>
          </a:p>
          <a:p>
            <a:pPr eaLnBrk="0" hangingPunct="0">
              <a:lnSpc>
                <a:spcPct val="105000"/>
              </a:lnSpc>
            </a:pPr>
            <a:endParaRPr lang="zh-CN" altLang="en-US" sz="2200" dirty="0"/>
          </a:p>
        </p:txBody>
      </p:sp>
    </p:spTree>
  </p:cSld>
  <p:clrMapOvr>
    <a:masterClrMapping/>
  </p:clrMapOvr>
  <p:transition>
    <p:push dir="u"/>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矩形 7"/>
          <p:cNvSpPr/>
          <p:nvPr/>
        </p:nvSpPr>
        <p:spPr>
          <a:xfrm>
            <a:off x="512762" y="0"/>
            <a:ext cx="7915275" cy="6632585"/>
          </a:xfrm>
          <a:prstGeom prst="rect">
            <a:avLst/>
          </a:prstGeom>
          <a:noFill/>
          <a:ln w="9525">
            <a:noFill/>
          </a:ln>
        </p:spPr>
        <p:txBody>
          <a:bodyPr anchor="t">
            <a:spAutoFit/>
          </a:bodyPr>
          <a:lstStyle/>
          <a:p>
            <a:pPr eaLnBrk="0" hangingPunct="0"/>
            <a:r>
              <a:rPr lang="zh-CN" altLang="en-US" sz="2000" b="1" dirty="0"/>
              <a:t>②程序：</a:t>
            </a:r>
          </a:p>
          <a:p>
            <a:pPr eaLnBrk="0" hangingPunct="0">
              <a:spcAft>
                <a:spcPts val="600"/>
              </a:spcAft>
            </a:pPr>
            <a:r>
              <a:rPr lang="zh-CN" altLang="en-US" sz="2000" dirty="0"/>
              <a:t>建立委托并开户—→接受委托（市价</a:t>
            </a:r>
            <a:r>
              <a:rPr lang="en-US" altLang="zh-CN" sz="2000" dirty="0"/>
              <a:t>or</a:t>
            </a:r>
            <a:r>
              <a:rPr lang="zh-CN" altLang="en-US" sz="2000" dirty="0"/>
              <a:t>限价）—→执行委托指令</a:t>
            </a:r>
            <a:r>
              <a:rPr lang="en-US" altLang="zh-CN" sz="2000" dirty="0"/>
              <a:t>A141</a:t>
            </a:r>
            <a:r>
              <a:rPr lang="zh-CN" altLang="en-US" sz="2000" dirty="0"/>
              <a:t>—→成交</a:t>
            </a:r>
          </a:p>
          <a:p>
            <a:pPr eaLnBrk="0" hangingPunct="0"/>
            <a:r>
              <a:rPr lang="zh-CN" altLang="en-US" sz="2000" b="1" dirty="0"/>
              <a:t>③证券经纪法律关系的性质</a:t>
            </a:r>
          </a:p>
          <a:p>
            <a:pPr eaLnBrk="0" hangingPunct="0"/>
            <a:r>
              <a:rPr lang="zh-CN" altLang="en-US" sz="2000" dirty="0"/>
              <a:t>委托代理关系</a:t>
            </a:r>
            <a:r>
              <a:rPr lang="en-US" altLang="zh-CN" sz="2000" dirty="0"/>
              <a:t>(special)  </a:t>
            </a:r>
            <a:r>
              <a:rPr lang="zh-CN" altLang="en-US" sz="2000" dirty="0"/>
              <a:t>证券公司负担保责任（王利明、董安生）</a:t>
            </a:r>
          </a:p>
          <a:p>
            <a:pPr eaLnBrk="0" hangingPunct="0"/>
            <a:r>
              <a:rPr lang="zh-CN" altLang="en-US" sz="2000" dirty="0"/>
              <a:t>行纪关系（薛峰）</a:t>
            </a:r>
          </a:p>
          <a:p>
            <a:pPr eaLnBrk="0" hangingPunct="0">
              <a:spcAft>
                <a:spcPts val="600"/>
              </a:spcAft>
            </a:pPr>
            <a:r>
              <a:rPr lang="zh-CN" altLang="en-US" sz="2000" dirty="0"/>
              <a:t>实践：</a:t>
            </a:r>
            <a:endParaRPr lang="en-US" altLang="zh-CN" sz="2000" dirty="0"/>
          </a:p>
          <a:p>
            <a:pPr eaLnBrk="0" hangingPunct="0">
              <a:spcAft>
                <a:spcPts val="600"/>
              </a:spcAft>
            </a:pPr>
            <a:r>
              <a:rPr lang="en-US" altLang="zh-CN" sz="2000" dirty="0"/>
              <a:t>1</a:t>
            </a:r>
            <a:r>
              <a:rPr lang="zh-CN" altLang="en-US" sz="2000" dirty="0"/>
              <a:t>）以客户名义从事证券买卖，其实主机撮合，基本上匿名（不认识、不协商），谁的名义并不重要；</a:t>
            </a:r>
            <a:endParaRPr lang="en-US" altLang="zh-CN" sz="2000" dirty="0"/>
          </a:p>
          <a:p>
            <a:pPr eaLnBrk="0" hangingPunct="0">
              <a:spcAft>
                <a:spcPts val="600"/>
              </a:spcAft>
            </a:pPr>
            <a:r>
              <a:rPr lang="en-US" altLang="zh-CN" sz="2000" dirty="0"/>
              <a:t>2</a:t>
            </a:r>
            <a:r>
              <a:rPr lang="zh-CN" altLang="en-US" sz="2000" dirty="0"/>
              <a:t>）交易结果直接归于客户。</a:t>
            </a:r>
            <a:r>
              <a:rPr lang="en-US" altLang="zh-CN" sz="2000" dirty="0"/>
              <a:t>A139-2</a:t>
            </a:r>
            <a:r>
              <a:rPr lang="zh-CN" altLang="en-US" sz="2000" dirty="0"/>
              <a:t>这两点向委托代理。</a:t>
            </a:r>
            <a:endParaRPr lang="en-US" altLang="zh-CN" sz="2000" dirty="0"/>
          </a:p>
          <a:p>
            <a:pPr eaLnBrk="0" hangingPunct="0">
              <a:spcAft>
                <a:spcPts val="600"/>
              </a:spcAft>
            </a:pPr>
            <a:r>
              <a:rPr lang="en-US" altLang="zh-CN" sz="2000" dirty="0"/>
              <a:t>3</a:t>
            </a:r>
            <a:r>
              <a:rPr lang="zh-CN" altLang="en-US" sz="2000" dirty="0"/>
              <a:t>）证券公司负第一位的履约责任。（像行纪）—→如何归类并不重要，意义并不大，更有意义的是具体的特别的权利义务安排。</a:t>
            </a:r>
            <a:endParaRPr lang="en-US" altLang="zh-CN" sz="2000" dirty="0"/>
          </a:p>
          <a:p>
            <a:pPr eaLnBrk="0" hangingPunct="0"/>
            <a:r>
              <a:rPr lang="zh-CN" altLang="en-US" sz="2000" b="1" dirty="0"/>
              <a:t>④交易佣金</a:t>
            </a:r>
          </a:p>
          <a:p>
            <a:pPr eaLnBrk="0" hangingPunct="0"/>
            <a:r>
              <a:rPr lang="zh-CN" altLang="en-US" sz="2000" b="1" dirty="0">
                <a:solidFill>
                  <a:srgbClr val="C00000"/>
                </a:solidFill>
              </a:rPr>
              <a:t>（</a:t>
            </a:r>
            <a:r>
              <a:rPr lang="en-US" altLang="zh-CN" sz="2000" b="1" dirty="0">
                <a:solidFill>
                  <a:srgbClr val="C00000"/>
                </a:solidFill>
              </a:rPr>
              <a:t>2</a:t>
            </a:r>
            <a:r>
              <a:rPr lang="zh-CN" altLang="en-US" sz="2000" b="1" dirty="0">
                <a:solidFill>
                  <a:srgbClr val="C00000"/>
                </a:solidFill>
              </a:rPr>
              <a:t>）融资融券业务</a:t>
            </a:r>
            <a:r>
              <a:rPr lang="en-US" altLang="zh-CN" sz="2000" b="1" dirty="0">
                <a:solidFill>
                  <a:srgbClr val="C00000"/>
                </a:solidFill>
              </a:rPr>
              <a:t>  </a:t>
            </a:r>
            <a:r>
              <a:rPr lang="zh-CN" altLang="en-US" sz="2000" dirty="0"/>
              <a:t>彭冰</a:t>
            </a:r>
            <a:r>
              <a:rPr lang="en-US" altLang="zh-CN" sz="2000" dirty="0"/>
              <a:t>203</a:t>
            </a:r>
            <a:r>
              <a:rPr lang="zh-CN" altLang="en-US" sz="2000" dirty="0"/>
              <a:t>－</a:t>
            </a:r>
            <a:r>
              <a:rPr lang="en-US" altLang="zh-CN" sz="2000" dirty="0"/>
              <a:t>213</a:t>
            </a:r>
            <a:endParaRPr lang="zh-CN" altLang="en-US" sz="2000" dirty="0"/>
          </a:p>
          <a:p>
            <a:pPr eaLnBrk="0" hangingPunct="0"/>
            <a:r>
              <a:rPr lang="zh-CN" altLang="en-US" sz="2000" dirty="0"/>
              <a:t>《证券公司融资融券业务试点管理办法》（证监会）</a:t>
            </a:r>
          </a:p>
          <a:p>
            <a:pPr eaLnBrk="0" hangingPunct="0"/>
            <a:r>
              <a:rPr lang="zh-CN" altLang="en-US" sz="2000" dirty="0"/>
              <a:t>融资融券业务，是</a:t>
            </a:r>
            <a:r>
              <a:rPr lang="zh-CN" altLang="en-US" sz="2000" b="1" dirty="0"/>
              <a:t>指向客户出借资金供其买入</a:t>
            </a:r>
            <a:r>
              <a:rPr lang="zh-CN" altLang="en-US" sz="2000" dirty="0"/>
              <a:t>上市证券或者</a:t>
            </a:r>
            <a:r>
              <a:rPr lang="zh-CN" altLang="en-US" sz="2000" b="1" dirty="0"/>
              <a:t>出借上市证券供其卖出</a:t>
            </a:r>
            <a:r>
              <a:rPr lang="zh-CN" altLang="en-US" sz="2000" dirty="0"/>
              <a:t>，并</a:t>
            </a:r>
            <a:r>
              <a:rPr lang="zh-CN" altLang="en-US" sz="2000" b="1" dirty="0"/>
              <a:t>收取担保物</a:t>
            </a:r>
            <a:r>
              <a:rPr lang="zh-CN" altLang="en-US" sz="2000" dirty="0"/>
              <a:t>的经营活动。（《办法》</a:t>
            </a:r>
            <a:r>
              <a:rPr lang="en-US" altLang="zh-CN" sz="2000" dirty="0"/>
              <a:t>A2</a:t>
            </a:r>
            <a:r>
              <a:rPr lang="zh-CN" altLang="en-US" sz="2000" dirty="0"/>
              <a:t>）</a:t>
            </a:r>
          </a:p>
          <a:p>
            <a:pPr eaLnBrk="0" hangingPunct="0"/>
            <a:r>
              <a:rPr lang="zh-CN" altLang="en-US" sz="2000" dirty="0"/>
              <a:t>融资融券实际上是</a:t>
            </a:r>
            <a:r>
              <a:rPr lang="zh-CN" altLang="en-US" sz="2000" b="1" dirty="0"/>
              <a:t>将证券公司暴露在客户的信用风险</a:t>
            </a:r>
            <a:r>
              <a:rPr lang="zh-CN" altLang="en-US" sz="2000" dirty="0"/>
              <a:t>之下，因此，融资融券制度的</a:t>
            </a:r>
            <a:r>
              <a:rPr lang="zh-CN" altLang="en-US" sz="2000" dirty="0">
                <a:highlight>
                  <a:srgbClr val="FFFF00"/>
                </a:highlight>
              </a:rPr>
              <a:t>核心就是构建担保制度。</a:t>
            </a:r>
            <a:endParaRPr lang="en-US" altLang="zh-CN" sz="2000" dirty="0">
              <a:highlight>
                <a:srgbClr val="FFFF00"/>
              </a:highlight>
            </a:endParaRPr>
          </a:p>
          <a:p>
            <a:pPr eaLnBrk="0" hangingPunct="0"/>
            <a:endParaRPr lang="zh-CN" altLang="en-US" sz="2000" dirty="0"/>
          </a:p>
        </p:txBody>
      </p:sp>
    </p:spTree>
  </p:cSld>
  <p:clrMapOvr>
    <a:masterClrMapping/>
  </p:clrMapOvr>
  <p:transition>
    <p:push dir="u"/>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矩形 7"/>
          <p:cNvSpPr/>
          <p:nvPr/>
        </p:nvSpPr>
        <p:spPr>
          <a:xfrm>
            <a:off x="284480" y="235818"/>
            <a:ext cx="8158480" cy="6386364"/>
          </a:xfrm>
          <a:prstGeom prst="rect">
            <a:avLst/>
          </a:prstGeom>
          <a:noFill/>
          <a:ln w="9525">
            <a:noFill/>
          </a:ln>
        </p:spPr>
        <p:txBody>
          <a:bodyPr wrap="square" anchor="t">
            <a:spAutoFit/>
          </a:bodyPr>
          <a:lstStyle/>
          <a:p>
            <a:pPr eaLnBrk="0" hangingPunct="0"/>
            <a:r>
              <a:rPr lang="zh-CN" altLang="en-US" sz="2000" b="1" dirty="0">
                <a:solidFill>
                  <a:srgbClr val="C00000"/>
                </a:solidFill>
              </a:rPr>
              <a:t>（</a:t>
            </a:r>
            <a:r>
              <a:rPr lang="en-US" altLang="zh-CN" sz="2000" b="1" dirty="0">
                <a:solidFill>
                  <a:srgbClr val="C00000"/>
                </a:solidFill>
              </a:rPr>
              <a:t>3</a:t>
            </a:r>
            <a:r>
              <a:rPr lang="zh-CN" altLang="en-US" sz="2000" b="1" dirty="0">
                <a:solidFill>
                  <a:srgbClr val="C00000"/>
                </a:solidFill>
              </a:rPr>
              <a:t>）证券投资咨询业务</a:t>
            </a:r>
          </a:p>
          <a:p>
            <a:pPr eaLnBrk="0" hangingPunct="0"/>
            <a:r>
              <a:rPr lang="zh-CN" altLang="en-US" sz="2000" dirty="0"/>
              <a:t>证券投资咨询业务就在于</a:t>
            </a:r>
            <a:r>
              <a:rPr lang="zh-CN" altLang="en-US" sz="2000" b="1" dirty="0"/>
              <a:t>通过专业机构分析和吸收披露的消息</a:t>
            </a:r>
            <a:r>
              <a:rPr lang="zh-CN" altLang="en-US" sz="2000" dirty="0"/>
              <a:t>，为投资者</a:t>
            </a:r>
            <a:r>
              <a:rPr lang="zh-CN" altLang="en-US" sz="2000" b="1" dirty="0"/>
              <a:t>提供投资意见</a:t>
            </a:r>
            <a:r>
              <a:rPr lang="zh-CN" altLang="en-US" sz="2000" dirty="0"/>
              <a:t>。</a:t>
            </a:r>
          </a:p>
          <a:p>
            <a:pPr eaLnBrk="0" hangingPunct="0"/>
            <a:r>
              <a:rPr lang="zh-CN" altLang="en-US" sz="2000" dirty="0"/>
              <a:t>参考美国《证券交易法》上的界定可以发现，界定咨询业务需要考虑三个要素：受领报酬、从事营业和提供咨询。</a:t>
            </a:r>
          </a:p>
          <a:p>
            <a:pPr eaLnBrk="0" hangingPunct="0">
              <a:spcAft>
                <a:spcPts val="600"/>
              </a:spcAft>
            </a:pPr>
            <a:r>
              <a:rPr lang="zh-CN" altLang="en-US" sz="2000" dirty="0"/>
              <a:t>法律责任的归责原则（</a:t>
            </a:r>
            <a:r>
              <a:rPr lang="en-US" altLang="zh-CN" sz="2000" dirty="0"/>
              <a:t>1</a:t>
            </a:r>
            <a:r>
              <a:rPr lang="zh-CN" altLang="en-US" sz="2000" dirty="0"/>
              <a:t>）从约定；（</a:t>
            </a:r>
            <a:r>
              <a:rPr lang="en-US" altLang="zh-CN" sz="2000" dirty="0"/>
              <a:t>2</a:t>
            </a:r>
            <a:r>
              <a:rPr lang="zh-CN" altLang="en-US" sz="2000" dirty="0"/>
              <a:t>）中国证监会对投资咨询业务的标准：“应当以行业公认的谨慎、诚实和勤勉尽责的态度，为投资者或者客户提供证券、期货投资咨询服务。”</a:t>
            </a:r>
            <a:endParaRPr lang="en-US" altLang="zh-CN" sz="2000" dirty="0"/>
          </a:p>
          <a:p>
            <a:pPr eaLnBrk="0" hangingPunct="0"/>
            <a:r>
              <a:rPr lang="zh-CN" altLang="en-US" sz="2000" b="1" dirty="0">
                <a:solidFill>
                  <a:srgbClr val="C00000"/>
                </a:solidFill>
              </a:rPr>
              <a:t>（</a:t>
            </a:r>
            <a:r>
              <a:rPr lang="en-US" altLang="zh-CN" sz="2000" b="1" dirty="0">
                <a:solidFill>
                  <a:srgbClr val="C00000"/>
                </a:solidFill>
              </a:rPr>
              <a:t>4</a:t>
            </a:r>
            <a:r>
              <a:rPr lang="zh-CN" altLang="en-US" sz="2000" b="1" dirty="0">
                <a:solidFill>
                  <a:srgbClr val="C00000"/>
                </a:solidFill>
              </a:rPr>
              <a:t>）证券资产管理业务</a:t>
            </a:r>
            <a:r>
              <a:rPr lang="en-US" altLang="zh-CN" sz="2000" b="1" dirty="0">
                <a:solidFill>
                  <a:srgbClr val="C00000"/>
                </a:solidFill>
              </a:rPr>
              <a:t>A125-6</a:t>
            </a:r>
            <a:endParaRPr lang="zh-CN" altLang="en-US" sz="2000" b="1" dirty="0">
              <a:solidFill>
                <a:srgbClr val="C00000"/>
              </a:solidFill>
            </a:endParaRPr>
          </a:p>
          <a:p>
            <a:pPr eaLnBrk="0" hangingPunct="0"/>
            <a:r>
              <a:rPr lang="zh-CN" altLang="en-US" sz="2000" dirty="0"/>
              <a:t>所谓委托理财，就是</a:t>
            </a:r>
            <a:r>
              <a:rPr lang="zh-CN" altLang="en-US" sz="2000" b="1" dirty="0"/>
              <a:t>投资者委托他人代为管理资产</a:t>
            </a:r>
            <a:r>
              <a:rPr lang="zh-CN" altLang="en-US" sz="2000" dirty="0"/>
              <a:t>，他人作出投资决策，</a:t>
            </a:r>
            <a:r>
              <a:rPr lang="zh-CN" altLang="en-US" sz="2000" b="1" dirty="0"/>
              <a:t>投资者承担投资风险</a:t>
            </a:r>
            <a:r>
              <a:rPr lang="zh-CN" altLang="en-US" sz="2000" dirty="0"/>
              <a:t>。</a:t>
            </a:r>
            <a:endParaRPr lang="en-US" altLang="zh-CN" sz="2000" dirty="0"/>
          </a:p>
          <a:p>
            <a:pPr eaLnBrk="0" hangingPunct="0"/>
            <a:r>
              <a:rPr lang="zh-CN" altLang="en-US" sz="2000" b="1" dirty="0">
                <a:solidFill>
                  <a:srgbClr val="C00000"/>
                </a:solidFill>
              </a:rPr>
              <a:t>（</a:t>
            </a:r>
            <a:r>
              <a:rPr lang="en-US" altLang="zh-CN" sz="2000" b="1" dirty="0">
                <a:solidFill>
                  <a:srgbClr val="C00000"/>
                </a:solidFill>
              </a:rPr>
              <a:t>5</a:t>
            </a:r>
            <a:r>
              <a:rPr lang="zh-CN" altLang="en-US" sz="2000" b="1" dirty="0">
                <a:solidFill>
                  <a:srgbClr val="C00000"/>
                </a:solidFill>
              </a:rPr>
              <a:t>）保荐业务</a:t>
            </a:r>
            <a:endParaRPr lang="en-US" altLang="zh-CN" sz="2000" b="1" dirty="0">
              <a:solidFill>
                <a:srgbClr val="C00000"/>
              </a:solidFill>
            </a:endParaRPr>
          </a:p>
          <a:p>
            <a:r>
              <a:rPr lang="zh-CN" altLang="en-US" sz="2000" dirty="0"/>
              <a:t>第十条第一款　发行人申请公开发行股票、可转换为股票的公司债券，依法采取承销方式的，或者公开发行法律、行政法规规定实行保荐制度的其他证券的，应当聘请证券公司担任保荐人。</a:t>
            </a:r>
          </a:p>
          <a:p>
            <a:r>
              <a:rPr lang="en-US" altLang="zh-CN" sz="2000" dirty="0"/>
              <a:t>from  </a:t>
            </a:r>
            <a:r>
              <a:rPr lang="zh-CN" altLang="en-US" sz="2000" dirty="0"/>
              <a:t>具有保荐资格的机构 </a:t>
            </a:r>
          </a:p>
          <a:p>
            <a:r>
              <a:rPr lang="en-US" altLang="zh-CN" sz="2000" dirty="0"/>
              <a:t>c.f.</a:t>
            </a:r>
            <a:r>
              <a:rPr lang="zh-CN" altLang="en-US" sz="2000" dirty="0"/>
              <a:t>实践中专门的保荐承销公司</a:t>
            </a:r>
          </a:p>
          <a:p>
            <a:endParaRPr lang="zh-CN" altLang="en-US" sz="2400" dirty="0">
              <a:latin typeface="楷体" panose="02010609060101010101" charset="-122"/>
              <a:ea typeface="楷体" panose="02010609060101010101" charset="-122"/>
            </a:endParaRPr>
          </a:p>
          <a:p>
            <a:pPr eaLnBrk="0" hangingPunct="0"/>
            <a:endParaRPr lang="zh-CN" altLang="en-US" sz="2000" dirty="0"/>
          </a:p>
          <a:p>
            <a:pPr eaLnBrk="0" hangingPunct="0"/>
            <a:endParaRPr lang="zh-CN" altLang="en-US" sz="2000" dirty="0">
              <a:highlight>
                <a:srgbClr val="FFFF00"/>
              </a:highlight>
            </a:endParaRPr>
          </a:p>
        </p:txBody>
      </p:sp>
    </p:spTree>
  </p:cSld>
  <p:clrMapOvr>
    <a:masterClrMapping/>
  </p:clrMapOvr>
  <p:transition>
    <p:push dir="u"/>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矩形 7"/>
          <p:cNvSpPr/>
          <p:nvPr/>
        </p:nvSpPr>
        <p:spPr>
          <a:xfrm>
            <a:off x="420685" y="506417"/>
            <a:ext cx="7915275" cy="5005666"/>
          </a:xfrm>
          <a:prstGeom prst="rect">
            <a:avLst/>
          </a:prstGeom>
          <a:noFill/>
          <a:ln w="9525">
            <a:noFill/>
          </a:ln>
        </p:spPr>
        <p:txBody>
          <a:bodyPr anchor="t">
            <a:spAutoFit/>
          </a:bodyPr>
          <a:lstStyle/>
          <a:p>
            <a:pPr eaLnBrk="0" hangingPunct="0">
              <a:lnSpc>
                <a:spcPct val="150000"/>
              </a:lnSpc>
              <a:spcAft>
                <a:spcPts val="600"/>
              </a:spcAft>
            </a:pPr>
            <a:r>
              <a:rPr lang="en-US" altLang="zh-CN" sz="2400" b="1" dirty="0">
                <a:solidFill>
                  <a:srgbClr val="C00000"/>
                </a:solidFill>
              </a:rPr>
              <a:t>3</a:t>
            </a:r>
            <a:r>
              <a:rPr lang="zh-CN" altLang="en-US" sz="2400" b="1" dirty="0">
                <a:solidFill>
                  <a:srgbClr val="C00000"/>
                </a:solidFill>
              </a:rPr>
              <a:t>、设立、变更、终止</a:t>
            </a:r>
            <a:r>
              <a:rPr lang="en-US" altLang="zh-CN" sz="2400" dirty="0">
                <a:solidFill>
                  <a:srgbClr val="C00000"/>
                </a:solidFill>
              </a:rPr>
              <a:t>  </a:t>
            </a:r>
            <a:r>
              <a:rPr lang="zh-CN" altLang="en-US" sz="2400" dirty="0"/>
              <a:t>见书（略）</a:t>
            </a:r>
          </a:p>
          <a:p>
            <a:pPr eaLnBrk="0" hangingPunct="0">
              <a:lnSpc>
                <a:spcPct val="150000"/>
              </a:lnSpc>
            </a:pPr>
            <a:r>
              <a:rPr lang="en-US" altLang="zh-CN" sz="2400" b="1" dirty="0">
                <a:solidFill>
                  <a:srgbClr val="C00000"/>
                </a:solidFill>
              </a:rPr>
              <a:t>4</a:t>
            </a:r>
            <a:r>
              <a:rPr lang="zh-CN" altLang="en-US" sz="2400" b="1" dirty="0">
                <a:solidFill>
                  <a:srgbClr val="C00000"/>
                </a:solidFill>
              </a:rPr>
              <a:t>、管理</a:t>
            </a:r>
            <a:endParaRPr lang="zh-CN" altLang="en-US" sz="2400" dirty="0">
              <a:solidFill>
                <a:srgbClr val="C00000"/>
              </a:solidFill>
            </a:endParaRPr>
          </a:p>
          <a:p>
            <a:pPr eaLnBrk="0" hangingPunct="0">
              <a:lnSpc>
                <a:spcPct val="150000"/>
              </a:lnSpc>
            </a:pPr>
            <a:r>
              <a:rPr lang="zh-CN" altLang="en-US" sz="2000" b="1" dirty="0"/>
              <a:t>（</a:t>
            </a:r>
            <a:r>
              <a:rPr lang="en-US" altLang="zh-CN" sz="2000" b="1" dirty="0"/>
              <a:t>1</a:t>
            </a:r>
            <a:r>
              <a:rPr lang="zh-CN" altLang="en-US" sz="2000" b="1" dirty="0"/>
              <a:t>）准入退出</a:t>
            </a:r>
            <a:r>
              <a:rPr lang="en-US" altLang="zh-CN" sz="2000" b="1" dirty="0"/>
              <a:t>A124  </a:t>
            </a:r>
            <a:endParaRPr lang="zh-CN" altLang="en-US" sz="2000" b="1" dirty="0"/>
          </a:p>
          <a:p>
            <a:pPr eaLnBrk="0" hangingPunct="0">
              <a:lnSpc>
                <a:spcPct val="150000"/>
              </a:lnSpc>
            </a:pPr>
            <a:r>
              <a:rPr lang="zh-CN" altLang="en-US" sz="2000" dirty="0"/>
              <a:t>①证券公司的市场准入条件</a:t>
            </a:r>
          </a:p>
          <a:p>
            <a:pPr eaLnBrk="0" hangingPunct="0">
              <a:lnSpc>
                <a:spcPct val="150000"/>
              </a:lnSpc>
            </a:pPr>
            <a:r>
              <a:rPr lang="zh-CN" altLang="en-US" sz="2000" dirty="0"/>
              <a:t>②其高级管理人员、从业人员的资格管理</a:t>
            </a:r>
          </a:p>
          <a:p>
            <a:pPr eaLnBrk="0" hangingPunct="0">
              <a:lnSpc>
                <a:spcPct val="150000"/>
              </a:lnSpc>
            </a:pPr>
            <a:r>
              <a:rPr lang="zh-CN" altLang="en-US" sz="2000" dirty="0"/>
              <a:t>③</a:t>
            </a:r>
            <a:r>
              <a:rPr lang="zh-CN" altLang="en-US" sz="2000" b="1" dirty="0"/>
              <a:t>无明确的退出制度</a:t>
            </a:r>
            <a:r>
              <a:rPr lang="zh-CN" altLang="en-US" sz="2000" dirty="0"/>
              <a:t>。金融机构市场退出具有一定的特殊性，主要是因为可能涉及人数众多的社会公众客户及巨大的资金量可能导致金融市场出现系统性风险，不能简单适用一般企业的清算和破产程序。</a:t>
            </a:r>
            <a:endParaRPr lang="en-US" altLang="zh-CN" sz="2000" dirty="0"/>
          </a:p>
          <a:p>
            <a:pPr eaLnBrk="0" hangingPunct="0">
              <a:lnSpc>
                <a:spcPct val="150000"/>
              </a:lnSpc>
            </a:pPr>
            <a:endParaRPr lang="zh-CN" altLang="en-US" sz="2000" dirty="0"/>
          </a:p>
          <a:p>
            <a:pPr eaLnBrk="0" hangingPunct="0">
              <a:lnSpc>
                <a:spcPct val="150000"/>
              </a:lnSpc>
            </a:pPr>
            <a:endParaRPr lang="zh-CN" altLang="en-US" sz="2400" dirty="0"/>
          </a:p>
        </p:txBody>
      </p:sp>
    </p:spTree>
  </p:cSld>
  <p:clrMapOvr>
    <a:masterClrMapping/>
  </p:clrMapOvr>
  <p:transition>
    <p:push dir="u"/>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F364FFE-BE8C-4BF0-B7AF-57CC0CF4FD83}"/>
              </a:ext>
            </a:extLst>
          </p:cNvPr>
          <p:cNvSpPr txBox="1"/>
          <p:nvPr/>
        </p:nvSpPr>
        <p:spPr>
          <a:xfrm>
            <a:off x="558800" y="6765"/>
            <a:ext cx="7762240" cy="6851235"/>
          </a:xfrm>
          <a:prstGeom prst="rect">
            <a:avLst/>
          </a:prstGeom>
          <a:noFill/>
        </p:spPr>
        <p:txBody>
          <a:bodyPr wrap="square">
            <a:spAutoFit/>
          </a:bodyPr>
          <a:lstStyle/>
          <a:p>
            <a:pPr eaLnBrk="0" hangingPunct="0">
              <a:lnSpc>
                <a:spcPct val="150000"/>
              </a:lnSpc>
            </a:pPr>
            <a:r>
              <a:rPr lang="zh-CN" altLang="en-US" sz="1800" b="1" dirty="0"/>
              <a:t>（</a:t>
            </a:r>
            <a:r>
              <a:rPr lang="en-US" altLang="zh-CN" sz="1800" b="1" dirty="0"/>
              <a:t>2</a:t>
            </a:r>
            <a:r>
              <a:rPr lang="zh-CN" altLang="en-US" sz="1800" b="1" dirty="0"/>
              <a:t>）经营管理</a:t>
            </a:r>
          </a:p>
          <a:p>
            <a:pPr eaLnBrk="0" hangingPunct="0">
              <a:lnSpc>
                <a:spcPct val="150000"/>
              </a:lnSpc>
            </a:pPr>
            <a:r>
              <a:rPr lang="zh-CN" altLang="en-US" sz="1800" b="1" dirty="0"/>
              <a:t>①治理结构</a:t>
            </a:r>
            <a:r>
              <a:rPr lang="zh-CN" altLang="en-US" sz="1800" dirty="0"/>
              <a:t>：</a:t>
            </a:r>
            <a:r>
              <a:rPr lang="en-US" altLang="zh-CN" sz="1800" dirty="0"/>
              <a:t>《</a:t>
            </a:r>
            <a:r>
              <a:rPr lang="zh-CN" altLang="en-US" sz="1800" dirty="0"/>
              <a:t>证券公司治理准则（试行）</a:t>
            </a:r>
            <a:r>
              <a:rPr lang="en-US" altLang="zh-CN" sz="1800" dirty="0"/>
              <a:t>》</a:t>
            </a:r>
            <a:r>
              <a:rPr lang="zh-CN" altLang="en-US" sz="1800" dirty="0"/>
              <a:t>（</a:t>
            </a:r>
            <a:r>
              <a:rPr lang="en-US" altLang="zh-CN" sz="1800" dirty="0"/>
              <a:t>2004</a:t>
            </a:r>
            <a:r>
              <a:rPr lang="zh-CN" altLang="en-US" sz="1800" dirty="0"/>
              <a:t>）控股股东、独立董事</a:t>
            </a:r>
          </a:p>
          <a:p>
            <a:pPr eaLnBrk="0" hangingPunct="0">
              <a:lnSpc>
                <a:spcPct val="150000"/>
              </a:lnSpc>
            </a:pPr>
            <a:r>
              <a:rPr lang="zh-CN" altLang="en-US" sz="1800" b="1" dirty="0"/>
              <a:t>②风险管理</a:t>
            </a:r>
            <a:r>
              <a:rPr lang="zh-CN" altLang="en-US" sz="1800" dirty="0"/>
              <a:t>：</a:t>
            </a:r>
            <a:r>
              <a:rPr lang="en-US" altLang="zh-CN" sz="1800" dirty="0"/>
              <a:t>1</a:t>
            </a:r>
            <a:r>
              <a:rPr lang="zh-CN" altLang="en-US" sz="1800" dirty="0"/>
              <a:t>）</a:t>
            </a:r>
            <a:r>
              <a:rPr lang="en-US" altLang="zh-CN" sz="1800" dirty="0"/>
              <a:t>A130</a:t>
            </a:r>
            <a:r>
              <a:rPr lang="zh-CN" altLang="en-US" sz="1800" dirty="0"/>
              <a:t>净资本与负债比例；</a:t>
            </a:r>
            <a:r>
              <a:rPr lang="en-US" altLang="zh-CN" sz="1800" dirty="0"/>
              <a:t>2</a:t>
            </a:r>
            <a:r>
              <a:rPr lang="zh-CN" altLang="en-US" sz="1800" dirty="0"/>
              <a:t>）交易风险准备金；</a:t>
            </a:r>
            <a:r>
              <a:rPr lang="en-US" altLang="zh-CN" sz="1800" dirty="0"/>
              <a:t>3</a:t>
            </a:r>
            <a:r>
              <a:rPr lang="zh-CN" altLang="en-US" sz="1800" dirty="0"/>
              <a:t>）</a:t>
            </a:r>
            <a:r>
              <a:rPr lang="en-US" altLang="zh-CN" sz="1800" dirty="0"/>
              <a:t>A139</a:t>
            </a:r>
            <a:r>
              <a:rPr lang="zh-CN" altLang="en-US" sz="1800" dirty="0"/>
              <a:t>交易结算资金；</a:t>
            </a:r>
            <a:r>
              <a:rPr lang="en-US" altLang="zh-CN" sz="1800" dirty="0"/>
              <a:t>4</a:t>
            </a:r>
            <a:r>
              <a:rPr lang="zh-CN" altLang="en-US" sz="1800" dirty="0"/>
              <a:t>）融资融券；</a:t>
            </a:r>
            <a:r>
              <a:rPr lang="en-US" altLang="zh-CN" sz="1800" dirty="0"/>
              <a:t>5</a:t>
            </a:r>
            <a:r>
              <a:rPr lang="zh-CN" altLang="en-US" sz="1800" dirty="0"/>
              <a:t>）信息披露；</a:t>
            </a:r>
            <a:r>
              <a:rPr lang="en-US" altLang="zh-CN" sz="1800" dirty="0"/>
              <a:t>6</a:t>
            </a:r>
            <a:r>
              <a:rPr lang="zh-CN" altLang="en-US" sz="1800" dirty="0"/>
              <a:t>）</a:t>
            </a:r>
            <a:r>
              <a:rPr lang="en-US" altLang="zh-CN" sz="1800" dirty="0"/>
              <a:t>A136</a:t>
            </a:r>
            <a:r>
              <a:rPr lang="zh-CN" altLang="en-US" sz="1800" dirty="0"/>
              <a:t>、</a:t>
            </a:r>
            <a:r>
              <a:rPr lang="en-US" altLang="zh-CN" sz="1800" dirty="0"/>
              <a:t>137</a:t>
            </a:r>
            <a:r>
              <a:rPr lang="zh-CN" altLang="en-US" sz="1800" dirty="0"/>
              <a:t>、</a:t>
            </a:r>
            <a:r>
              <a:rPr lang="en-US" altLang="zh-CN" sz="1800" dirty="0"/>
              <a:t>139</a:t>
            </a:r>
            <a:r>
              <a:rPr lang="zh-CN" altLang="en-US" sz="1800" dirty="0"/>
              <a:t>风险隔离；</a:t>
            </a:r>
            <a:r>
              <a:rPr lang="en-US" altLang="zh-CN" sz="1800" dirty="0"/>
              <a:t>7</a:t>
            </a:r>
            <a:r>
              <a:rPr lang="zh-CN" altLang="en-US" sz="1800" dirty="0"/>
              <a:t>）重大风险处置：限制股东权利、撤销高管任职资格、整顿接管等、直接责任人的措施。</a:t>
            </a:r>
            <a:endParaRPr lang="en-US" altLang="zh-CN" sz="1800" dirty="0"/>
          </a:p>
          <a:p>
            <a:pPr eaLnBrk="0" hangingPunct="0">
              <a:lnSpc>
                <a:spcPct val="150000"/>
              </a:lnSpc>
            </a:pPr>
            <a:r>
              <a:rPr lang="zh-CN" altLang="en-US" sz="1800" b="1" dirty="0"/>
              <a:t>（</a:t>
            </a:r>
            <a:r>
              <a:rPr lang="en-US" altLang="zh-CN" sz="1800" b="1" dirty="0"/>
              <a:t>3</a:t>
            </a:r>
            <a:r>
              <a:rPr lang="zh-CN" altLang="en-US" sz="1800" b="1" dirty="0"/>
              <a:t>）禁止行为</a:t>
            </a:r>
            <a:endParaRPr lang="zh-CN" altLang="en-US" sz="1800" dirty="0"/>
          </a:p>
          <a:p>
            <a:pPr eaLnBrk="0" hangingPunct="0">
              <a:lnSpc>
                <a:spcPct val="150000"/>
              </a:lnSpc>
              <a:spcAft>
                <a:spcPts val="600"/>
              </a:spcAft>
            </a:pPr>
            <a:r>
              <a:rPr lang="zh-CN" altLang="en-US" sz="1800" dirty="0"/>
              <a:t>①全权委托</a:t>
            </a:r>
            <a:r>
              <a:rPr lang="en-US" altLang="zh-CN" sz="1800" dirty="0"/>
              <a:t>143 </a:t>
            </a:r>
            <a:endParaRPr lang="zh-CN" altLang="en-US" sz="1800" dirty="0"/>
          </a:p>
          <a:p>
            <a:pPr eaLnBrk="0" hangingPunct="0">
              <a:lnSpc>
                <a:spcPct val="150000"/>
              </a:lnSpc>
            </a:pPr>
            <a:r>
              <a:rPr lang="zh-CN" altLang="en-US" sz="1800" dirty="0"/>
              <a:t>②收益保证、损失补偿的承诺</a:t>
            </a:r>
            <a:r>
              <a:rPr lang="en-US" altLang="zh-CN" sz="1800" dirty="0"/>
              <a:t>144 </a:t>
            </a:r>
            <a:endParaRPr lang="zh-CN" altLang="en-US" sz="1800" dirty="0"/>
          </a:p>
          <a:p>
            <a:pPr eaLnBrk="0" hangingPunct="0">
              <a:lnSpc>
                <a:spcPct val="150000"/>
              </a:lnSpc>
              <a:spcAft>
                <a:spcPts val="600"/>
              </a:spcAft>
            </a:pPr>
            <a:r>
              <a:rPr lang="zh-CN" altLang="en-US" sz="1800" dirty="0"/>
              <a:t>一般认为，</a:t>
            </a:r>
            <a:r>
              <a:rPr lang="zh-CN" altLang="en-US" sz="1800" b="1" dirty="0"/>
              <a:t>证券投资应当由投资者风险自负</a:t>
            </a:r>
            <a:r>
              <a:rPr lang="zh-CN" altLang="en-US" sz="1800" dirty="0"/>
              <a:t>，证券公司并不能承担客户的投资风险。</a:t>
            </a:r>
          </a:p>
          <a:p>
            <a:pPr eaLnBrk="0" hangingPunct="0">
              <a:lnSpc>
                <a:spcPct val="150000"/>
              </a:lnSpc>
            </a:pPr>
            <a:r>
              <a:rPr lang="zh-CN" altLang="en-US" sz="1800" dirty="0"/>
              <a:t>③私下委托</a:t>
            </a:r>
            <a:r>
              <a:rPr lang="en-US" altLang="zh-CN" sz="1800" dirty="0"/>
              <a:t>145  </a:t>
            </a:r>
            <a:endParaRPr lang="zh-CN" altLang="en-US" sz="1800" dirty="0"/>
          </a:p>
          <a:p>
            <a:pPr eaLnBrk="0" hangingPunct="0">
              <a:lnSpc>
                <a:spcPct val="150000"/>
              </a:lnSpc>
            </a:pPr>
            <a:r>
              <a:rPr lang="en-US" altLang="zh-CN" sz="1800" dirty="0"/>
              <a:t>    </a:t>
            </a:r>
            <a:r>
              <a:rPr lang="zh-CN" altLang="en-US" sz="1800" dirty="0"/>
              <a:t>目的在于为客户提供符合标准的服务，并保护客户不会受到欺诈。实践中，由于多种市场委托方式的产生，例如电话委托、网络交易等，在某种意义上，已经使得营业场所的概念发生了变化。（物理性—→技术上的意义）</a:t>
            </a:r>
          </a:p>
          <a:p>
            <a:pPr eaLnBrk="0" hangingPunct="0">
              <a:lnSpc>
                <a:spcPct val="150000"/>
              </a:lnSpc>
            </a:pPr>
            <a:endParaRPr lang="zh-CN" altLang="en-US" sz="1800" dirty="0"/>
          </a:p>
        </p:txBody>
      </p:sp>
    </p:spTree>
  </p:cSld>
  <p:clrMapOvr>
    <a:masterClrMapping/>
  </p:clrMapOvr>
  <p:transition>
    <p:push dir="u"/>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矩形 7"/>
          <p:cNvSpPr/>
          <p:nvPr/>
        </p:nvSpPr>
        <p:spPr>
          <a:xfrm>
            <a:off x="877885" y="933139"/>
            <a:ext cx="7915275" cy="1077218"/>
          </a:xfrm>
          <a:prstGeom prst="rect">
            <a:avLst/>
          </a:prstGeom>
          <a:noFill/>
          <a:ln w="9525">
            <a:noFill/>
          </a:ln>
        </p:spPr>
        <p:txBody>
          <a:bodyPr anchor="t">
            <a:spAutoFit/>
          </a:bodyPr>
          <a:lstStyle/>
          <a:p>
            <a:pPr eaLnBrk="0" hangingPunct="0"/>
            <a:r>
              <a:rPr lang="en-US" altLang="zh-CN" sz="2400" b="1" dirty="0">
                <a:solidFill>
                  <a:srgbClr val="C00000"/>
                </a:solidFill>
              </a:rPr>
              <a:t>5</a:t>
            </a:r>
            <a:r>
              <a:rPr lang="zh-CN" altLang="en-US" sz="2400" b="1" dirty="0">
                <a:solidFill>
                  <a:srgbClr val="C00000"/>
                </a:solidFill>
              </a:rPr>
              <a:t>、证券商的组织形式</a:t>
            </a:r>
            <a:endParaRPr lang="en-US" altLang="zh-CN" sz="2400" b="1" dirty="0">
              <a:solidFill>
                <a:srgbClr val="C00000"/>
              </a:solidFill>
            </a:endParaRPr>
          </a:p>
          <a:p>
            <a:pPr eaLnBrk="0" hangingPunct="0"/>
            <a:r>
              <a:rPr lang="zh-CN" altLang="en-US" sz="2000" dirty="0"/>
              <a:t>个人独资、合伙、公司</a:t>
            </a:r>
            <a:r>
              <a:rPr lang="en-US" altLang="zh-CN" sz="2000" dirty="0"/>
              <a:t>    </a:t>
            </a:r>
          </a:p>
          <a:p>
            <a:pPr eaLnBrk="0" hangingPunct="0"/>
            <a:r>
              <a:rPr lang="zh-CN" altLang="en-US" sz="2000" dirty="0"/>
              <a:t>实践中以合伙、公司居多</a:t>
            </a:r>
            <a:r>
              <a:rPr lang="en-US" altLang="zh-CN" sz="2000" dirty="0"/>
              <a:t>   </a:t>
            </a:r>
            <a:r>
              <a:rPr lang="zh-CN" altLang="en-US" sz="2000" dirty="0"/>
              <a:t>中国</a:t>
            </a:r>
          </a:p>
        </p:txBody>
      </p:sp>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p:cNvSpPr>
          <p:nvPr>
            <p:ph type="title"/>
          </p:nvPr>
        </p:nvSpPr>
        <p:spPr>
          <a:xfrm>
            <a:off x="822325" y="287665"/>
            <a:ext cx="7543800" cy="936625"/>
          </a:xfrm>
        </p:spPr>
        <p:txBody>
          <a:bodyPr anchor="ctr"/>
          <a:lstStyle/>
          <a:p>
            <a:r>
              <a:rPr lang="en-US" altLang="zh-CN"/>
              <a:t>               </a:t>
            </a:r>
            <a:r>
              <a:rPr lang="zh-CN" altLang="en-US"/>
              <a:t>民法的体系</a:t>
            </a:r>
          </a:p>
        </p:txBody>
      </p:sp>
      <p:sp>
        <p:nvSpPr>
          <p:cNvPr id="10242" name="内容占位符 2"/>
          <p:cNvSpPr>
            <a:spLocks noGrp="1"/>
          </p:cNvSpPr>
          <p:nvPr>
            <p:ph idx="1"/>
          </p:nvPr>
        </p:nvSpPr>
        <p:spPr>
          <a:xfrm>
            <a:off x="580399" y="1276358"/>
            <a:ext cx="7785735" cy="4863465"/>
          </a:xfrm>
        </p:spPr>
        <p:txBody>
          <a:bodyPr anchor="t"/>
          <a:lstStyle/>
          <a:p>
            <a:r>
              <a:rPr lang="en-US" altLang="zh-CN"/>
              <a:t>                                                         </a:t>
            </a:r>
            <a:r>
              <a:rPr lang="zh-CN" altLang="en-US" sz="2800"/>
              <a:t>人之为人</a:t>
            </a:r>
          </a:p>
          <a:p>
            <a:r>
              <a:rPr lang="zh-CN" altLang="en-US" sz="2800"/>
              <a:t>                                                                         得利</a:t>
            </a:r>
          </a:p>
          <a:p>
            <a:r>
              <a:rPr lang="zh-CN" altLang="en-US" sz="2800"/>
              <a:t>             </a:t>
            </a:r>
            <a:r>
              <a:rPr lang="zh-CN" altLang="en-US" sz="2800">
                <a:ln w="22225">
                  <a:solidFill>
                    <a:schemeClr val="accent2"/>
                  </a:solidFill>
                  <a:prstDash val="solid"/>
                </a:ln>
                <a:solidFill>
                  <a:schemeClr val="accent2">
                    <a:lumMod val="40000"/>
                    <a:lumOff val="60000"/>
                  </a:schemeClr>
                </a:solidFill>
              </a:rPr>
              <a:t>支配</a:t>
            </a:r>
            <a:r>
              <a:rPr lang="zh-CN" altLang="en-US" sz="2800"/>
              <a:t>                                                   </a:t>
            </a:r>
            <a:r>
              <a:rPr lang="zh-CN" altLang="en-US" sz="2800">
                <a:ln w="22225">
                  <a:solidFill>
                    <a:schemeClr val="accent2"/>
                  </a:solidFill>
                  <a:prstDash val="solid"/>
                </a:ln>
                <a:solidFill>
                  <a:schemeClr val="accent2">
                    <a:lumMod val="40000"/>
                    <a:lumOff val="60000"/>
                  </a:schemeClr>
                </a:solidFill>
              </a:rPr>
              <a:t>交易</a:t>
            </a:r>
            <a:endParaRPr lang="zh-CN" altLang="en-US" sz="2800"/>
          </a:p>
          <a:p>
            <a:r>
              <a:rPr lang="zh-CN" altLang="en-US" sz="2800"/>
              <a:t>物                                            人                                      </a:t>
            </a:r>
            <a:r>
              <a:rPr lang="zh-CN" altLang="en-US" sz="2800">
                <a:sym typeface="+mn-ea"/>
              </a:rPr>
              <a:t>人</a:t>
            </a:r>
            <a:endParaRPr lang="zh-CN" altLang="en-US" sz="2800"/>
          </a:p>
          <a:p>
            <a:r>
              <a:rPr lang="zh-CN" altLang="en-US" sz="2800"/>
              <a:t>                                                                         </a:t>
            </a:r>
            <a:r>
              <a:rPr lang="zh-CN" altLang="en-US" sz="2800">
                <a:ln w="22225">
                  <a:solidFill>
                    <a:schemeClr val="accent2"/>
                  </a:solidFill>
                  <a:prstDash val="solid"/>
                </a:ln>
                <a:solidFill>
                  <a:schemeClr val="accent2">
                    <a:lumMod val="40000"/>
                    <a:lumOff val="60000"/>
                  </a:schemeClr>
                </a:solidFill>
              </a:rPr>
              <a:t>侵害</a:t>
            </a:r>
            <a:r>
              <a:rPr lang="en-US" altLang="zh-CN" sz="2800">
                <a:ln w="22225">
                  <a:solidFill>
                    <a:schemeClr val="accent2"/>
                  </a:solidFill>
                  <a:prstDash val="solid"/>
                </a:ln>
                <a:solidFill>
                  <a:schemeClr val="accent2">
                    <a:lumMod val="40000"/>
                    <a:lumOff val="60000"/>
                  </a:schemeClr>
                </a:solidFill>
              </a:rPr>
              <a:t>·</a:t>
            </a:r>
            <a:r>
              <a:rPr lang="zh-CN" altLang="en-US" sz="2800" b="1">
                <a:ln w="22225">
                  <a:solidFill>
                    <a:schemeClr val="accent2"/>
                  </a:solidFill>
                  <a:prstDash val="solid"/>
                </a:ln>
                <a:solidFill>
                  <a:srgbClr val="FF0000"/>
                </a:solidFill>
              </a:rPr>
              <a:t>保护</a:t>
            </a:r>
            <a:r>
              <a:rPr lang="zh-CN" altLang="en-US" sz="2800"/>
              <a:t>          </a:t>
            </a:r>
          </a:p>
          <a:p>
            <a:r>
              <a:rPr lang="zh-CN" altLang="en-US" sz="2800"/>
              <a:t>                                                                         管理                     </a:t>
            </a:r>
          </a:p>
          <a:p>
            <a:r>
              <a:rPr lang="zh-CN" altLang="en-US" sz="2800"/>
              <a:t>          </a:t>
            </a:r>
            <a:r>
              <a:rPr lang="zh-CN" altLang="en-US" sz="2800">
                <a:ln w="22225">
                  <a:solidFill>
                    <a:schemeClr val="accent2"/>
                  </a:solidFill>
                  <a:prstDash val="solid"/>
                </a:ln>
                <a:solidFill>
                  <a:schemeClr val="accent2">
                    <a:lumMod val="40000"/>
                    <a:lumOff val="60000"/>
                  </a:schemeClr>
                </a:solidFill>
              </a:rPr>
              <a:t>团体</a:t>
            </a:r>
            <a:r>
              <a:rPr lang="zh-CN" altLang="en-US" sz="2800"/>
              <a:t>                         种   族                                   人</a:t>
            </a:r>
          </a:p>
          <a:p>
            <a:r>
              <a:rPr lang="zh-CN" altLang="en-US" sz="2800"/>
              <a:t>                                                                         财产                                       </a:t>
            </a:r>
          </a:p>
          <a:p>
            <a:r>
              <a:rPr lang="zh-CN" altLang="en-US" sz="2800"/>
              <a:t>                                                 人                            </a:t>
            </a:r>
          </a:p>
          <a:p>
            <a:endParaRPr lang="zh-CN" altLang="en-US" sz="2800"/>
          </a:p>
        </p:txBody>
      </p:sp>
      <p:sp>
        <p:nvSpPr>
          <p:cNvPr id="10" name="左右箭头 9"/>
          <p:cNvSpPr/>
          <p:nvPr/>
        </p:nvSpPr>
        <p:spPr>
          <a:xfrm>
            <a:off x="5162550" y="3214697"/>
            <a:ext cx="2851150" cy="4286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左箭头 10"/>
          <p:cNvSpPr/>
          <p:nvPr/>
        </p:nvSpPr>
        <p:spPr>
          <a:xfrm>
            <a:off x="1441450" y="3215007"/>
            <a:ext cx="3036888" cy="427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上箭头 11"/>
          <p:cNvSpPr/>
          <p:nvPr/>
        </p:nvSpPr>
        <p:spPr>
          <a:xfrm>
            <a:off x="4478338" y="1958985"/>
            <a:ext cx="431800" cy="10334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 name="虚尾箭头 13"/>
          <p:cNvSpPr/>
          <p:nvPr/>
        </p:nvSpPr>
        <p:spPr>
          <a:xfrm>
            <a:off x="5326698" y="4732665"/>
            <a:ext cx="2522538" cy="42862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 name="下箭头 14"/>
          <p:cNvSpPr/>
          <p:nvPr/>
        </p:nvSpPr>
        <p:spPr>
          <a:xfrm>
            <a:off x="4478338" y="4006850"/>
            <a:ext cx="431800" cy="1652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2" name="直接箭头连接符 1"/>
          <p:cNvCxnSpPr/>
          <p:nvPr/>
        </p:nvCxnSpPr>
        <p:spPr>
          <a:xfrm flipH="1">
            <a:off x="2346960" y="3721110"/>
            <a:ext cx="2138680" cy="10979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3"/>
          <p:cNvSpPr>
            <a:spLocks noGrp="1"/>
          </p:cNvSpPr>
          <p:nvPr>
            <p:ph type="title"/>
          </p:nvPr>
        </p:nvSpPr>
        <p:spPr>
          <a:xfrm>
            <a:off x="452438" y="635629"/>
            <a:ext cx="7543800" cy="510091"/>
          </a:xfrm>
        </p:spPr>
        <p:txBody>
          <a:bodyPr anchor="b"/>
          <a:lstStyle/>
          <a:p>
            <a:r>
              <a:rPr lang="en-US" altLang="zh-CN" sz="2400" b="1" dirty="0">
                <a:solidFill>
                  <a:srgbClr val="C00000"/>
                </a:solidFill>
                <a:latin typeface="Calibri" panose="020F0502020204030204" pitchFamily="2" charset="0"/>
                <a:sym typeface="宋体" panose="02010600030101010101" pitchFamily="2" charset="-122"/>
              </a:rPr>
              <a:t>2</a:t>
            </a:r>
            <a:r>
              <a:rPr lang="zh-CN" altLang="en-US" sz="2400" b="1" dirty="0">
                <a:solidFill>
                  <a:srgbClr val="C00000"/>
                </a:solidFill>
                <a:latin typeface="Calibri" panose="020F0502020204030204" pitchFamily="2" charset="0"/>
                <a:sym typeface="宋体" panose="02010600030101010101" pitchFamily="2" charset="-122"/>
              </a:rPr>
              <a:t>、债券（</a:t>
            </a:r>
            <a:r>
              <a:rPr lang="en-US" altLang="zh-CN" sz="2400" b="1" dirty="0">
                <a:solidFill>
                  <a:srgbClr val="C00000"/>
                </a:solidFill>
                <a:latin typeface="Calibri" panose="020F0502020204030204" pitchFamily="2" charset="0"/>
                <a:sym typeface="宋体" panose="02010600030101010101" pitchFamily="2" charset="-122"/>
              </a:rPr>
              <a:t>bond</a:t>
            </a:r>
            <a:r>
              <a:rPr lang="zh-CN" altLang="en-US" sz="2400" b="1" dirty="0">
                <a:solidFill>
                  <a:srgbClr val="C00000"/>
                </a:solidFill>
                <a:latin typeface="Calibri" panose="020F0502020204030204" pitchFamily="2" charset="0"/>
                <a:sym typeface="宋体" panose="02010600030101010101" pitchFamily="2" charset="-122"/>
              </a:rPr>
              <a:t>）     公司债</a:t>
            </a:r>
            <a:r>
              <a:rPr lang="en-US" altLang="zh-CN" sz="2400" b="1" dirty="0">
                <a:solidFill>
                  <a:srgbClr val="C00000"/>
                </a:solidFill>
                <a:latin typeface="Calibri" panose="020F0502020204030204" pitchFamily="2" charset="0"/>
                <a:sym typeface="宋体" panose="02010600030101010101" pitchFamily="2" charset="-122"/>
              </a:rPr>
              <a:t>v</a:t>
            </a:r>
            <a:r>
              <a:rPr lang="zh-CN" altLang="en-US" sz="2400" b="1" dirty="0">
                <a:solidFill>
                  <a:srgbClr val="C00000"/>
                </a:solidFill>
                <a:latin typeface="Calibri" panose="020F0502020204030204" pitchFamily="2" charset="0"/>
                <a:sym typeface="宋体" panose="02010600030101010101" pitchFamily="2" charset="-122"/>
              </a:rPr>
              <a:t>政府债</a:t>
            </a:r>
            <a:endParaRPr lang="zh-CN" altLang="en-US" sz="2400" dirty="0">
              <a:solidFill>
                <a:srgbClr val="C00000"/>
              </a:solidFill>
              <a:latin typeface="Calibri" panose="020F0502020204030204" pitchFamily="2" charset="0"/>
            </a:endParaRPr>
          </a:p>
        </p:txBody>
      </p:sp>
      <p:sp>
        <p:nvSpPr>
          <p:cNvPr id="41986" name="内容占位符 4"/>
          <p:cNvSpPr>
            <a:spLocks noGrp="1"/>
          </p:cNvSpPr>
          <p:nvPr>
            <p:ph idx="1"/>
          </p:nvPr>
        </p:nvSpPr>
        <p:spPr>
          <a:xfrm>
            <a:off x="368541" y="1324140"/>
            <a:ext cx="8563595" cy="4418013"/>
          </a:xfrm>
        </p:spPr>
        <p:txBody>
          <a:bodyPr lIns="0" rIns="0" anchor="t"/>
          <a:lstStyle/>
          <a:p>
            <a:r>
              <a:rPr lang="zh-CN" altLang="en-US" b="1" dirty="0"/>
              <a:t>债券代表对公司的债权，实质上是一种债权债务关系</a:t>
            </a:r>
            <a:r>
              <a:rPr lang="zh-CN" altLang="en-US" dirty="0"/>
              <a:t>。</a:t>
            </a:r>
          </a:p>
          <a:p>
            <a:r>
              <a:rPr lang="zh-CN" altLang="en-US" b="1" dirty="0"/>
              <a:t>（</a:t>
            </a:r>
            <a:r>
              <a:rPr lang="en-US" altLang="zh-CN" b="1" dirty="0"/>
              <a:t>1</a:t>
            </a:r>
            <a:r>
              <a:rPr lang="zh-CN" altLang="en-US" b="1" dirty="0"/>
              <a:t>）与普通债权的比较</a:t>
            </a:r>
            <a:r>
              <a:rPr lang="zh-CN" altLang="en-US" dirty="0"/>
              <a:t>：范围、数量、缔约成本</a:t>
            </a:r>
          </a:p>
          <a:p>
            <a:r>
              <a:rPr lang="zh-CN" altLang="en-US" b="1" dirty="0"/>
              <a:t>（</a:t>
            </a:r>
            <a:r>
              <a:rPr lang="en-US" altLang="zh-CN" b="1" dirty="0"/>
              <a:t>2</a:t>
            </a:r>
            <a:r>
              <a:rPr lang="zh-CN" altLang="en-US" b="1" dirty="0"/>
              <a:t>）与银行借款的比较</a:t>
            </a:r>
            <a:r>
              <a:rPr lang="en-US" altLang="zh-CN" b="1" dirty="0"/>
              <a:t>  </a:t>
            </a:r>
            <a:endParaRPr lang="zh-CN" altLang="en-US" dirty="0"/>
          </a:p>
          <a:p>
            <a:r>
              <a:rPr lang="zh-CN" altLang="en-US" b="1" dirty="0"/>
              <a:t>（</a:t>
            </a:r>
            <a:r>
              <a:rPr lang="en-US" altLang="zh-CN" b="1" dirty="0"/>
              <a:t>3</a:t>
            </a:r>
            <a:r>
              <a:rPr lang="zh-CN" altLang="en-US" b="1" dirty="0"/>
              <a:t>）与股票的比较</a:t>
            </a:r>
            <a:r>
              <a:rPr lang="en-US" altLang="zh-CN" b="1" dirty="0"/>
              <a:t>  </a:t>
            </a:r>
            <a:r>
              <a:rPr lang="zh-CN" altLang="en-US" dirty="0"/>
              <a:t>权利义务关系、收益、风险</a:t>
            </a:r>
            <a:endParaRPr lang="en-US" altLang="zh-CN" dirty="0"/>
          </a:p>
          <a:p>
            <a:r>
              <a:rPr lang="zh-CN" altLang="en-US" b="1" dirty="0"/>
              <a:t>（</a:t>
            </a:r>
            <a:r>
              <a:rPr lang="en-US" altLang="zh-CN" b="1" dirty="0"/>
              <a:t>4</a:t>
            </a:r>
            <a:r>
              <a:rPr lang="zh-CN" altLang="en-US" b="1" dirty="0"/>
              <a:t>）债券的价格影响因素</a:t>
            </a:r>
            <a:r>
              <a:rPr lang="en-US" altLang="zh-CN" dirty="0"/>
              <a:t>  </a:t>
            </a:r>
          </a:p>
          <a:p>
            <a:r>
              <a:rPr lang="zh-CN" altLang="en-US" dirty="0">
                <a:sym typeface="宋体" panose="02010600030101010101" pitchFamily="2" charset="-122"/>
              </a:rPr>
              <a:t>            公司的资信（信用评级）、</a:t>
            </a:r>
            <a:r>
              <a:rPr lang="zh-CN" altLang="en-US" dirty="0"/>
              <a:t>市场利率：市场利率下降，债券价格上升</a:t>
            </a:r>
          </a:p>
          <a:p>
            <a:pPr>
              <a:spcAft>
                <a:spcPts val="600"/>
              </a:spcAft>
            </a:pPr>
            <a:r>
              <a:rPr lang="zh-CN" altLang="en-US" b="1" dirty="0"/>
              <a:t>（</a:t>
            </a:r>
            <a:r>
              <a:rPr lang="en-US" altLang="zh-CN" b="1" dirty="0"/>
              <a:t>5</a:t>
            </a:r>
            <a:r>
              <a:rPr lang="zh-CN" altLang="en-US" b="1" dirty="0"/>
              <a:t>）分类</a:t>
            </a:r>
            <a:r>
              <a:rPr lang="zh-CN" altLang="en-US" dirty="0"/>
              <a:t>：主体、利率、抵押担保、偿还期限</a:t>
            </a:r>
            <a:endParaRPr lang="en-US" altLang="zh-CN" dirty="0"/>
          </a:p>
          <a:p>
            <a:r>
              <a:rPr lang="zh-CN" altLang="en-US" b="1" dirty="0"/>
              <a:t>（</a:t>
            </a:r>
            <a:r>
              <a:rPr lang="en-US" altLang="zh-CN" b="1" dirty="0"/>
              <a:t>6</a:t>
            </a:r>
            <a:r>
              <a:rPr lang="zh-CN" altLang="en-US" b="1" dirty="0"/>
              <a:t>）</a:t>
            </a:r>
            <a:r>
              <a:rPr lang="zh-CN" altLang="en-US" dirty="0"/>
              <a:t>国库券、地方债与政府信用、厉行节约</a:t>
            </a:r>
          </a:p>
          <a:p>
            <a:r>
              <a:rPr lang="zh-CN" altLang="en-US" b="1" dirty="0"/>
              <a:t>（</a:t>
            </a:r>
            <a:r>
              <a:rPr lang="en-US" altLang="zh-CN" b="1" dirty="0"/>
              <a:t>7</a:t>
            </a:r>
            <a:r>
              <a:rPr lang="zh-CN" altLang="en-US" b="1" dirty="0"/>
              <a:t>）</a:t>
            </a:r>
            <a:r>
              <a:rPr lang="zh-CN" altLang="en-US" dirty="0"/>
              <a:t>《公司法》公司债券  </a:t>
            </a:r>
            <a:r>
              <a:rPr lang="en-US" altLang="zh-CN" dirty="0"/>
              <a:t>v  </a:t>
            </a:r>
            <a:r>
              <a:rPr lang="zh-CN" altLang="en-US" dirty="0"/>
              <a:t>《企业债券管理条例》企业债券</a:t>
            </a:r>
          </a:p>
          <a:p>
            <a:endParaRPr lang="zh-CN" altLang="en-US" dirty="0"/>
          </a:p>
          <a:p>
            <a:endParaRPr lang="zh-CN" altLang="en-US" dirty="0"/>
          </a:p>
          <a:p>
            <a:endParaRPr lang="zh-CN" altLang="en-US" dirty="0"/>
          </a:p>
          <a:p>
            <a:endParaRPr lang="zh-CN" altLang="en-US" dirty="0"/>
          </a:p>
        </p:txBody>
      </p:sp>
    </p:spTree>
  </p:cSld>
  <p:clrMapOvr>
    <a:masterClrMapping/>
  </p:clrMapOvr>
  <p:transition>
    <p:push dir="u"/>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标题 5"/>
          <p:cNvSpPr txBox="1"/>
          <p:nvPr/>
        </p:nvSpPr>
        <p:spPr>
          <a:xfrm>
            <a:off x="687387" y="403543"/>
            <a:ext cx="8229600" cy="358457"/>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四、证券服务机构</a:t>
            </a:r>
            <a:endParaRPr lang="zh-CN" altLang="en-US" sz="2800" dirty="0">
              <a:solidFill>
                <a:srgbClr val="404040"/>
              </a:solidFill>
              <a:latin typeface="Calibri Light" panose="020F0302020204030204" pitchFamily="2" charset="0"/>
            </a:endParaRPr>
          </a:p>
        </p:txBody>
      </p:sp>
      <p:sp>
        <p:nvSpPr>
          <p:cNvPr id="247811" name="矩形 7"/>
          <p:cNvSpPr/>
          <p:nvPr/>
        </p:nvSpPr>
        <p:spPr>
          <a:xfrm>
            <a:off x="687387" y="932996"/>
            <a:ext cx="7915275" cy="5364417"/>
          </a:xfrm>
          <a:prstGeom prst="rect">
            <a:avLst/>
          </a:prstGeom>
          <a:noFill/>
          <a:ln w="9525">
            <a:noFill/>
          </a:ln>
        </p:spPr>
        <p:txBody>
          <a:bodyPr anchor="t">
            <a:spAutoFit/>
          </a:bodyPr>
          <a:lstStyle/>
          <a:p>
            <a:pPr eaLnBrk="0" hangingPunct="0">
              <a:lnSpc>
                <a:spcPct val="110000"/>
              </a:lnSpc>
            </a:pPr>
            <a:r>
              <a:rPr lang="en-US" altLang="zh-CN" sz="2200" b="1" dirty="0">
                <a:solidFill>
                  <a:srgbClr val="C00000"/>
                </a:solidFill>
              </a:rPr>
              <a:t>1</a:t>
            </a:r>
            <a:r>
              <a:rPr lang="zh-CN" altLang="en-US" sz="2200" b="1" dirty="0">
                <a:solidFill>
                  <a:srgbClr val="C00000"/>
                </a:solidFill>
              </a:rPr>
              <a:t>、投资咨询</a:t>
            </a:r>
            <a:r>
              <a:rPr lang="en-US" altLang="zh-CN" sz="2200" b="1" dirty="0">
                <a:solidFill>
                  <a:srgbClr val="C00000"/>
                </a:solidFill>
              </a:rPr>
              <a:t>  </a:t>
            </a:r>
          </a:p>
          <a:p>
            <a:pPr eaLnBrk="0" hangingPunct="0">
              <a:lnSpc>
                <a:spcPct val="110000"/>
              </a:lnSpc>
            </a:pPr>
            <a:r>
              <a:rPr lang="zh-CN" altLang="en-US" sz="2000" dirty="0"/>
              <a:t>咨询机构在向投资者推荐或者建议购买某种证券时</a:t>
            </a:r>
            <a:r>
              <a:rPr lang="zh-CN" altLang="en-US" sz="2000" b="1" dirty="0"/>
              <a:t>必须熟悉发行人的情况</a:t>
            </a:r>
            <a:r>
              <a:rPr lang="zh-CN" altLang="en-US" sz="2000" dirty="0"/>
              <a:t>，并在此基础上分析；提出的建议应当</a:t>
            </a:r>
            <a:r>
              <a:rPr lang="zh-CN" altLang="en-US" sz="2000" b="1" dirty="0"/>
              <a:t>有充分合理的根据</a:t>
            </a:r>
            <a:r>
              <a:rPr lang="zh-CN" altLang="en-US" sz="2000" dirty="0"/>
              <a:t>，否则便有欺诈之嫌，应承担赔偿责任。</a:t>
            </a:r>
          </a:p>
          <a:p>
            <a:pPr eaLnBrk="0" hangingPunct="0">
              <a:lnSpc>
                <a:spcPct val="110000"/>
              </a:lnSpc>
            </a:pPr>
            <a:r>
              <a:rPr lang="en-US" altLang="zh-CN" sz="2400" b="1" dirty="0">
                <a:solidFill>
                  <a:srgbClr val="C00000"/>
                </a:solidFill>
              </a:rPr>
              <a:t>2</a:t>
            </a:r>
            <a:r>
              <a:rPr lang="zh-CN" altLang="en-US" sz="2400" b="1" dirty="0">
                <a:solidFill>
                  <a:srgbClr val="C00000"/>
                </a:solidFill>
              </a:rPr>
              <a:t>、信用评级</a:t>
            </a:r>
            <a:r>
              <a:rPr lang="en-US" altLang="zh-CN" sz="2400" b="1" dirty="0">
                <a:solidFill>
                  <a:srgbClr val="C00000"/>
                </a:solidFill>
              </a:rPr>
              <a:t>  </a:t>
            </a:r>
          </a:p>
          <a:p>
            <a:pPr eaLnBrk="0" hangingPunct="0">
              <a:lnSpc>
                <a:spcPct val="110000"/>
              </a:lnSpc>
            </a:pPr>
            <a:r>
              <a:rPr lang="zh-CN" altLang="en-US" sz="2000" dirty="0"/>
              <a:t>①投资者投资时需要对其风险和价值获得比较确定的认识；</a:t>
            </a:r>
            <a:endParaRPr lang="en-US" altLang="zh-CN" sz="2000" dirty="0"/>
          </a:p>
          <a:p>
            <a:pPr eaLnBrk="0" hangingPunct="0">
              <a:lnSpc>
                <a:spcPct val="110000"/>
              </a:lnSpc>
            </a:pPr>
            <a:r>
              <a:rPr lang="zh-CN" altLang="en-US" sz="2000" dirty="0"/>
              <a:t>②有比没有好。</a:t>
            </a:r>
          </a:p>
          <a:p>
            <a:pPr eaLnBrk="0" hangingPunct="0">
              <a:lnSpc>
                <a:spcPct val="110000"/>
              </a:lnSpc>
              <a:spcAft>
                <a:spcPts val="600"/>
              </a:spcAft>
            </a:pPr>
            <a:r>
              <a:rPr lang="en-US" altLang="zh-CN" sz="2000" b="1" dirty="0"/>
              <a:t>3</a:t>
            </a:r>
            <a:r>
              <a:rPr lang="zh-CN" altLang="en-US" sz="2000" b="1" dirty="0"/>
              <a:t>、律师</a:t>
            </a:r>
            <a:r>
              <a:rPr lang="en-US" altLang="zh-CN" sz="2000" b="1" dirty="0"/>
              <a:t>   4</a:t>
            </a:r>
            <a:r>
              <a:rPr lang="zh-CN" altLang="en-US" sz="2000" b="1" dirty="0"/>
              <a:t>、会计师</a:t>
            </a:r>
            <a:r>
              <a:rPr lang="en-US" altLang="zh-CN" sz="2000" b="1" dirty="0"/>
              <a:t>  5</a:t>
            </a:r>
            <a:r>
              <a:rPr lang="zh-CN" altLang="en-US" sz="2000" b="1" dirty="0"/>
              <a:t>、资产评估师</a:t>
            </a:r>
          </a:p>
          <a:p>
            <a:pPr eaLnBrk="0" hangingPunct="0">
              <a:lnSpc>
                <a:spcPct val="110000"/>
              </a:lnSpc>
            </a:pPr>
            <a:r>
              <a:rPr lang="zh-CN" altLang="en-US" sz="2000" b="1" dirty="0"/>
              <a:t>小资料</a:t>
            </a:r>
            <a:r>
              <a:rPr lang="zh-CN" altLang="en-US" sz="2000" dirty="0"/>
              <a:t>：</a:t>
            </a:r>
            <a:r>
              <a:rPr lang="en-US" altLang="zh-CN" sz="2000" dirty="0"/>
              <a:t>  </a:t>
            </a:r>
            <a:r>
              <a:rPr lang="zh-CN" altLang="en-US" sz="2000" dirty="0"/>
              <a:t>朱锦清</a:t>
            </a:r>
            <a:r>
              <a:rPr lang="en-US" altLang="zh-CN" sz="2000" dirty="0"/>
              <a:t>61</a:t>
            </a:r>
            <a:endParaRPr lang="zh-CN" altLang="en-US" sz="2000" dirty="0"/>
          </a:p>
          <a:p>
            <a:pPr eaLnBrk="0" hangingPunct="0">
              <a:lnSpc>
                <a:spcPct val="110000"/>
              </a:lnSpc>
            </a:pPr>
            <a:r>
              <a:rPr lang="zh-CN" altLang="en-US" sz="2000" dirty="0"/>
              <a:t>①</a:t>
            </a:r>
            <a:r>
              <a:rPr lang="zh-CN" altLang="en-US" sz="2000" b="1" dirty="0"/>
              <a:t>招聘会计人员</a:t>
            </a:r>
            <a:r>
              <a:rPr lang="zh-CN" altLang="en-US" sz="2000" dirty="0"/>
              <a:t>，一不问学历、二不问能力。第一个问题：会做假账吗？</a:t>
            </a:r>
            <a:endParaRPr lang="en-US" altLang="zh-CN" sz="2000" dirty="0"/>
          </a:p>
          <a:p>
            <a:pPr eaLnBrk="0" hangingPunct="0">
              <a:lnSpc>
                <a:spcPct val="110000"/>
              </a:lnSpc>
            </a:pPr>
            <a:r>
              <a:rPr lang="zh-CN" altLang="en-US" sz="2000" b="1" dirty="0"/>
              <a:t>②统计资料</a:t>
            </a:r>
            <a:r>
              <a:rPr lang="zh-CN" altLang="en-US" sz="2000" dirty="0"/>
              <a:t>：财政部对</a:t>
            </a:r>
            <a:r>
              <a:rPr lang="en-US" altLang="zh-CN" sz="2000" dirty="0"/>
              <a:t>100</a:t>
            </a:r>
            <a:r>
              <a:rPr lang="zh-CN" altLang="en-US" sz="2000" dirty="0"/>
              <a:t>户审计过的国有企业</a:t>
            </a:r>
            <a:r>
              <a:rPr lang="en-US" altLang="zh-CN" sz="2000" dirty="0"/>
              <a:t>1998</a:t>
            </a:r>
            <a:r>
              <a:rPr lang="zh-CN" altLang="en-US" sz="2000" dirty="0"/>
              <a:t>年年度会计报表抽审。结果：</a:t>
            </a:r>
            <a:r>
              <a:rPr lang="en-US" altLang="zh-CN" sz="2000" dirty="0"/>
              <a:t>81</a:t>
            </a:r>
            <a:r>
              <a:rPr lang="zh-CN" altLang="en-US" sz="2000" dirty="0"/>
              <a:t>户资产不实、</a:t>
            </a:r>
            <a:r>
              <a:rPr lang="en-US" altLang="zh-CN" sz="2000" dirty="0"/>
              <a:t>83</a:t>
            </a:r>
            <a:r>
              <a:rPr lang="zh-CN" altLang="en-US" sz="2000" dirty="0"/>
              <a:t>户所有者权益不实，</a:t>
            </a:r>
            <a:r>
              <a:rPr lang="en-US" altLang="zh-CN" sz="2000" dirty="0"/>
              <a:t>89</a:t>
            </a:r>
            <a:r>
              <a:rPr lang="zh-CN" altLang="en-US" sz="2000" dirty="0"/>
              <a:t>户损益不实</a:t>
            </a:r>
            <a:r>
              <a:rPr lang="en-US" altLang="zh-CN" sz="2000" dirty="0"/>
              <a:t>  eg.</a:t>
            </a:r>
            <a:r>
              <a:rPr lang="zh-CN" altLang="en-US" sz="2000" dirty="0"/>
              <a:t>武汉烟草有限公司已亏损，报表显示盈利</a:t>
            </a:r>
            <a:r>
              <a:rPr lang="en-US" altLang="zh-CN" sz="2000" dirty="0"/>
              <a:t>1.4</a:t>
            </a:r>
            <a:r>
              <a:rPr lang="zh-CN" altLang="en-US" sz="2000" dirty="0"/>
              <a:t>亿</a:t>
            </a:r>
          </a:p>
          <a:p>
            <a:pPr eaLnBrk="0" hangingPunct="0">
              <a:lnSpc>
                <a:spcPct val="110000"/>
              </a:lnSpc>
            </a:pPr>
            <a:endParaRPr lang="zh-CN" altLang="en-US" sz="2200" dirty="0"/>
          </a:p>
        </p:txBody>
      </p:sp>
    </p:spTree>
  </p:cSld>
  <p:clrMapOvr>
    <a:masterClrMapping/>
  </p:clrMapOvr>
  <p:transition>
    <p:push dir="u"/>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标题 5"/>
          <p:cNvSpPr txBox="1"/>
          <p:nvPr/>
        </p:nvSpPr>
        <p:spPr>
          <a:xfrm>
            <a:off x="844550" y="627063"/>
            <a:ext cx="8229600" cy="449895"/>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五、中国证监会</a:t>
            </a:r>
            <a:endParaRPr lang="zh-CN" altLang="en-US" sz="2800" dirty="0">
              <a:solidFill>
                <a:srgbClr val="404040"/>
              </a:solidFill>
              <a:latin typeface="Calibri Light" panose="020F0302020204030204" pitchFamily="2" charset="0"/>
            </a:endParaRPr>
          </a:p>
        </p:txBody>
      </p:sp>
      <p:sp>
        <p:nvSpPr>
          <p:cNvPr id="248835" name="矩形 7"/>
          <p:cNvSpPr/>
          <p:nvPr/>
        </p:nvSpPr>
        <p:spPr>
          <a:xfrm>
            <a:off x="768360" y="1209882"/>
            <a:ext cx="7915275" cy="5482719"/>
          </a:xfrm>
          <a:prstGeom prst="rect">
            <a:avLst/>
          </a:prstGeom>
          <a:noFill/>
          <a:ln w="9525">
            <a:noFill/>
          </a:ln>
        </p:spPr>
        <p:txBody>
          <a:bodyPr anchor="t">
            <a:spAutoFit/>
          </a:bodyPr>
          <a:lstStyle/>
          <a:p>
            <a:pPr eaLnBrk="0" hangingPunct="0">
              <a:lnSpc>
                <a:spcPct val="150000"/>
              </a:lnSpc>
            </a:pPr>
            <a:r>
              <a:rPr lang="en-US" altLang="zh-CN" sz="2400" b="1" dirty="0">
                <a:solidFill>
                  <a:srgbClr val="C00000"/>
                </a:solidFill>
              </a:rPr>
              <a:t>1</a:t>
            </a:r>
            <a:r>
              <a:rPr lang="zh-CN" altLang="en-US" sz="2400" b="1" dirty="0">
                <a:solidFill>
                  <a:srgbClr val="C00000"/>
                </a:solidFill>
              </a:rPr>
              <a:t>、中国证监会的实践</a:t>
            </a:r>
          </a:p>
          <a:p>
            <a:pPr eaLnBrk="0" hangingPunct="0">
              <a:lnSpc>
                <a:spcPct val="150000"/>
              </a:lnSpc>
            </a:pPr>
            <a:r>
              <a:rPr lang="zh-CN" altLang="en-US" sz="2000" dirty="0"/>
              <a:t>中国证监会成为中国转轨经济时期的一种独特法律现象：</a:t>
            </a:r>
            <a:endParaRPr lang="en-US" altLang="zh-CN" sz="2000" dirty="0"/>
          </a:p>
          <a:p>
            <a:pPr eaLnBrk="0" hangingPunct="0">
              <a:lnSpc>
                <a:spcPct val="150000"/>
              </a:lnSpc>
            </a:pPr>
            <a:r>
              <a:rPr lang="zh-CN" altLang="en-US" sz="2000" dirty="0"/>
              <a:t>一方面行使对证券市场的行政监管权</a:t>
            </a:r>
            <a:endParaRPr lang="en-US" altLang="zh-CN" sz="2000" dirty="0"/>
          </a:p>
          <a:p>
            <a:pPr eaLnBrk="0" hangingPunct="0">
              <a:lnSpc>
                <a:spcPct val="150000"/>
              </a:lnSpc>
            </a:pPr>
            <a:r>
              <a:rPr lang="zh-CN" altLang="en-US" sz="2000" dirty="0"/>
              <a:t>另一方面在性质上又属于事业单位编制；虽然名为委员会，但不实行委员合议制，而是首长负责制。</a:t>
            </a:r>
            <a:endParaRPr lang="zh-CN" altLang="en-US" sz="2400" dirty="0"/>
          </a:p>
          <a:p>
            <a:pPr eaLnBrk="0" hangingPunct="0">
              <a:lnSpc>
                <a:spcPct val="150000"/>
              </a:lnSpc>
            </a:pPr>
            <a:r>
              <a:rPr lang="en-US" altLang="zh-CN" sz="2400" b="1" dirty="0">
                <a:solidFill>
                  <a:srgbClr val="C00000"/>
                </a:solidFill>
              </a:rPr>
              <a:t>2</a:t>
            </a:r>
            <a:r>
              <a:rPr lang="zh-CN" altLang="en-US" sz="2400" b="1" dirty="0">
                <a:solidFill>
                  <a:srgbClr val="C00000"/>
                </a:solidFill>
              </a:rPr>
              <a:t>、职能</a:t>
            </a:r>
            <a:endParaRPr lang="en-US" altLang="zh-CN" sz="2400" b="1" dirty="0">
              <a:solidFill>
                <a:srgbClr val="C00000"/>
              </a:solidFill>
            </a:endParaRPr>
          </a:p>
          <a:p>
            <a:pPr eaLnBrk="0" hangingPunct="0">
              <a:lnSpc>
                <a:spcPct val="150000"/>
              </a:lnSpc>
            </a:pPr>
            <a:r>
              <a:rPr lang="zh-CN" altLang="en-US" sz="2000" dirty="0"/>
              <a:t>制定规则、审批核准、监督管理、信息公开、查处违法</a:t>
            </a:r>
            <a:endParaRPr lang="en-US" altLang="zh-CN" sz="2000" dirty="0"/>
          </a:p>
          <a:p>
            <a:pPr eaLnBrk="0" hangingPunct="0">
              <a:lnSpc>
                <a:spcPct val="150000"/>
              </a:lnSpc>
            </a:pPr>
            <a:r>
              <a:rPr lang="en-US" altLang="zh-CN" sz="2400" b="1" dirty="0">
                <a:solidFill>
                  <a:srgbClr val="C00000"/>
                </a:solidFill>
              </a:rPr>
              <a:t>3</a:t>
            </a:r>
            <a:r>
              <a:rPr lang="zh-CN" altLang="en-US" sz="2400" b="1" dirty="0">
                <a:solidFill>
                  <a:srgbClr val="C00000"/>
                </a:solidFill>
              </a:rPr>
              <a:t>、职权</a:t>
            </a:r>
            <a:endParaRPr lang="en-US" altLang="zh-CN" sz="2400" b="1" dirty="0">
              <a:solidFill>
                <a:srgbClr val="C00000"/>
              </a:solidFill>
            </a:endParaRPr>
          </a:p>
          <a:p>
            <a:pPr eaLnBrk="0" hangingPunct="0">
              <a:lnSpc>
                <a:spcPct val="150000"/>
              </a:lnSpc>
            </a:pPr>
            <a:r>
              <a:rPr lang="zh-CN" altLang="en-US" sz="2000" dirty="0"/>
              <a:t>现场检查权，调查取证权，询问权，查阅、复制、封存权，账户冻结，限制买卖</a:t>
            </a:r>
          </a:p>
          <a:p>
            <a:pPr eaLnBrk="0" hangingPunct="0">
              <a:lnSpc>
                <a:spcPct val="150000"/>
              </a:lnSpc>
            </a:pPr>
            <a:endParaRPr lang="zh-CN" altLang="en-US" sz="2400" dirty="0"/>
          </a:p>
        </p:txBody>
      </p:sp>
    </p:spTree>
  </p:cSld>
  <p:clrMapOvr>
    <a:masterClrMapping/>
  </p:clrMapOvr>
  <p:transition>
    <p:push dir="u"/>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标题 5"/>
          <p:cNvSpPr txBox="1"/>
          <p:nvPr/>
        </p:nvSpPr>
        <p:spPr>
          <a:xfrm>
            <a:off x="844550" y="627063"/>
            <a:ext cx="8229600" cy="531176"/>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六、证券业协会</a:t>
            </a:r>
            <a:endParaRPr lang="zh-CN" altLang="en-US" sz="2800" dirty="0">
              <a:solidFill>
                <a:srgbClr val="404040"/>
              </a:solidFill>
              <a:latin typeface="Calibri Light" panose="020F0302020204030204" pitchFamily="2" charset="0"/>
            </a:endParaRPr>
          </a:p>
        </p:txBody>
      </p:sp>
      <p:sp>
        <p:nvSpPr>
          <p:cNvPr id="249859" name="矩形 7"/>
          <p:cNvSpPr/>
          <p:nvPr/>
        </p:nvSpPr>
        <p:spPr>
          <a:xfrm>
            <a:off x="815340" y="1331020"/>
            <a:ext cx="7915275" cy="3548279"/>
          </a:xfrm>
          <a:prstGeom prst="rect">
            <a:avLst/>
          </a:prstGeom>
          <a:noFill/>
          <a:ln w="9525">
            <a:noFill/>
          </a:ln>
        </p:spPr>
        <p:txBody>
          <a:bodyPr anchor="t">
            <a:spAutoFit/>
          </a:bodyPr>
          <a:lstStyle/>
          <a:p>
            <a:pPr eaLnBrk="0" hangingPunct="0">
              <a:lnSpc>
                <a:spcPct val="150000"/>
              </a:lnSpc>
            </a:pPr>
            <a:r>
              <a:rPr lang="en-US" altLang="zh-CN" sz="2400" b="1" dirty="0">
                <a:solidFill>
                  <a:srgbClr val="C00000"/>
                </a:solidFill>
              </a:rPr>
              <a:t>1</a:t>
            </a:r>
            <a:r>
              <a:rPr lang="zh-CN" altLang="en-US" sz="2400" b="1" dirty="0">
                <a:solidFill>
                  <a:srgbClr val="C00000"/>
                </a:solidFill>
              </a:rPr>
              <a:t>、概念</a:t>
            </a:r>
            <a:endParaRPr lang="en-US" altLang="zh-CN" sz="2000" b="1" dirty="0">
              <a:solidFill>
                <a:srgbClr val="C00000"/>
              </a:solidFill>
            </a:endParaRPr>
          </a:p>
          <a:p>
            <a:pPr eaLnBrk="0" hangingPunct="0">
              <a:lnSpc>
                <a:spcPct val="150000"/>
              </a:lnSpc>
            </a:pPr>
            <a:r>
              <a:rPr lang="zh-CN" altLang="en-US" sz="2000" dirty="0"/>
              <a:t>是依法设立的对证券行业进行自律性管理的社会团体法人。</a:t>
            </a:r>
            <a:r>
              <a:rPr lang="en-US" altLang="zh-CN" sz="2000" dirty="0"/>
              <a:t>  Not</a:t>
            </a:r>
            <a:r>
              <a:rPr lang="zh-CN" altLang="en-US" sz="2000" dirty="0"/>
              <a:t>社团法人</a:t>
            </a:r>
            <a:r>
              <a:rPr lang="en-US" altLang="zh-CN" sz="2000" dirty="0"/>
              <a:t>   p485</a:t>
            </a:r>
          </a:p>
          <a:p>
            <a:pPr eaLnBrk="0" hangingPunct="0">
              <a:lnSpc>
                <a:spcPct val="150000"/>
              </a:lnSpc>
            </a:pPr>
            <a:r>
              <a:rPr lang="en-US" altLang="zh-CN" sz="2400" b="1" dirty="0">
                <a:solidFill>
                  <a:srgbClr val="C00000"/>
                </a:solidFill>
              </a:rPr>
              <a:t>2</a:t>
            </a:r>
            <a:r>
              <a:rPr lang="zh-CN" altLang="en-US" sz="2400" b="1" dirty="0">
                <a:solidFill>
                  <a:srgbClr val="C00000"/>
                </a:solidFill>
              </a:rPr>
              <a:t>、会员</a:t>
            </a:r>
            <a:endParaRPr lang="en-US" altLang="zh-CN" sz="2400" b="1" dirty="0">
              <a:solidFill>
                <a:srgbClr val="C00000"/>
              </a:solidFill>
            </a:endParaRPr>
          </a:p>
          <a:p>
            <a:pPr eaLnBrk="0" hangingPunct="0">
              <a:lnSpc>
                <a:spcPct val="150000"/>
              </a:lnSpc>
            </a:pPr>
            <a:r>
              <a:rPr lang="zh-CN" altLang="en-US" sz="2000" dirty="0"/>
              <a:t>团体会员</a:t>
            </a:r>
            <a:r>
              <a:rPr lang="en-US" altLang="zh-CN" sz="2000" dirty="0"/>
              <a:t>v</a:t>
            </a:r>
            <a:r>
              <a:rPr lang="zh-CN" altLang="en-US" sz="2000" dirty="0"/>
              <a:t>个人会员</a:t>
            </a:r>
            <a:r>
              <a:rPr lang="en-US" altLang="zh-CN" sz="2000" dirty="0"/>
              <a:t>    </a:t>
            </a:r>
          </a:p>
          <a:p>
            <a:pPr eaLnBrk="0" hangingPunct="0">
              <a:lnSpc>
                <a:spcPct val="150000"/>
              </a:lnSpc>
            </a:pPr>
            <a:r>
              <a:rPr lang="en-US" altLang="zh-CN" sz="2400" dirty="0">
                <a:solidFill>
                  <a:srgbClr val="C00000"/>
                </a:solidFill>
              </a:rPr>
              <a:t> </a:t>
            </a:r>
            <a:r>
              <a:rPr lang="en-US" altLang="zh-CN" sz="2400" b="1" dirty="0">
                <a:solidFill>
                  <a:srgbClr val="C00000"/>
                </a:solidFill>
              </a:rPr>
              <a:t>3</a:t>
            </a:r>
            <a:r>
              <a:rPr lang="zh-CN" altLang="en-US" sz="2400" b="1" dirty="0">
                <a:solidFill>
                  <a:srgbClr val="C00000"/>
                </a:solidFill>
              </a:rPr>
              <a:t>、组织机构</a:t>
            </a:r>
            <a:endParaRPr lang="en-US" altLang="zh-CN" sz="2000" b="1" dirty="0">
              <a:solidFill>
                <a:srgbClr val="C00000"/>
              </a:solidFill>
            </a:endParaRPr>
          </a:p>
          <a:p>
            <a:pPr eaLnBrk="0" hangingPunct="0">
              <a:lnSpc>
                <a:spcPct val="150000"/>
              </a:lnSpc>
            </a:pPr>
            <a:r>
              <a:rPr lang="zh-CN" altLang="en-US" sz="2000" dirty="0"/>
              <a:t>一般构成：会员大会、理事会、监事会</a:t>
            </a:r>
          </a:p>
        </p:txBody>
      </p:sp>
    </p:spTree>
  </p:cSld>
  <p:clrMapOvr>
    <a:masterClrMapping/>
  </p:clrMapOvr>
  <p:transition>
    <p:push dir="u"/>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881" name="组合 131073"/>
          <p:cNvGrpSpPr/>
          <p:nvPr/>
        </p:nvGrpSpPr>
        <p:grpSpPr>
          <a:xfrm>
            <a:off x="0" y="0"/>
            <a:ext cx="9144000" cy="6858000"/>
            <a:chOff x="0" y="0"/>
            <a:chExt cx="9144000" cy="6858000"/>
          </a:xfrm>
        </p:grpSpPr>
        <p:pic>
          <p:nvPicPr>
            <p:cNvPr id="250882" name="Picture 4"/>
            <p:cNvPicPr>
              <a:picLocks noChangeAspect="1"/>
            </p:cNvPicPr>
            <p:nvPr/>
          </p:nvPicPr>
          <p:blipFill>
            <a:blip r:embed="rId2"/>
            <a:srcRect l="34808" t="11313" r="9416" b="14479"/>
            <a:stretch>
              <a:fillRect/>
            </a:stretch>
          </p:blipFill>
          <p:spPr>
            <a:xfrm>
              <a:off x="0" y="0"/>
              <a:ext cx="4865688" cy="6858000"/>
            </a:xfrm>
            <a:prstGeom prst="rect">
              <a:avLst/>
            </a:prstGeom>
            <a:noFill/>
            <a:ln w="9525">
              <a:noFill/>
            </a:ln>
          </p:spPr>
        </p:pic>
        <p:sp>
          <p:nvSpPr>
            <p:cNvPr id="250883" name="矩形 3"/>
            <p:cNvSpPr/>
            <p:nvPr/>
          </p:nvSpPr>
          <p:spPr>
            <a:xfrm>
              <a:off x="4714875" y="0"/>
              <a:ext cx="442912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grpSp>
      <p:sp>
        <p:nvSpPr>
          <p:cNvPr id="250884" name="矩形 5"/>
          <p:cNvSpPr/>
          <p:nvPr/>
        </p:nvSpPr>
        <p:spPr>
          <a:xfrm>
            <a:off x="5064127" y="3003550"/>
            <a:ext cx="3359150" cy="3016210"/>
          </a:xfrm>
          <a:prstGeom prst="rect">
            <a:avLst/>
          </a:prstGeom>
          <a:noFill/>
          <a:ln w="9525">
            <a:noFill/>
          </a:ln>
        </p:spPr>
        <p:txBody>
          <a:bodyPr wrap="square" anchor="t">
            <a:spAutoFit/>
          </a:bodyPr>
          <a:lstStyle/>
          <a:p>
            <a:pPr algn="ctr"/>
            <a:r>
              <a:rPr lang="zh-CN" altLang="en-US" sz="4000" dirty="0">
                <a:latin typeface="华文新魏" pitchFamily="2" charset="-122"/>
                <a:ea typeface="华文新魏" pitchFamily="2" charset="-122"/>
              </a:rPr>
              <a:t>第十一讲</a:t>
            </a:r>
          </a:p>
          <a:p>
            <a:pPr algn="ctr"/>
            <a:r>
              <a:rPr lang="en-US" altLang="zh-CN" sz="5000" dirty="0">
                <a:latin typeface="华文新魏" pitchFamily="2" charset="-122"/>
                <a:ea typeface="华文新魏" pitchFamily="2" charset="-122"/>
              </a:rPr>
              <a:t>  </a:t>
            </a:r>
          </a:p>
          <a:p>
            <a:pPr algn="ctr"/>
            <a:r>
              <a:rPr lang="zh-CN" altLang="en-US" sz="5000" dirty="0">
                <a:latin typeface="华文新魏" pitchFamily="2" charset="-122"/>
                <a:ea typeface="华文新魏" pitchFamily="2" charset="-122"/>
              </a:rPr>
              <a:t>证券违法</a:t>
            </a:r>
          </a:p>
          <a:p>
            <a:pPr algn="ctr"/>
            <a:r>
              <a:rPr lang="zh-CN" altLang="en-US" sz="5000" dirty="0">
                <a:latin typeface="华文新魏" pitchFamily="2" charset="-122"/>
                <a:ea typeface="华文新魏" pitchFamily="2" charset="-122"/>
              </a:rPr>
              <a:t>行为与责任</a:t>
            </a:r>
          </a:p>
        </p:txBody>
      </p:sp>
    </p:spTree>
  </p:cSld>
  <p:clrMapOvr>
    <a:masterClrMapping/>
  </p:clrMapOvr>
  <p:transition>
    <p:push dir="u"/>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标题 5"/>
          <p:cNvSpPr txBox="1"/>
          <p:nvPr/>
        </p:nvSpPr>
        <p:spPr>
          <a:xfrm>
            <a:off x="539750" y="174310"/>
            <a:ext cx="8229600" cy="500696"/>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一、概述</a:t>
            </a:r>
            <a:endParaRPr lang="zh-CN" altLang="en-US" sz="2800" dirty="0">
              <a:solidFill>
                <a:srgbClr val="404040"/>
              </a:solidFill>
              <a:latin typeface="Calibri Light" panose="020F0302020204030204" pitchFamily="2" charset="0"/>
            </a:endParaRPr>
          </a:p>
        </p:txBody>
      </p:sp>
      <p:sp>
        <p:nvSpPr>
          <p:cNvPr id="251907" name="矩形 7"/>
          <p:cNvSpPr/>
          <p:nvPr/>
        </p:nvSpPr>
        <p:spPr>
          <a:xfrm>
            <a:off x="688975" y="675006"/>
            <a:ext cx="7915275" cy="5241050"/>
          </a:xfrm>
          <a:prstGeom prst="rect">
            <a:avLst/>
          </a:prstGeom>
          <a:noFill/>
          <a:ln w="9525">
            <a:noFill/>
          </a:ln>
        </p:spPr>
        <p:txBody>
          <a:bodyPr anchor="t">
            <a:spAutoFit/>
          </a:bodyPr>
          <a:lstStyle/>
          <a:p>
            <a:pPr eaLnBrk="0" hangingPunct="0">
              <a:lnSpc>
                <a:spcPct val="150000"/>
              </a:lnSpc>
              <a:spcAft>
                <a:spcPts val="600"/>
              </a:spcAft>
            </a:pPr>
            <a:r>
              <a:rPr lang="en-US" altLang="zh-CN" sz="2400" b="1" dirty="0">
                <a:solidFill>
                  <a:srgbClr val="C00000"/>
                </a:solidFill>
              </a:rPr>
              <a:t>1</a:t>
            </a:r>
            <a:r>
              <a:rPr lang="zh-CN" altLang="en-US" sz="2400" b="1" dirty="0">
                <a:solidFill>
                  <a:srgbClr val="C00000"/>
                </a:solidFill>
              </a:rPr>
              <a:t>、证券违法行为的特点</a:t>
            </a:r>
            <a:endParaRPr lang="en-US" altLang="zh-CN" sz="2400" b="1" dirty="0">
              <a:solidFill>
                <a:srgbClr val="C00000"/>
              </a:solidFill>
            </a:endParaRPr>
          </a:p>
          <a:p>
            <a:pPr eaLnBrk="0" hangingPunct="0">
              <a:lnSpc>
                <a:spcPct val="150000"/>
              </a:lnSpc>
              <a:spcAft>
                <a:spcPts val="600"/>
              </a:spcAft>
            </a:pPr>
            <a:r>
              <a:rPr lang="zh-CN" altLang="en-US" sz="2000" b="1" dirty="0"/>
              <a:t>主观故意为主、客观违法、主体二元、客体双重</a:t>
            </a:r>
          </a:p>
          <a:p>
            <a:pPr eaLnBrk="0" hangingPunct="0">
              <a:lnSpc>
                <a:spcPct val="150000"/>
              </a:lnSpc>
              <a:spcAft>
                <a:spcPts val="600"/>
              </a:spcAft>
            </a:pPr>
            <a:r>
              <a:rPr lang="en-US" altLang="zh-CN" sz="2400" b="1" dirty="0">
                <a:solidFill>
                  <a:srgbClr val="C00000"/>
                </a:solidFill>
              </a:rPr>
              <a:t>2</a:t>
            </a:r>
            <a:r>
              <a:rPr lang="zh-CN" altLang="en-US" sz="2400" b="1" dirty="0">
                <a:solidFill>
                  <a:srgbClr val="C00000"/>
                </a:solidFill>
              </a:rPr>
              <a:t>、主要种类</a:t>
            </a:r>
            <a:endParaRPr lang="en-US" altLang="zh-CN" sz="2400" b="1" dirty="0">
              <a:solidFill>
                <a:srgbClr val="C00000"/>
              </a:solidFill>
            </a:endParaRPr>
          </a:p>
          <a:p>
            <a:pPr eaLnBrk="0" hangingPunct="0">
              <a:lnSpc>
                <a:spcPct val="150000"/>
              </a:lnSpc>
              <a:spcAft>
                <a:spcPts val="600"/>
              </a:spcAft>
            </a:pPr>
            <a:r>
              <a:rPr lang="zh-CN" altLang="en-US" sz="2000" b="1" dirty="0"/>
              <a:t>虚假陈述、内幕交易、操纵股市、欺诈客户</a:t>
            </a:r>
          </a:p>
          <a:p>
            <a:pPr eaLnBrk="0" hangingPunct="0">
              <a:lnSpc>
                <a:spcPct val="150000"/>
              </a:lnSpc>
            </a:pPr>
            <a:r>
              <a:rPr lang="en-US" altLang="zh-CN" sz="2400" b="1" dirty="0">
                <a:solidFill>
                  <a:srgbClr val="C00000"/>
                </a:solidFill>
              </a:rPr>
              <a:t>3</a:t>
            </a:r>
            <a:r>
              <a:rPr lang="zh-CN" altLang="en-US" sz="2400" b="1" dirty="0">
                <a:solidFill>
                  <a:srgbClr val="C00000"/>
                </a:solidFill>
              </a:rPr>
              <a:t>、责任的必要性与民事责任的优先性</a:t>
            </a:r>
            <a:endParaRPr lang="zh-CN" altLang="en-US" sz="2400" dirty="0">
              <a:solidFill>
                <a:srgbClr val="C00000"/>
              </a:solidFill>
            </a:endParaRPr>
          </a:p>
          <a:p>
            <a:pPr eaLnBrk="0" hangingPunct="0">
              <a:lnSpc>
                <a:spcPct val="150000"/>
              </a:lnSpc>
            </a:pPr>
            <a:r>
              <a:rPr lang="en-US" altLang="zh-CN" sz="2000" b="1" dirty="0"/>
              <a:t> </a:t>
            </a:r>
            <a:r>
              <a:rPr lang="zh-CN" altLang="en-US" sz="2000" dirty="0"/>
              <a:t>有学者提出更为简便可行，也更有效率的程序：由中国证监会在行政处罚中追缴非法所得，直接分配给投资者，称之为</a:t>
            </a:r>
            <a:r>
              <a:rPr lang="zh-CN" altLang="en-US" sz="2000" b="1" dirty="0"/>
              <a:t>追缴分配程序</a:t>
            </a:r>
            <a:r>
              <a:rPr lang="zh-CN" altLang="en-US" sz="2000" dirty="0"/>
              <a:t>。具体内容是：在一些证券欺诈案件中，中国证监会应在确认违法行为之后，用追缴代替罚款和没收违法所得，然后指定分配方案，讲追缴来的资金分配给在内幕交易和操纵市场中受到损害的投资者。</a:t>
            </a:r>
          </a:p>
        </p:txBody>
      </p:sp>
    </p:spTree>
  </p:cSld>
  <p:clrMapOvr>
    <a:masterClrMapping/>
  </p:clrMapOvr>
  <p:transition>
    <p:push dir="u"/>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标题 1"/>
          <p:cNvSpPr>
            <a:spLocks noGrp="1"/>
          </p:cNvSpPr>
          <p:nvPr>
            <p:ph type="title"/>
          </p:nvPr>
        </p:nvSpPr>
        <p:spPr>
          <a:xfrm>
            <a:off x="281314" y="284480"/>
            <a:ext cx="7543800" cy="472133"/>
          </a:xfrm>
        </p:spPr>
        <p:txBody>
          <a:bodyPr anchor="b"/>
          <a:lstStyle/>
          <a:p>
            <a:r>
              <a:rPr lang="zh-CN" altLang="en-US" sz="2800" b="1" dirty="0"/>
              <a:t>二、虚假陈述</a:t>
            </a:r>
            <a:endParaRPr lang="zh-CN" altLang="en-US" sz="2800" dirty="0"/>
          </a:p>
        </p:txBody>
      </p:sp>
      <p:sp>
        <p:nvSpPr>
          <p:cNvPr id="3" name="内容占位符 2"/>
          <p:cNvSpPr>
            <a:spLocks noGrp="1"/>
          </p:cNvSpPr>
          <p:nvPr>
            <p:ph idx="1"/>
          </p:nvPr>
        </p:nvSpPr>
        <p:spPr>
          <a:xfrm>
            <a:off x="281314" y="868680"/>
            <a:ext cx="8582025" cy="5271770"/>
          </a:xfrm>
        </p:spPr>
        <p:txBody>
          <a:bodyPr/>
          <a:lstStyle/>
          <a:p>
            <a:pPr fontAlgn="base">
              <a:lnSpc>
                <a:spcPct val="150000"/>
              </a:lnSpc>
            </a:pPr>
            <a:r>
              <a:rPr lang="zh-CN" altLang="en-US" u="sng" noProof="1">
                <a:effectLst>
                  <a:outerShdw blurRad="38100" dist="38100" dir="2700000" algn="tl">
                    <a:srgbClr val="000000">
                      <a:alpha val="43137"/>
                    </a:srgbClr>
                  </a:outerShdw>
                </a:effectLst>
                <a:latin typeface="楷体" panose="02010609060101010101" charset="-122"/>
                <a:ea typeface="楷体" panose="02010609060101010101" charset="-122"/>
              </a:rPr>
              <a:t>第八十五条</a:t>
            </a:r>
            <a:r>
              <a:rPr lang="zh-CN" altLang="en-US" noProof="1">
                <a:latin typeface="楷体" panose="02010609060101010101" charset="-122"/>
                <a:ea typeface="楷体" panose="02010609060101010101" charset="-122"/>
              </a:rPr>
              <a:t>　</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信息披露义务人未按照规定披露信息，或者公告的证券发行文件</a:t>
            </a:r>
            <a:r>
              <a:rPr lang="zh-CN" altLang="en-US" noProof="1">
                <a:latin typeface="楷体" panose="02010609060101010101" charset="-122"/>
                <a:ea typeface="楷体" panose="02010609060101010101" charset="-122"/>
              </a:rPr>
              <a:t>、定期报告、临时报告及其他信息披露资料存在虚假记载、误导性陈述或者重大遗漏，致使</a:t>
            </a:r>
            <a:r>
              <a:rPr lang="zh-CN" altLang="en-US" b="1" noProof="1">
                <a:latin typeface="楷体" panose="02010609060101010101" charset="-122"/>
                <a:ea typeface="楷体" panose="02010609060101010101" charset="-122"/>
              </a:rPr>
              <a:t>投资者在证券交易中遭受损失</a:t>
            </a:r>
            <a:r>
              <a:rPr lang="zh-CN" altLang="en-US" noProof="1">
                <a:latin typeface="楷体" panose="02010609060101010101" charset="-122"/>
                <a:ea typeface="楷体" panose="02010609060101010101" charset="-122"/>
              </a:rPr>
              <a:t>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信息披露义务人</a:t>
            </a:r>
            <a:r>
              <a:rPr lang="zh-CN" altLang="en-US" noProof="1">
                <a:latin typeface="楷体" panose="02010609060101010101" charset="-122"/>
                <a:ea typeface="楷体" panose="02010609060101010101" charset="-122"/>
              </a:rPr>
              <a:t>应当承担</a:t>
            </a:r>
            <a:r>
              <a:rPr lang="zh-CN" altLang="en-US" b="1" noProof="1">
                <a:latin typeface="楷体" panose="02010609060101010101" charset="-122"/>
                <a:ea typeface="楷体" panose="02010609060101010101" charset="-122"/>
              </a:rPr>
              <a:t>赔偿责任</a:t>
            </a:r>
            <a:r>
              <a:rPr lang="zh-CN" altLang="en-US" noProof="1">
                <a:latin typeface="楷体" panose="02010609060101010101" charset="-122"/>
                <a:ea typeface="楷体" panose="02010609060101010101" charset="-122"/>
              </a:rPr>
              <a:t>；</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发行人的控股股东、实际控制人</a:t>
            </a:r>
            <a:r>
              <a:rPr lang="zh-CN" altLang="en-US" noProof="1">
                <a:latin typeface="楷体" panose="02010609060101010101" charset="-122"/>
                <a:ea typeface="楷体" panose="02010609060101010101" charset="-122"/>
              </a:rPr>
              <a:t>、董事、监事、高级管理人员和其他直接责任人员以及保荐人、承销的证券公司</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及其直接责任人员</a:t>
            </a:r>
            <a:r>
              <a:rPr lang="zh-CN" altLang="en-US" noProof="1">
                <a:latin typeface="楷体" panose="02010609060101010101" charset="-122"/>
                <a:ea typeface="楷体" panose="02010609060101010101" charset="-122"/>
              </a:rPr>
              <a:t>，应当与发行人承担连带赔偿责任，但是能够证明自己没有过错的除外。（</a:t>
            </a:r>
            <a:r>
              <a:rPr lang="en-US" altLang="zh-CN" noProof="1">
                <a:latin typeface="楷体" panose="02010609060101010101" charset="-122"/>
                <a:ea typeface="楷体" panose="02010609060101010101" charset="-122"/>
              </a:rPr>
              <a:t>2014A69</a:t>
            </a:r>
            <a:r>
              <a:rPr lang="zh-CN" altLang="en-US" noProof="1">
                <a:latin typeface="楷体" panose="02010609060101010101" charset="-122"/>
                <a:ea typeface="楷体" panose="02010609060101010101" charset="-122"/>
              </a:rPr>
              <a:t>）</a:t>
            </a:r>
          </a:p>
          <a:p>
            <a:pPr fontAlgn="base">
              <a:lnSpc>
                <a:spcPct val="150000"/>
              </a:lnSpc>
            </a:pPr>
            <a:r>
              <a:rPr lang="zh-CN" altLang="en-US"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主要变化：</a:t>
            </a:r>
            <a:r>
              <a:rPr lang="zh-CN" altLang="en-US" noProof="1">
                <a:latin typeface="楷体" panose="02010609060101010101" charset="-122"/>
                <a:ea typeface="楷体" panose="02010609060101010101" charset="-122"/>
                <a:sym typeface="+mn-ea"/>
              </a:rPr>
              <a:t>1.新增未披露的情形；2.概括称为“证券发行文件、定期报告、临时报告及其他信息披露资料”；3.发行人的控股股东、实际控制人由过错责任调整为过错推定责任；4.连带责任主体的范围扩张到保荐人、承销的证券公司及其直接责任人员。</a:t>
            </a:r>
            <a:endParaRPr lang="zh-CN" altLang="en-US" noProof="1">
              <a:latin typeface="楷体" panose="02010609060101010101" charset="-122"/>
              <a:ea typeface="楷体" panose="02010609060101010101" charset="-122"/>
            </a:endParaRPr>
          </a:p>
        </p:txBody>
      </p:sp>
    </p:spTree>
  </p:cSld>
  <p:clrMapOvr>
    <a:masterClrMapping/>
  </p:clrMapOvr>
  <p:transition>
    <p:push dir="u"/>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矩形 7"/>
          <p:cNvSpPr/>
          <p:nvPr/>
        </p:nvSpPr>
        <p:spPr>
          <a:xfrm>
            <a:off x="291782" y="149225"/>
            <a:ext cx="8560435" cy="6225935"/>
          </a:xfrm>
          <a:prstGeom prst="rect">
            <a:avLst/>
          </a:prstGeom>
          <a:noFill/>
          <a:ln w="9525">
            <a:noFill/>
          </a:ln>
        </p:spPr>
        <p:txBody>
          <a:bodyPr wrap="square" anchor="t">
            <a:spAutoFit/>
          </a:bodyPr>
          <a:lstStyle/>
          <a:p>
            <a:pPr eaLnBrk="0" fontAlgn="base" hangingPunct="0">
              <a:lnSpc>
                <a:spcPct val="150000"/>
              </a:lnSpc>
            </a:pPr>
            <a:r>
              <a:rPr lang="en-US" altLang="zh-CN" sz="2400" b="1" noProof="1">
                <a:solidFill>
                  <a:srgbClr val="C00000"/>
                </a:solidFill>
              </a:rPr>
              <a:t>1.</a:t>
            </a:r>
            <a:r>
              <a:rPr lang="zh-CN" altLang="en-US" sz="2400" b="1" noProof="1">
                <a:solidFill>
                  <a:srgbClr val="C00000"/>
                </a:solidFill>
              </a:rPr>
              <a:t>概念</a:t>
            </a:r>
            <a:endParaRPr lang="en-US" altLang="zh-CN" sz="2000" b="1" noProof="1">
              <a:solidFill>
                <a:srgbClr val="C00000"/>
              </a:solidFill>
            </a:endParaRPr>
          </a:p>
          <a:p>
            <a:pPr eaLnBrk="0" fontAlgn="base" hangingPunct="0">
              <a:lnSpc>
                <a:spcPct val="150000"/>
              </a:lnSpc>
            </a:pP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证券市场虚假陈述</a:t>
            </a:r>
            <a:r>
              <a:rPr lang="zh-CN" altLang="en-US" sz="2000" noProof="1">
                <a:latin typeface="楷体" panose="02010609060101010101" charset="-122"/>
                <a:ea typeface="楷体" panose="02010609060101010101" charset="-122"/>
              </a:rPr>
              <a:t>，是指</a:t>
            </a:r>
            <a:r>
              <a:rPr lang="zh-CN" altLang="en-US" sz="2000" b="1" noProof="1">
                <a:latin typeface="楷体" panose="02010609060101010101" charset="-122"/>
                <a:ea typeface="楷体" panose="02010609060101010101" charset="-122"/>
              </a:rPr>
              <a:t>信息披露义务人</a:t>
            </a:r>
            <a:r>
              <a:rPr lang="zh-CN" altLang="en-US" sz="2000" noProof="1">
                <a:latin typeface="楷体" panose="02010609060101010101" charset="-122"/>
                <a:ea typeface="楷体" panose="02010609060101010101" charset="-122"/>
              </a:rPr>
              <a:t>违反证券法律规定，在证券发行或者交易过程中，</a:t>
            </a:r>
            <a:r>
              <a:rPr lang="zh-CN" altLang="en-US" sz="2000" b="1" noProof="1">
                <a:latin typeface="楷体" panose="02010609060101010101" charset="-122"/>
                <a:ea typeface="楷体" panose="02010609060101010101" charset="-122"/>
              </a:rPr>
              <a:t>对重大事件</a:t>
            </a:r>
            <a:r>
              <a:rPr lang="zh-CN" altLang="en-US" sz="2000" noProof="1">
                <a:latin typeface="楷体" panose="02010609060101010101" charset="-122"/>
                <a:ea typeface="楷体" panose="02010609060101010101" charset="-122"/>
              </a:rPr>
              <a:t>作出违背事实真相的</a:t>
            </a:r>
            <a:r>
              <a:rPr lang="zh-CN" altLang="en-US" sz="2000" b="1" noProof="1">
                <a:latin typeface="楷体" panose="02010609060101010101" charset="-122"/>
                <a:ea typeface="楷体" panose="02010609060101010101" charset="-122"/>
              </a:rPr>
              <a:t>虚假记载、误导性陈述</a:t>
            </a:r>
            <a:r>
              <a:rPr lang="zh-CN" altLang="en-US" sz="2000" noProof="1">
                <a:latin typeface="楷体" panose="02010609060101010101" charset="-122"/>
                <a:ea typeface="楷体" panose="02010609060101010101" charset="-122"/>
              </a:rPr>
              <a:t>，或者在披露信息时发生</a:t>
            </a:r>
            <a:r>
              <a:rPr lang="zh-CN" altLang="en-US" sz="2000" b="1" noProof="1">
                <a:latin typeface="楷体" panose="02010609060101010101" charset="-122"/>
                <a:ea typeface="楷体" panose="02010609060101010101" charset="-122"/>
              </a:rPr>
              <a:t>重大遗漏、不正当披露信息</a:t>
            </a:r>
            <a:r>
              <a:rPr lang="zh-CN" altLang="en-US" sz="2000" noProof="1">
                <a:latin typeface="楷体" panose="02010609060101010101" charset="-122"/>
                <a:ea typeface="楷体" panose="02010609060101010101" charset="-122"/>
              </a:rPr>
              <a:t>的行为。（《最高人民法院关于审理证券市场因虚假陈述引发的民事赔偿案件的若干</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规定</a:t>
            </a:r>
            <a:r>
              <a:rPr lang="zh-CN" altLang="en-US" sz="2000" noProof="1">
                <a:latin typeface="楷体" panose="02010609060101010101" charset="-122"/>
                <a:ea typeface="楷体" panose="02010609060101010101" charset="-122"/>
              </a:rPr>
              <a:t>》第十七条）</a:t>
            </a:r>
          </a:p>
          <a:p>
            <a:pPr eaLnBrk="0" fontAlgn="base" hangingPunct="0">
              <a:lnSpc>
                <a:spcPct val="150000"/>
              </a:lnSpc>
            </a:pPr>
            <a:r>
              <a:rPr lang="en-US" altLang="zh-CN" sz="2400" b="1" noProof="1">
                <a:solidFill>
                  <a:srgbClr val="C00000"/>
                </a:solidFill>
              </a:rPr>
              <a:t>2.</a:t>
            </a:r>
            <a:r>
              <a:rPr lang="zh-CN" altLang="en-US" sz="2400" b="1" noProof="1">
                <a:solidFill>
                  <a:srgbClr val="C00000"/>
                </a:solidFill>
              </a:rPr>
              <a:t>责任构成</a:t>
            </a:r>
          </a:p>
          <a:p>
            <a:pPr eaLnBrk="0" fontAlgn="base" hangingPunct="0">
              <a:lnSpc>
                <a:spcPct val="150000"/>
              </a:lnSpc>
            </a:pPr>
            <a:r>
              <a:rPr lang="zh-CN" altLang="en-US" sz="2000" b="1" noProof="1"/>
              <a:t>主观方面</a:t>
            </a:r>
            <a:r>
              <a:rPr lang="zh-CN" altLang="en-US" sz="2000" noProof="1"/>
              <a:t>：无过错责任与过错推定责任</a:t>
            </a:r>
          </a:p>
          <a:p>
            <a:pPr eaLnBrk="0" fontAlgn="base" hangingPunct="0">
              <a:lnSpc>
                <a:spcPct val="150000"/>
              </a:lnSpc>
            </a:pPr>
            <a:r>
              <a:rPr lang="zh-CN" altLang="en-US" sz="2000" b="1" noProof="1"/>
              <a:t>客观行为</a:t>
            </a:r>
            <a:r>
              <a:rPr lang="zh-CN" altLang="en-US" sz="2000" noProof="1"/>
              <a:t>：不正当披露、虚假陈述行为（认定以人民法院、证监会、财政部的处罚认定为准）</a:t>
            </a:r>
            <a:r>
              <a:rPr lang="zh-CN" altLang="en-US" sz="2000" noProof="1">
                <a:latin typeface="楷体" panose="02010609060101010101" charset="-122"/>
                <a:ea typeface="楷体" panose="02010609060101010101" charset="-122"/>
                <a:cs typeface="楷体" panose="02010609060101010101" charset="-122"/>
              </a:rPr>
              <a:t>（缺少正当性，但</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时效特别规定有利</a:t>
            </a:r>
            <a:r>
              <a:rPr lang="en-US" altLang="zh-CN" sz="2000" noProof="1">
                <a:latin typeface="楷体" panose="02010609060101010101" charset="-122"/>
                <a:ea typeface="楷体" panose="02010609060101010101" charset="-122"/>
                <a:cs typeface="楷体" panose="02010609060101010101" charset="-122"/>
              </a:rPr>
              <a:t>·</a:t>
            </a:r>
            <a:r>
              <a:rPr lang="zh-CN" altLang="en-US" sz="2000" noProof="1">
                <a:latin typeface="楷体" panose="02010609060101010101" charset="-122"/>
                <a:ea typeface="楷体" panose="02010609060101010101" charset="-122"/>
                <a:cs typeface="楷体" panose="02010609060101010101" charset="-122"/>
              </a:rPr>
              <a:t>《规定》第五条，处罚决定、判决生效日起算；二个以上时，较早的为准）</a:t>
            </a:r>
          </a:p>
          <a:p>
            <a:pPr eaLnBrk="0" fontAlgn="base" hangingPunct="0">
              <a:lnSpc>
                <a:spcPct val="150000"/>
              </a:lnSpc>
            </a:pPr>
            <a:r>
              <a:rPr lang="zh-CN" altLang="en-US" sz="2000" b="1" noProof="1"/>
              <a:t>损害后果</a:t>
            </a:r>
          </a:p>
          <a:p>
            <a:pPr eaLnBrk="0" fontAlgn="base" hangingPunct="0">
              <a:lnSpc>
                <a:spcPct val="150000"/>
              </a:lnSpc>
            </a:pPr>
            <a:r>
              <a:rPr lang="zh-CN" altLang="en-US" sz="2000" b="1" noProof="1"/>
              <a:t>因果关系</a:t>
            </a:r>
          </a:p>
        </p:txBody>
      </p:sp>
    </p:spTree>
  </p:cSld>
  <p:clrMapOvr>
    <a:masterClrMapping/>
  </p:clrMapOvr>
  <p:transition>
    <p:push dir="u"/>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2126" y="772160"/>
            <a:ext cx="7884160" cy="5030470"/>
          </a:xfrm>
        </p:spPr>
        <p:txBody>
          <a:bodyPr/>
          <a:lstStyle/>
          <a:p>
            <a:r>
              <a:rPr lang="zh-CN" altLang="en-US" sz="2400" b="1" dirty="0">
                <a:latin typeface="楷体" panose="02010609060101010101" charset="-122"/>
                <a:ea typeface="楷体" panose="02010609060101010101" charset="-122"/>
                <a:cs typeface="楷体" panose="02010609060101010101" charset="-122"/>
                <a:sym typeface="+mn-ea"/>
              </a:rPr>
              <a:t>关于前置程序</a:t>
            </a:r>
            <a:endParaRPr lang="en-US" altLang="zh-CN" sz="2400" b="1" dirty="0"/>
          </a:p>
          <a:p>
            <a:r>
              <a:rPr lang="zh-CN" altLang="en-US" dirty="0"/>
              <a:t>有学者认为前置程序并非诉讼的实质性障碍，针对虚假陈述的民事诉讼，相比于众多的关于虚假陈述的行政处罚，数量上还是太少了。</a:t>
            </a:r>
          </a:p>
          <a:p>
            <a:r>
              <a:rPr lang="en-US" altLang="zh-CN" dirty="0"/>
              <a:t>——</a:t>
            </a:r>
            <a:r>
              <a:rPr lang="zh-CN" altLang="en-US" dirty="0"/>
              <a:t>黄辉：《中国证券虚假陈述民事赔偿制度：实证分析与政策建议》，《证券法苑》</a:t>
            </a:r>
            <a:r>
              <a:rPr lang="en-US" altLang="zh-CN" dirty="0"/>
              <a:t>2013</a:t>
            </a:r>
            <a:r>
              <a:rPr lang="zh-CN" altLang="en-US" dirty="0"/>
              <a:t>（</a:t>
            </a:r>
            <a:r>
              <a:rPr lang="en-US" altLang="zh-CN" dirty="0"/>
              <a:t>9</a:t>
            </a:r>
            <a:r>
              <a:rPr lang="zh-CN" altLang="en-US" dirty="0"/>
              <a:t>）。</a:t>
            </a:r>
          </a:p>
          <a:p>
            <a:r>
              <a:rPr lang="zh-CN" altLang="en-US" dirty="0"/>
              <a:t>律师行动起来，投资者更要行动起来：</a:t>
            </a:r>
          </a:p>
          <a:p>
            <a:r>
              <a:rPr lang="zh-CN" altLang="en-US" dirty="0"/>
              <a:t>裕丰律师事务所厉健律师，曾代理投资者起诉</a:t>
            </a:r>
            <a:r>
              <a:rPr lang="en-US" altLang="zh-CN" dirty="0"/>
              <a:t>70</a:t>
            </a:r>
            <a:r>
              <a:rPr lang="zh-CN" altLang="en-US" dirty="0"/>
              <a:t>多家上市公司索赔（</a:t>
            </a:r>
            <a:r>
              <a:rPr lang="en-US" altLang="zh-CN" dirty="0"/>
              <a:t>2020.11.11</a:t>
            </a:r>
            <a:r>
              <a:rPr lang="zh-CN" altLang="en-US" dirty="0"/>
              <a:t>）</a:t>
            </a:r>
          </a:p>
        </p:txBody>
      </p:sp>
    </p:spTree>
  </p:cSld>
  <p:clrMapOvr>
    <a:masterClrMapping/>
  </p:clrMapOvr>
  <p:transition>
    <p:push dir="u"/>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矩形 7"/>
          <p:cNvSpPr/>
          <p:nvPr/>
        </p:nvSpPr>
        <p:spPr>
          <a:xfrm>
            <a:off x="561977" y="557540"/>
            <a:ext cx="8314690" cy="5210272"/>
          </a:xfrm>
          <a:prstGeom prst="rect">
            <a:avLst/>
          </a:prstGeom>
          <a:noFill/>
          <a:ln w="9525">
            <a:noFill/>
          </a:ln>
        </p:spPr>
        <p:txBody>
          <a:bodyPr wrap="square" anchor="t">
            <a:spAutoFit/>
          </a:bodyPr>
          <a:lstStyle/>
          <a:p>
            <a:pPr eaLnBrk="0" fontAlgn="base" hangingPunct="0">
              <a:lnSpc>
                <a:spcPct val="150000"/>
              </a:lnSpc>
            </a:pPr>
            <a:r>
              <a:rPr lang="en-US" altLang="zh-CN" sz="2400" b="1" noProof="1">
                <a:solidFill>
                  <a:srgbClr val="C00000"/>
                </a:solidFill>
              </a:rPr>
              <a:t>3.</a:t>
            </a:r>
            <a:r>
              <a:rPr lang="zh-CN" altLang="en-US" sz="2400" b="1" noProof="1">
                <a:solidFill>
                  <a:srgbClr val="C00000"/>
                </a:solidFill>
              </a:rPr>
              <a:t>主观方面</a:t>
            </a:r>
            <a:endParaRPr lang="zh-CN" altLang="en-US" sz="2400" noProof="1">
              <a:solidFill>
                <a:srgbClr val="C00000"/>
              </a:solidFill>
            </a:endParaRPr>
          </a:p>
          <a:p>
            <a:pPr eaLnBrk="0" fontAlgn="base" hangingPunct="0">
              <a:lnSpc>
                <a:spcPct val="150000"/>
              </a:lnSpc>
            </a:pPr>
            <a:r>
              <a:rPr lang="zh-CN" altLang="en-US" sz="2000" b="1" noProof="1">
                <a:solidFill>
                  <a:srgbClr val="0070C0"/>
                </a:solidFill>
              </a:rPr>
              <a:t>（</a:t>
            </a:r>
            <a:r>
              <a:rPr lang="en-US" altLang="zh-CN" sz="2000" b="1" noProof="1">
                <a:solidFill>
                  <a:srgbClr val="0070C0"/>
                </a:solidFill>
              </a:rPr>
              <a:t>1</a:t>
            </a:r>
            <a:r>
              <a:rPr lang="zh-CN" altLang="en-US" sz="2000" b="1" noProof="1">
                <a:solidFill>
                  <a:srgbClr val="0070C0"/>
                </a:solidFill>
              </a:rPr>
              <a:t>）无过错责任</a:t>
            </a:r>
            <a:r>
              <a:rPr lang="zh-CN" altLang="en-US" sz="2000" noProof="1">
                <a:solidFill>
                  <a:srgbClr val="0070C0"/>
                </a:solidFill>
              </a:rPr>
              <a:t>  </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信息披露义务人</a:t>
            </a:r>
            <a:r>
              <a:rPr lang="en-US" altLang="zh-CN" sz="2000" noProof="1"/>
              <a:t>   </a:t>
            </a:r>
            <a:endParaRPr lang="zh-CN" altLang="en-US" sz="2000" noProof="1"/>
          </a:p>
          <a:p>
            <a:pPr eaLnBrk="0" fontAlgn="base" hangingPunct="0">
              <a:lnSpc>
                <a:spcPct val="150000"/>
              </a:lnSpc>
            </a:pPr>
            <a:r>
              <a:rPr lang="zh-CN" altLang="en-US" sz="2000" noProof="1"/>
              <a:t>就全部文件负责，容易胜诉，但很多时候，</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信息披露义务人</a:t>
            </a:r>
            <a:r>
              <a:rPr lang="zh-CN" altLang="en-US" sz="2000" noProof="1"/>
              <a:t>责任一旦确定，也已到破产边缘</a:t>
            </a:r>
            <a:r>
              <a:rPr lang="en-US" altLang="zh-CN" sz="2000" noProof="1"/>
              <a:t>.</a:t>
            </a:r>
            <a:endParaRPr lang="zh-CN" altLang="en-US" sz="2000" noProof="1"/>
          </a:p>
          <a:p>
            <a:pPr eaLnBrk="0" fontAlgn="base" hangingPunct="0">
              <a:lnSpc>
                <a:spcPct val="150000"/>
              </a:lnSpc>
            </a:pPr>
            <a:r>
              <a:rPr lang="zh-CN" altLang="en-US" sz="2000" b="1" noProof="1">
                <a:solidFill>
                  <a:srgbClr val="0070C0"/>
                </a:solidFill>
              </a:rPr>
              <a:t>（</a:t>
            </a:r>
            <a:r>
              <a:rPr lang="en-US" altLang="zh-CN" sz="2000" b="1" noProof="1">
                <a:solidFill>
                  <a:srgbClr val="0070C0"/>
                </a:solidFill>
              </a:rPr>
              <a:t>2</a:t>
            </a:r>
            <a:r>
              <a:rPr lang="zh-CN" altLang="en-US" sz="2000" b="1" noProof="1">
                <a:solidFill>
                  <a:srgbClr val="0070C0"/>
                </a:solidFill>
              </a:rPr>
              <a:t>）过错推定责任</a:t>
            </a:r>
            <a:r>
              <a:rPr lang="zh-CN" altLang="en-US" sz="2000" noProof="1">
                <a:solidFill>
                  <a:srgbClr val="0070C0"/>
                </a:solidFill>
              </a:rPr>
              <a:t>  </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发行人的控股股东、实际控制人、董事、监事、高级管理人员和其他直接责任人员以及保荐人、承销的证券公司及其直接责任人员</a:t>
            </a:r>
            <a:r>
              <a:rPr lang="en-US" altLang="zh-CN" sz="2000" noProof="1"/>
              <a:t>   </a:t>
            </a:r>
            <a:endParaRPr lang="zh-CN" altLang="en-US" sz="2000" noProof="1"/>
          </a:p>
          <a:p>
            <a:pPr eaLnBrk="0" fontAlgn="base" hangingPunct="0">
              <a:lnSpc>
                <a:spcPct val="150000"/>
              </a:lnSpc>
            </a:pPr>
            <a:r>
              <a:rPr lang="zh-CN" altLang="en-US" sz="2000" b="1" noProof="1"/>
              <a:t>举证规则</a:t>
            </a:r>
            <a:r>
              <a:rPr lang="zh-CN" altLang="en-US" sz="2000" noProof="1"/>
              <a:t>：举证责任倒置（特殊），即需要证明做了尽职调查。</a:t>
            </a:r>
          </a:p>
          <a:p>
            <a:pPr eaLnBrk="0" fontAlgn="base" hangingPunct="0">
              <a:lnSpc>
                <a:spcPct val="150000"/>
              </a:lnSpc>
            </a:pPr>
            <a:r>
              <a:rPr lang="zh-CN" altLang="en-US" sz="2000" b="1" noProof="1"/>
              <a:t>尽职调查</a:t>
            </a:r>
            <a:r>
              <a:rPr lang="zh-CN" altLang="en-US" sz="2000" noProof="1"/>
              <a:t>是指每个责任人都必须对公开的信息做</a:t>
            </a:r>
            <a:r>
              <a:rPr lang="zh-CN" altLang="en-US" sz="2000" b="1" noProof="1"/>
              <a:t>合乎情理的核实和调查</a:t>
            </a:r>
            <a:r>
              <a:rPr lang="zh-CN" altLang="en-US" sz="2000" noProof="1"/>
              <a:t>；根据这样的调查，他有</a:t>
            </a:r>
            <a:r>
              <a:rPr lang="zh-CN" altLang="en-US" sz="2000" b="1" noProof="1"/>
              <a:t>合乎情理的理由</a:t>
            </a:r>
            <a:r>
              <a:rPr lang="zh-CN" altLang="en-US" sz="2000" noProof="1"/>
              <a:t>相信所公开的信息是真实、准确、完整的。</a:t>
            </a:r>
          </a:p>
        </p:txBody>
      </p:sp>
    </p:spTree>
  </p:cSld>
  <p:clrMapOvr>
    <a:masterClrMapping/>
  </p:clrMapOvr>
  <p:transition>
    <p:push dir="u"/>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矩形 7"/>
          <p:cNvSpPr/>
          <p:nvPr/>
        </p:nvSpPr>
        <p:spPr>
          <a:xfrm>
            <a:off x="243681" y="310518"/>
            <a:ext cx="8656638" cy="4887107"/>
          </a:xfrm>
          <a:prstGeom prst="rect">
            <a:avLst/>
          </a:prstGeom>
          <a:noFill/>
          <a:ln w="9525">
            <a:noFill/>
          </a:ln>
        </p:spPr>
        <p:txBody>
          <a:bodyPr wrap="square" anchor="t">
            <a:spAutoFit/>
          </a:bodyPr>
          <a:lstStyle/>
          <a:p>
            <a:pPr eaLnBrk="0" hangingPunct="0">
              <a:lnSpc>
                <a:spcPct val="110000"/>
              </a:lnSpc>
            </a:pPr>
            <a:r>
              <a:rPr lang="zh-CN" altLang="en-US" sz="2000" b="1" dirty="0">
                <a:solidFill>
                  <a:srgbClr val="C00000"/>
                </a:solidFill>
              </a:rPr>
              <a:t>合乎情理标准</a:t>
            </a:r>
            <a:r>
              <a:rPr lang="zh-CN" altLang="en-US" sz="2000" dirty="0"/>
              <a:t>是一个谨慎的成年人在管理自己的财产时的用心度或者应尽的注意义务。</a:t>
            </a:r>
          </a:p>
          <a:p>
            <a:pPr eaLnBrk="0" hangingPunct="0">
              <a:lnSpc>
                <a:spcPct val="110000"/>
              </a:lnSpc>
            </a:pPr>
            <a:r>
              <a:rPr lang="en-US" altLang="zh-CN" sz="2000" dirty="0"/>
              <a:t>	</a:t>
            </a:r>
            <a:r>
              <a:rPr lang="zh-CN" altLang="en-US" sz="2000" dirty="0"/>
              <a:t>美国用语：应有的勤勉</a:t>
            </a:r>
            <a:r>
              <a:rPr lang="en-US" altLang="zh-CN" sz="2000" dirty="0"/>
              <a:t>(due diligence)  </a:t>
            </a:r>
          </a:p>
          <a:p>
            <a:pPr eaLnBrk="0" hangingPunct="0">
              <a:lnSpc>
                <a:spcPct val="110000"/>
              </a:lnSpc>
            </a:pPr>
            <a:r>
              <a:rPr lang="en-US" altLang="zh-CN" sz="2000" dirty="0"/>
              <a:t> 	</a:t>
            </a:r>
            <a:r>
              <a:rPr lang="zh-CN" altLang="en-US" sz="2000" dirty="0"/>
              <a:t>罗马法：善良管理人</a:t>
            </a:r>
            <a:endParaRPr lang="en-US" altLang="zh-CN" sz="2000" dirty="0"/>
          </a:p>
          <a:p>
            <a:pPr eaLnBrk="0" hangingPunct="0">
              <a:lnSpc>
                <a:spcPct val="110000"/>
              </a:lnSpc>
            </a:pPr>
            <a:r>
              <a:rPr lang="zh-CN" altLang="en-US" sz="2000" b="1" dirty="0"/>
              <a:t>应该知道</a:t>
            </a:r>
            <a:r>
              <a:rPr lang="zh-CN" altLang="en-US" sz="2000" dirty="0"/>
              <a:t>指他所处的地位或担任的职务要求他知道这一信息。</a:t>
            </a:r>
            <a:r>
              <a:rPr lang="en-US" altLang="zh-CN" sz="2000" dirty="0"/>
              <a:t>Eg</a:t>
            </a:r>
            <a:r>
              <a:rPr lang="zh-CN" altLang="en-US" sz="2000" dirty="0"/>
              <a:t>财务经理对投资决策</a:t>
            </a:r>
          </a:p>
          <a:p>
            <a:pPr eaLnBrk="0" hangingPunct="0">
              <a:lnSpc>
                <a:spcPct val="110000"/>
              </a:lnSpc>
              <a:spcAft>
                <a:spcPts val="600"/>
              </a:spcAft>
            </a:pPr>
            <a:r>
              <a:rPr lang="zh-CN" altLang="en-US" sz="2000" b="1" dirty="0">
                <a:solidFill>
                  <a:srgbClr val="C00000"/>
                </a:solidFill>
              </a:rPr>
              <a:t>①发行人的独立董事</a:t>
            </a:r>
            <a:r>
              <a:rPr lang="zh-CN" altLang="en-US" sz="2000" dirty="0"/>
              <a:t>：职务范围内力所能及的调查；无论内部董事、独立董事</a:t>
            </a:r>
            <a:r>
              <a:rPr lang="zh-CN" altLang="en-US" sz="2000" b="1" dirty="0"/>
              <a:t>均有主动调查和核实责任</a:t>
            </a:r>
            <a:r>
              <a:rPr lang="zh-CN" altLang="en-US" sz="2000" dirty="0"/>
              <a:t>，而不能轻易相信公司经理们的口头陈述。</a:t>
            </a:r>
          </a:p>
          <a:p>
            <a:pPr eaLnBrk="0" hangingPunct="0">
              <a:lnSpc>
                <a:spcPct val="110000"/>
              </a:lnSpc>
            </a:pPr>
            <a:r>
              <a:rPr lang="zh-CN" altLang="en-US" sz="2000" b="1" dirty="0">
                <a:solidFill>
                  <a:srgbClr val="C00000"/>
                </a:solidFill>
              </a:rPr>
              <a:t>②承销商</a:t>
            </a:r>
            <a:r>
              <a:rPr lang="zh-CN" altLang="en-US" sz="2000" dirty="0"/>
              <a:t>：主要看其是否</a:t>
            </a:r>
            <a:r>
              <a:rPr lang="zh-CN" altLang="en-US" sz="2000" b="1" dirty="0"/>
              <a:t>全面而真实地反映了公司的价值</a:t>
            </a:r>
            <a:r>
              <a:rPr lang="zh-CN" altLang="en-US" sz="2000" dirty="0"/>
              <a:t>。一旦产生疑问，便应顺藤摸瓜，检查公司财务财会明细表和有关原始凭证，并向公司有关负责人提问。并就答案与原始档案或者记录核对，得到证实方可放心。到了承销日，还要问问情况是否有重大变化。</a:t>
            </a:r>
          </a:p>
          <a:p>
            <a:pPr eaLnBrk="0" hangingPunct="0">
              <a:lnSpc>
                <a:spcPct val="110000"/>
              </a:lnSpc>
            </a:pPr>
            <a:r>
              <a:rPr lang="zh-CN" altLang="en-US" sz="2000" dirty="0"/>
              <a:t>阅读文件——发现问题——提问——回答——原始档案、记录核实——确保可靠方可</a:t>
            </a:r>
          </a:p>
        </p:txBody>
      </p:sp>
    </p:spTree>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a:blip r:embed="rId2"/>
          <a:stretch>
            <a:fillRect/>
          </a:stretch>
        </p:blipFill>
        <p:spPr>
          <a:xfrm>
            <a:off x="515510" y="1414425"/>
            <a:ext cx="8130062" cy="3703986"/>
          </a:xfrm>
          <a:prstGeom prst="rect">
            <a:avLst/>
          </a:prstGeom>
          <a:noFill/>
          <a:ln w="9525">
            <a:noFill/>
          </a:ln>
        </p:spPr>
      </p:pic>
    </p:spTree>
  </p:cSld>
  <p:clrMapOvr>
    <a:masterClrMapping/>
  </p:clrMapOvr>
  <p:transition>
    <p:push dir="u"/>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矩形 7"/>
          <p:cNvSpPr/>
          <p:nvPr/>
        </p:nvSpPr>
        <p:spPr>
          <a:xfrm>
            <a:off x="383540" y="390533"/>
            <a:ext cx="8599170" cy="6478697"/>
          </a:xfrm>
          <a:prstGeom prst="rect">
            <a:avLst/>
          </a:prstGeom>
          <a:noFill/>
          <a:ln w="9525">
            <a:noFill/>
          </a:ln>
        </p:spPr>
        <p:txBody>
          <a:bodyPr wrap="square" anchor="t">
            <a:spAutoFit/>
          </a:bodyPr>
          <a:lstStyle/>
          <a:p>
            <a:pPr eaLnBrk="0" hangingPunct="0"/>
            <a:r>
              <a:rPr lang="zh-CN" altLang="en-US" sz="2000" b="1" noProof="1">
                <a:solidFill>
                  <a:srgbClr val="C00000"/>
                </a:solidFill>
              </a:rPr>
              <a:t>③保荐人   </a:t>
            </a:r>
            <a:r>
              <a:rPr lang="zh-CN" altLang="en-US" sz="2000" noProof="1"/>
              <a:t>保荐</a:t>
            </a:r>
            <a:r>
              <a:rPr lang="en-US" altLang="zh-CN" sz="2000" noProof="1"/>
              <a:t>=</a:t>
            </a:r>
            <a:r>
              <a:rPr lang="zh-CN" altLang="en-US" sz="2000" noProof="1"/>
              <a:t>保证</a:t>
            </a:r>
            <a:r>
              <a:rPr lang="en-US" altLang="zh-CN" sz="2000" noProof="1"/>
              <a:t>+</a:t>
            </a:r>
            <a:r>
              <a:rPr lang="zh-CN" altLang="en-US" sz="2000" noProof="1"/>
              <a:t>推荐</a:t>
            </a:r>
          </a:p>
          <a:p>
            <a:pPr eaLnBrk="0" hangingPunct="0"/>
            <a:r>
              <a:rPr lang="zh-CN" altLang="en-US" sz="2000" u="sng" noProof="1">
                <a:effectLst>
                  <a:outerShdw blurRad="38100" dist="38100" dir="2700000" algn="tl">
                    <a:srgbClr val="000000">
                      <a:alpha val="43137"/>
                    </a:srgbClr>
                  </a:outerShdw>
                </a:effectLst>
                <a:latin typeface="楷体" panose="02010609060101010101" charset="-122"/>
                <a:ea typeface="楷体" panose="02010609060101010101" charset="-122"/>
              </a:rPr>
              <a:t>第十条第二款</a:t>
            </a:r>
            <a:r>
              <a:rPr lang="zh-CN" altLang="en-US" sz="2000" noProof="1"/>
              <a:t>  </a:t>
            </a:r>
            <a:r>
              <a:rPr lang="zh-CN" altLang="en-US" sz="2000" noProof="1">
                <a:latin typeface="楷体" panose="02010609060101010101" charset="-122"/>
                <a:ea typeface="楷体" panose="02010609060101010101" charset="-122"/>
                <a:sym typeface="+mn-ea"/>
              </a:rPr>
              <a:t>保荐人应当</a:t>
            </a: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遵守业务规则和行业规范</a:t>
            </a:r>
            <a:r>
              <a:rPr lang="zh-CN" altLang="en-US" sz="2000" noProof="1">
                <a:latin typeface="楷体" panose="02010609060101010101" charset="-122"/>
                <a:ea typeface="楷体" panose="02010609060101010101" charset="-122"/>
                <a:sym typeface="+mn-ea"/>
              </a:rPr>
              <a:t>，</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诚实守信，勤勉尽责</a:t>
            </a:r>
            <a:r>
              <a:rPr lang="zh-CN" altLang="en-US" sz="2000" noProof="1">
                <a:latin typeface="楷体" panose="02010609060101010101" charset="-122"/>
                <a:ea typeface="楷体" panose="02010609060101010101" charset="-122"/>
                <a:sym typeface="+mn-ea"/>
              </a:rPr>
              <a:t>，对发行人的申请文件和信息披露资料进行</a:t>
            </a: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审慎核查</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a:t>
            </a: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督导</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发行人</a:t>
            </a: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规范运作</a:t>
            </a:r>
            <a:endParaRPr lang="zh-CN" altLang="en-US" sz="2000" noProof="1">
              <a:latin typeface="楷体" panose="02010609060101010101" charset="-122"/>
              <a:ea typeface="楷体" panose="02010609060101010101" charset="-122"/>
            </a:endParaRPr>
          </a:p>
          <a:p>
            <a:pPr eaLnBrk="0" hangingPunct="0">
              <a:lnSpc>
                <a:spcPct val="150000"/>
              </a:lnSpc>
            </a:pPr>
            <a:r>
              <a:rPr lang="zh-CN" altLang="en-US" sz="2000" noProof="1">
                <a:latin typeface="楷体" panose="02010609060101010101" charset="-122"/>
                <a:ea typeface="楷体" panose="02010609060101010101" charset="-122"/>
                <a:sym typeface="+mn-ea"/>
              </a:rPr>
              <a:t>保荐人的管理办法由国务院证券监督管理机构规定。</a:t>
            </a:r>
          </a:p>
          <a:p>
            <a:pPr eaLnBrk="0" hangingPunct="0">
              <a:lnSpc>
                <a:spcPct val="150000"/>
              </a:lnSpc>
            </a:pPr>
            <a:r>
              <a:rPr lang="zh-CN" altLang="en-US" sz="2000" noProof="1"/>
              <a:t>核心是</a:t>
            </a:r>
            <a:r>
              <a:rPr lang="zh-CN" altLang="en-US" sz="2000" b="1" noProof="1"/>
              <a:t>落实证券公司及其从业人员的责任</a:t>
            </a:r>
            <a:r>
              <a:rPr lang="zh-CN" altLang="en-US" sz="2000" noProof="1"/>
              <a:t>。</a:t>
            </a:r>
            <a:endParaRPr lang="en-US" altLang="zh-CN" sz="2000" noProof="1"/>
          </a:p>
          <a:p>
            <a:pPr indent="457196">
              <a:spcAft>
                <a:spcPts val="600"/>
              </a:spcAft>
            </a:pPr>
            <a:r>
              <a:rPr lang="en-US" altLang="zh-CN" sz="2000" noProof="1">
                <a:latin typeface="Calibri" panose="020F0502020204030204" pitchFamily="2" charset="0"/>
                <a:ea typeface="宋体" panose="02010600030101010101" pitchFamily="2" charset="-122"/>
                <a:sym typeface="+mn-ea"/>
              </a:rPr>
              <a:t>A</a:t>
            </a:r>
            <a:r>
              <a:rPr lang="zh-CN" altLang="en-US" sz="2000" noProof="1">
                <a:latin typeface="Calibri" panose="020F0502020204030204" pitchFamily="2" charset="0"/>
                <a:ea typeface="宋体" panose="02010600030101010101" pitchFamily="2" charset="-122"/>
                <a:sym typeface="+mn-ea"/>
              </a:rPr>
              <a:t>、</a:t>
            </a:r>
            <a:r>
              <a:rPr lang="zh-CN" altLang="en-US" sz="2000" noProof="1">
                <a:ln w="22225">
                  <a:solidFill>
                    <a:schemeClr val="accent2"/>
                  </a:solidFill>
                  <a:prstDash val="solid"/>
                </a:ln>
                <a:solidFill>
                  <a:schemeClr val="accent2">
                    <a:lumMod val="40000"/>
                    <a:lumOff val="60000"/>
                  </a:schemeClr>
                </a:solidFill>
                <a:latin typeface="Calibri" panose="020F0502020204030204" pitchFamily="2" charset="0"/>
                <a:ea typeface="宋体" panose="02010600030101010101" pitchFamily="2" charset="-122"/>
                <a:sym typeface="+mn-ea"/>
              </a:rPr>
              <a:t>尽职调查</a:t>
            </a:r>
            <a:r>
              <a:rPr lang="zh-CN" altLang="en-US" sz="2000" noProof="1">
                <a:latin typeface="Calibri" panose="020F0502020204030204" pitchFamily="2" charset="0"/>
                <a:ea typeface="宋体" panose="02010600030101010101" pitchFamily="2" charset="-122"/>
                <a:sym typeface="+mn-ea"/>
              </a:rPr>
              <a:t>。充分、广泛、合理地调查，独立判断，各事项和谐一致。</a:t>
            </a:r>
            <a:r>
              <a:rPr lang="zh-CN" altLang="en-US" sz="2000" b="1" u="sng" noProof="1">
                <a:latin typeface="楷体" panose="02010609060101010101" charset="-122"/>
                <a:ea typeface="楷体" panose="02010609060101010101" charset="-122"/>
                <a:cs typeface="楷体" panose="02010609060101010101" charset="-122"/>
                <a:sym typeface="+mn-ea"/>
              </a:rPr>
              <a:t>《证券发行上市保荐制度暂行办法》（</a:t>
            </a:r>
            <a:r>
              <a:rPr lang="en-US" altLang="zh-CN" sz="2000" b="1" u="sng" noProof="1">
                <a:latin typeface="楷体" panose="02010609060101010101" charset="-122"/>
                <a:ea typeface="楷体" panose="02010609060101010101" charset="-122"/>
                <a:cs typeface="楷体" panose="02010609060101010101" charset="-122"/>
                <a:sym typeface="+mn-ea"/>
              </a:rPr>
              <a:t>2003年12月28日</a:t>
            </a:r>
            <a:r>
              <a:rPr lang="zh-CN" altLang="en-US" sz="2000" b="1" u="sng" noProof="1">
                <a:latin typeface="楷体" panose="02010609060101010101" charset="-122"/>
                <a:ea typeface="楷体" panose="02010609060101010101" charset="-122"/>
                <a:cs typeface="楷体" panose="02010609060101010101" charset="-122"/>
                <a:sym typeface="+mn-ea"/>
              </a:rPr>
              <a:t>发布</a:t>
            </a:r>
            <a:r>
              <a:rPr lang="zh-CN" altLang="en-US" sz="2000" noProof="1">
                <a:sym typeface="+mn-ea"/>
              </a:rPr>
              <a:t>）</a:t>
            </a:r>
            <a:r>
              <a:rPr lang="zh-CN" altLang="en-US" sz="2000" b="1" u="sng" noProof="1">
                <a:latin typeface="楷体" panose="02010609060101010101" charset="-122"/>
                <a:ea typeface="楷体" panose="02010609060101010101" charset="-122"/>
                <a:cs typeface="楷体" panose="02010609060101010101" charset="-122"/>
                <a:sym typeface="+mn-ea"/>
              </a:rPr>
              <a:t>第二十三条</a:t>
            </a:r>
            <a:r>
              <a:rPr lang="zh-CN" altLang="en-US" sz="2000" noProof="1">
                <a:sym typeface="+mn-ea"/>
              </a:rPr>
              <a:t> </a:t>
            </a:r>
            <a:r>
              <a:rPr lang="zh-CN" altLang="en-US" sz="2000" noProof="1">
                <a:latin typeface="楷体" panose="02010609060101010101" charset="-122"/>
                <a:ea typeface="楷体" panose="02010609060101010101" charset="-122"/>
                <a:cs typeface="楷体" panose="02010609060101010101" charset="-122"/>
                <a:sym typeface="+mn-ea"/>
              </a:rPr>
              <a:t>保荐机构对发行人公开发行募集文件中无中介机构及其签名人员专业意见支持的内容，应当进行充分、广泛、合理的调查，对发行人提供的资料和披露的内容进行独立判断，并有充分理由确信所作的判断与发行人公开发行募集文件的内容不存在实质性差异。</a:t>
            </a:r>
            <a:endParaRPr lang="zh-CN" altLang="en-US" sz="2000" noProof="1">
              <a:latin typeface="楷体" panose="02010609060101010101" charset="-122"/>
              <a:ea typeface="楷体" panose="02010609060101010101" charset="-122"/>
              <a:cs typeface="楷体" panose="02010609060101010101" charset="-122"/>
            </a:endParaRPr>
          </a:p>
          <a:p>
            <a:pPr indent="457196">
              <a:spcAft>
                <a:spcPts val="600"/>
              </a:spcAft>
            </a:pPr>
            <a:r>
              <a:rPr lang="en-US" altLang="zh-CN" sz="2000" noProof="1">
                <a:latin typeface="Calibri" panose="020F0502020204030204" pitchFamily="2" charset="0"/>
                <a:ea typeface="宋体" panose="02010600030101010101" pitchFamily="2" charset="-122"/>
                <a:sym typeface="+mn-ea"/>
              </a:rPr>
              <a:t>B</a:t>
            </a:r>
            <a:r>
              <a:rPr lang="zh-CN" altLang="en-US" sz="2000" noProof="1">
                <a:latin typeface="Calibri" panose="020F0502020204030204" pitchFamily="2" charset="0"/>
                <a:ea typeface="宋体" panose="02010600030101010101" pitchFamily="2" charset="-122"/>
                <a:sym typeface="+mn-ea"/>
              </a:rPr>
              <a:t>、</a:t>
            </a:r>
            <a:r>
              <a:rPr lang="zh-CN" altLang="en-US" sz="2000" noProof="1">
                <a:ln w="22225">
                  <a:solidFill>
                    <a:schemeClr val="accent2"/>
                  </a:solidFill>
                  <a:prstDash val="solid"/>
                </a:ln>
                <a:solidFill>
                  <a:schemeClr val="accent2">
                    <a:lumMod val="40000"/>
                    <a:lumOff val="60000"/>
                  </a:schemeClr>
                </a:solidFill>
                <a:latin typeface="Calibri" panose="020F0502020204030204" pitchFamily="2" charset="0"/>
                <a:ea typeface="宋体" panose="02010600030101010101" pitchFamily="2" charset="-122"/>
                <a:sym typeface="+mn-ea"/>
              </a:rPr>
              <a:t>审慎核查</a:t>
            </a:r>
            <a:r>
              <a:rPr lang="zh-CN" altLang="en-US" sz="2000" noProof="1">
                <a:latin typeface="Calibri" panose="020F0502020204030204" pitchFamily="2" charset="0"/>
                <a:ea typeface="宋体" panose="02010600030101010101" pitchFamily="2" charset="-122"/>
                <a:sym typeface="+mn-ea"/>
              </a:rPr>
              <a:t>。</a:t>
            </a:r>
            <a:r>
              <a:rPr lang="zh-CN" altLang="en-US" sz="2000" b="1" u="sng" noProof="1">
                <a:latin typeface="楷体" panose="02010609060101010101" charset="-122"/>
                <a:ea typeface="楷体" panose="02010609060101010101" charset="-122"/>
                <a:cs typeface="楷体" panose="02010609060101010101" charset="-122"/>
                <a:sym typeface="+mn-ea"/>
              </a:rPr>
              <a:t>《证券发行上市保荐制度暂行办法》（</a:t>
            </a:r>
            <a:r>
              <a:rPr lang="en-US" altLang="zh-CN" sz="2000" b="1" u="sng" noProof="1">
                <a:latin typeface="楷体" panose="02010609060101010101" charset="-122"/>
                <a:ea typeface="楷体" panose="02010609060101010101" charset="-122"/>
                <a:cs typeface="楷体" panose="02010609060101010101" charset="-122"/>
                <a:sym typeface="+mn-ea"/>
              </a:rPr>
              <a:t>2003年12月28日</a:t>
            </a:r>
            <a:r>
              <a:rPr lang="zh-CN" altLang="en-US" sz="2000" b="1" u="sng" noProof="1">
                <a:latin typeface="楷体" panose="02010609060101010101" charset="-122"/>
                <a:ea typeface="楷体" panose="02010609060101010101" charset="-122"/>
                <a:cs typeface="楷体" panose="02010609060101010101" charset="-122"/>
                <a:sym typeface="+mn-ea"/>
              </a:rPr>
              <a:t>发布</a:t>
            </a:r>
            <a:r>
              <a:rPr lang="zh-CN" altLang="en-US" sz="2000" noProof="1">
                <a:sym typeface="+mn-ea"/>
              </a:rPr>
              <a:t>）</a:t>
            </a:r>
            <a:r>
              <a:rPr lang="zh-CN" altLang="en-US" sz="2000" b="1" u="sng" noProof="1">
                <a:latin typeface="楷体" panose="02010609060101010101" charset="-122"/>
                <a:ea typeface="楷体" panose="02010609060101010101" charset="-122"/>
                <a:cs typeface="楷体" panose="02010609060101010101" charset="-122"/>
                <a:sym typeface="+mn-ea"/>
              </a:rPr>
              <a:t>第二十四条</a:t>
            </a:r>
            <a:r>
              <a:rPr lang="zh-CN" altLang="en-US" sz="2000" b="1" noProof="1">
                <a:latin typeface="楷体" panose="02010609060101010101" charset="-122"/>
                <a:ea typeface="楷体" panose="02010609060101010101" charset="-122"/>
                <a:cs typeface="楷体" panose="02010609060101010101" charset="-122"/>
                <a:sym typeface="+mn-ea"/>
              </a:rPr>
              <a:t> </a:t>
            </a:r>
            <a:r>
              <a:rPr lang="en-US" altLang="zh-CN" sz="2000" noProof="1">
                <a:latin typeface="楷体" panose="02010609060101010101" charset="-122"/>
                <a:ea typeface="楷体" panose="02010609060101010101" charset="-122"/>
                <a:cs typeface="楷体" panose="02010609060101010101" charset="-122"/>
                <a:sym typeface="+mn-ea"/>
              </a:rPr>
              <a:t>保荐机构对发行人公开发行募集文件中有中介机构及其签名人员出具专业意见的内容，应当进行审慎核查，对发行人提供的资料和披露的内容进行独立判断。</a:t>
            </a:r>
            <a:endParaRPr lang="en-US" altLang="zh-CN" sz="2000" noProof="1">
              <a:latin typeface="楷体" panose="02010609060101010101" charset="-122"/>
              <a:ea typeface="楷体" panose="02010609060101010101" charset="-122"/>
              <a:cs typeface="楷体" panose="02010609060101010101" charset="-122"/>
            </a:endParaRPr>
          </a:p>
          <a:p>
            <a:pPr indent="457196">
              <a:spcAft>
                <a:spcPts val="600"/>
              </a:spcAft>
            </a:pPr>
            <a:r>
              <a:rPr lang="en-US" altLang="zh-CN" sz="2000" noProof="1">
                <a:latin typeface="楷体" panose="02010609060101010101" charset="-122"/>
                <a:ea typeface="楷体" panose="02010609060101010101" charset="-122"/>
                <a:cs typeface="楷体" panose="02010609060101010101" charset="-122"/>
                <a:sym typeface="+mn-ea"/>
              </a:rPr>
              <a:t>保荐机构所作的判断与中介机构的专业意见存在重大差异的，应当对有关事项进行调查、复核，并可聘请其他中介机构提供专业服务。</a:t>
            </a:r>
            <a:endParaRPr lang="en-US" altLang="zh-CN" sz="2000" noProof="1">
              <a:latin typeface="楷体" panose="02010609060101010101" charset="-122"/>
              <a:ea typeface="楷体" panose="02010609060101010101" charset="-122"/>
              <a:cs typeface="楷体" panose="02010609060101010101" charset="-122"/>
            </a:endParaRPr>
          </a:p>
          <a:p>
            <a:pPr fontAlgn="base"/>
            <a:endParaRPr lang="zh-CN" altLang="en-US" sz="2000" noProof="1"/>
          </a:p>
          <a:p>
            <a:pPr eaLnBrk="0" hangingPunct="0"/>
            <a:endParaRPr lang="zh-CN" altLang="en-US" sz="2000"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8900160" cy="5205413"/>
          </a:xfrm>
        </p:spPr>
        <p:txBody>
          <a:bodyPr/>
          <a:lstStyle/>
          <a:p>
            <a:pPr indent="0" rtl="0">
              <a:buSzTx/>
            </a:pPr>
            <a:r>
              <a:rPr lang="zh-CN" altLang="en-US" b="1" noProof="1">
                <a:solidFill>
                  <a:srgbClr val="C00000"/>
                </a:solidFill>
                <a:latin typeface="Calibri" panose="020F0502020204030204" pitchFamily="2" charset="0"/>
                <a:ea typeface="宋体" panose="02010600030101010101" pitchFamily="2" charset="-122"/>
                <a:sym typeface="+mn-ea"/>
              </a:rPr>
              <a:t>④专业人员</a:t>
            </a:r>
            <a:r>
              <a:rPr lang="en-US" altLang="zh-CN" noProof="1">
                <a:solidFill>
                  <a:srgbClr val="C00000"/>
                </a:solidFill>
                <a:latin typeface="Calibri" panose="020F0502020204030204" pitchFamily="2" charset="0"/>
                <a:ea typeface="宋体" panose="02010600030101010101" pitchFamily="2" charset="-122"/>
                <a:sym typeface="+mn-ea"/>
              </a:rPr>
              <a:t>  </a:t>
            </a:r>
          </a:p>
          <a:p>
            <a:pPr indent="0" rtl="0">
              <a:buSzTx/>
            </a:pPr>
            <a:r>
              <a:rPr lang="zh-CN" altLang="en-US" b="1" noProof="1">
                <a:latin typeface="Calibri" panose="020F0502020204030204" pitchFamily="2" charset="0"/>
                <a:ea typeface="宋体" panose="02010600030101010101" pitchFamily="2" charset="-122"/>
                <a:sym typeface="+mn-ea"/>
              </a:rPr>
              <a:t>责任范围</a:t>
            </a:r>
            <a:r>
              <a:rPr lang="zh-CN" altLang="en-US" noProof="1">
                <a:latin typeface="Calibri" panose="020F0502020204030204" pitchFamily="2" charset="0"/>
                <a:ea typeface="宋体" panose="02010600030101010101" pitchFamily="2" charset="-122"/>
                <a:sym typeface="+mn-ea"/>
              </a:rPr>
              <a:t>：只对</a:t>
            </a:r>
            <a:r>
              <a:rPr lang="zh-CN" altLang="en-US" b="1" noProof="1">
                <a:latin typeface="Calibri" panose="020F0502020204030204" pitchFamily="2" charset="0"/>
                <a:ea typeface="宋体" panose="02010600030101010101" pitchFamily="2" charset="-122"/>
                <a:sym typeface="+mn-ea"/>
              </a:rPr>
              <a:t>审查并确认</a:t>
            </a:r>
            <a:r>
              <a:rPr lang="zh-CN" altLang="en-US" noProof="1">
                <a:latin typeface="Calibri" panose="020F0502020204030204" pitchFamily="2" charset="0"/>
                <a:ea typeface="宋体" panose="02010600030101010101" pitchFamily="2" charset="-122"/>
                <a:sym typeface="+mn-ea"/>
              </a:rPr>
              <a:t>的文件负责；</a:t>
            </a:r>
          </a:p>
          <a:p>
            <a:pPr indent="0" rtl="0">
              <a:buSzTx/>
            </a:pPr>
            <a:r>
              <a:rPr lang="zh-CN" altLang="en-US" b="1" noProof="1">
                <a:latin typeface="Calibri" panose="020F0502020204030204" pitchFamily="2" charset="0"/>
                <a:ea typeface="宋体" panose="02010600030101010101" pitchFamily="2" charset="-122"/>
                <a:sym typeface="+mn-ea"/>
              </a:rPr>
              <a:t>责任轻重</a:t>
            </a:r>
            <a:r>
              <a:rPr lang="zh-CN" altLang="en-US" noProof="1">
                <a:latin typeface="Calibri" panose="020F0502020204030204" pitchFamily="2" charset="0"/>
                <a:ea typeface="宋体" panose="02010600030101010101" pitchFamily="2" charset="-122"/>
                <a:sym typeface="+mn-ea"/>
              </a:rPr>
              <a:t>：专业基础上的勤勉</a:t>
            </a:r>
            <a:endParaRPr lang="zh-CN" altLang="en-US" noProof="1">
              <a:latin typeface="Calibri" panose="020F0502020204030204" pitchFamily="2" charset="0"/>
              <a:ea typeface="宋体" panose="02010600030101010101" pitchFamily="2" charset="-122"/>
            </a:endParaRPr>
          </a:p>
          <a:p>
            <a:pPr indent="0" rtl="0">
              <a:buSzTx/>
            </a:pPr>
            <a:r>
              <a:rPr lang="zh-CN" altLang="en-US" noProof="1">
                <a:latin typeface="Calibri" panose="020F0502020204030204" pitchFamily="2" charset="0"/>
                <a:ea typeface="宋体" panose="02010600030101010101" pitchFamily="2" charset="-122"/>
                <a:sym typeface="+mn-ea"/>
              </a:rPr>
              <a:t>专业人员从事尽职调查，首先必须</a:t>
            </a:r>
            <a:r>
              <a:rPr lang="zh-CN" altLang="en-US" b="1" noProof="1">
                <a:latin typeface="Calibri" panose="020F0502020204030204" pitchFamily="2" charset="0"/>
                <a:ea typeface="宋体" panose="02010600030101010101" pitchFamily="2" charset="-122"/>
                <a:sym typeface="+mn-ea"/>
              </a:rPr>
              <a:t>称职，熟悉业务</a:t>
            </a:r>
            <a:r>
              <a:rPr lang="zh-CN" altLang="en-US" noProof="1">
                <a:latin typeface="Calibri" panose="020F0502020204030204" pitchFamily="2" charset="0"/>
                <a:ea typeface="宋体" panose="02010600030101010101" pitchFamily="2" charset="-122"/>
                <a:sym typeface="+mn-ea"/>
              </a:rPr>
              <a:t>，在此前提下按照行业内普遍公认的</a:t>
            </a:r>
            <a:r>
              <a:rPr lang="zh-CN" altLang="en-US" b="1" noProof="1">
                <a:latin typeface="Calibri" panose="020F0502020204030204" pitchFamily="2" charset="0"/>
                <a:ea typeface="宋体" panose="02010600030101010101" pitchFamily="2" charset="-122"/>
                <a:sym typeface="+mn-ea"/>
              </a:rPr>
              <a:t>专业标准</a:t>
            </a:r>
            <a:r>
              <a:rPr lang="zh-CN" altLang="en-US" noProof="1">
                <a:latin typeface="Calibri" panose="020F0502020204030204" pitchFamily="2" charset="0"/>
                <a:ea typeface="宋体" panose="02010600030101010101" pitchFamily="2" charset="-122"/>
                <a:sym typeface="+mn-ea"/>
              </a:rPr>
              <a:t>进行审计或评估。</a:t>
            </a:r>
            <a:endParaRPr lang="zh-CN" altLang="en-US" noProof="1">
              <a:latin typeface="Calibri" panose="020F0502020204030204" pitchFamily="2" charset="0"/>
              <a:ea typeface="宋体" panose="02010600030101010101" pitchFamily="2" charset="-122"/>
            </a:endParaRPr>
          </a:p>
          <a:p>
            <a:pPr indent="0" rtl="0">
              <a:buSzTx/>
            </a:pPr>
            <a:r>
              <a:rPr lang="zh-CN" altLang="en-US" u="sng" noProof="1">
                <a:latin typeface="Calibri" panose="020F0502020204030204" pitchFamily="2" charset="0"/>
                <a:ea typeface="宋体" panose="02010600030101010101" pitchFamily="2" charset="-122"/>
                <a:sym typeface="+mn-ea"/>
              </a:rPr>
              <a:t>只有账面、口头回答和原始证明材料相一致的情况下认证，调查才是尽职的</a:t>
            </a:r>
            <a:endParaRPr lang="en-US" altLang="zh-CN" u="sng" noProof="1">
              <a:latin typeface="Calibri" panose="020F0502020204030204" pitchFamily="2" charset="0"/>
              <a:ea typeface="宋体" panose="02010600030101010101" pitchFamily="2" charset="-122"/>
              <a:sym typeface="+mn-ea"/>
            </a:endParaRPr>
          </a:p>
          <a:p>
            <a:pPr indent="0" eaLnBrk="0" hangingPunct="0"/>
            <a:r>
              <a:rPr lang="zh-CN" altLang="en-US" sz="2000" b="1" dirty="0"/>
              <a:t>律师</a:t>
            </a:r>
            <a:r>
              <a:rPr lang="en-US" altLang="zh-CN" sz="2000" b="1" dirty="0"/>
              <a:t>  </a:t>
            </a:r>
            <a:r>
              <a:rPr lang="zh-CN" altLang="en-US" sz="2000" dirty="0"/>
              <a:t>法律意见书（结论）：对是否合法、合规、真实有效、是否存在纠纷或者风险表明结论，并不得使用“基本符合”、“未发现”等含糊措辞。</a:t>
            </a:r>
          </a:p>
          <a:p>
            <a:pPr indent="0" eaLnBrk="0" hangingPunct="0"/>
            <a:r>
              <a:rPr lang="zh-CN" altLang="en-US" sz="2000" dirty="0"/>
              <a:t>（根据）工作底稿→（作出）律师工作报告（基础上）→法律意见书（结论）</a:t>
            </a:r>
          </a:p>
          <a:p>
            <a:pPr indent="0" eaLnBrk="0" hangingPunct="0"/>
            <a:r>
              <a:rPr lang="zh-CN" altLang="en-US" sz="2000" dirty="0"/>
              <a:t>工作底稿的“质量是判断律师是否勤勉尽责的重要依据”。</a:t>
            </a:r>
          </a:p>
          <a:p>
            <a:pPr indent="0" eaLnBrk="0" hangingPunct="0"/>
            <a:r>
              <a:rPr lang="zh-CN" altLang="en-US" sz="2000" dirty="0"/>
              <a:t>律师</a:t>
            </a:r>
            <a:r>
              <a:rPr lang="zh-CN" altLang="en-US" sz="2000" dirty="0">
                <a:ln w="22225">
                  <a:solidFill>
                    <a:schemeClr val="accent2"/>
                  </a:solidFill>
                  <a:prstDash val="solid"/>
                </a:ln>
                <a:solidFill>
                  <a:schemeClr val="accent2">
                    <a:lumMod val="40000"/>
                    <a:lumOff val="60000"/>
                  </a:schemeClr>
                </a:solidFill>
              </a:rPr>
              <a:t>工作</a:t>
            </a:r>
            <a:r>
              <a:rPr lang="zh-CN" altLang="en-US" sz="2000" dirty="0"/>
              <a:t>的标准：</a:t>
            </a:r>
          </a:p>
          <a:p>
            <a:pPr indent="0" eaLnBrk="0" hangingPunct="0"/>
            <a:r>
              <a:rPr lang="zh-CN" altLang="en-US" sz="2000" b="1" u="sng" dirty="0">
                <a:latin typeface="楷体" panose="02010609060101010101" charset="-122"/>
                <a:ea typeface="楷体" panose="02010609060101010101" charset="-122"/>
              </a:rPr>
              <a:t>第一百六十三条</a:t>
            </a:r>
            <a:r>
              <a:rPr lang="zh-CN" altLang="en-US" sz="2000" dirty="0">
                <a:latin typeface="楷体" panose="02010609060101010101" charset="-122"/>
                <a:ea typeface="楷体" panose="02010609060101010101" charset="-122"/>
              </a:rPr>
              <a:t>　证券服务机构为证券的发行、上市、交易等证券业务活动制作、出具审计报告及其他鉴证报告、资产评估报告、财务顾问报告、资信评级报告或者法律意见书等文件，应当</a:t>
            </a:r>
            <a:r>
              <a:rPr lang="zh-CN" altLang="en-US" sz="2000"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勤勉尽责</a:t>
            </a:r>
            <a:r>
              <a:rPr lang="zh-CN" altLang="en-US" sz="2000" dirty="0">
                <a:latin typeface="楷体" panose="02010609060101010101" charset="-122"/>
                <a:ea typeface="楷体" panose="02010609060101010101" charset="-122"/>
              </a:rPr>
              <a:t>，对所依据的文件资料内容的真实性、准确性、完整性进行</a:t>
            </a:r>
            <a:r>
              <a:rPr lang="zh-CN" altLang="en-US" sz="2000" u="sng" dirty="0">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核查和验证</a:t>
            </a:r>
            <a:r>
              <a:rPr lang="zh-CN" altLang="en-US" sz="2000" dirty="0">
                <a:latin typeface="楷体" panose="02010609060101010101" charset="-122"/>
                <a:ea typeface="楷体" panose="02010609060101010101" charset="-122"/>
              </a:rPr>
              <a:t>。其制作、出具的文件有虚假记载、误导性陈述或者重大遗漏，给他人造成损失的，应当与委托人承担连带赔偿责任，但是能够证明自己没有过错的除外。</a:t>
            </a:r>
          </a:p>
          <a:p>
            <a:pPr indent="0" rtl="0">
              <a:buSzTx/>
            </a:pPr>
            <a:endParaRPr lang="zh-CN" altLang="en-US" noProof="1">
              <a:latin typeface="Calibri" panose="020F0502020204030204" pitchFamily="2" charset="0"/>
              <a:ea typeface="宋体" panose="02010600030101010101" pitchFamily="2" charset="-122"/>
            </a:endParaRPr>
          </a:p>
          <a:p>
            <a:pPr indent="0" rtl="0">
              <a:buSzTx/>
            </a:pPr>
            <a:endParaRPr lang="zh-CN" altLang="en-US" noProof="1">
              <a:latin typeface="Calibri" panose="020F0502020204030204" pitchFamily="2" charset="0"/>
              <a:ea typeface="宋体" panose="02010600030101010101" pitchFamily="2" charset="-122"/>
            </a:endParaRPr>
          </a:p>
          <a:p>
            <a:pPr indent="0" rtl="0">
              <a:buSzTx/>
            </a:pPr>
            <a:endParaRPr lang="zh-CN" altLang="en-US" noProof="1"/>
          </a:p>
        </p:txBody>
      </p:sp>
    </p:spTree>
  </p:cSld>
  <p:clrMapOvr>
    <a:masterClrMapping/>
  </p:clrMapOvr>
  <p:transition>
    <p:push dir="u"/>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9052560" cy="5534025"/>
          </a:xfrm>
        </p:spPr>
        <p:txBody>
          <a:bodyPr/>
          <a:lstStyle/>
          <a:p>
            <a:pPr indent="0"/>
            <a:r>
              <a:rPr lang="en-US" altLang="zh-CN" b="1" dirty="0">
                <a:latin typeface="Calibri" panose="020F0502020204030204" pitchFamily="2" charset="0"/>
                <a:ea typeface="宋体" panose="02010600030101010101" pitchFamily="2" charset="-122"/>
                <a:sym typeface="+mn-ea"/>
              </a:rPr>
              <a:t>A</a:t>
            </a:r>
            <a:r>
              <a:rPr lang="zh-CN" altLang="en-US" b="1" dirty="0">
                <a:latin typeface="Calibri" panose="020F0502020204030204" pitchFamily="2" charset="0"/>
                <a:ea typeface="宋体" panose="02010600030101010101" pitchFamily="2" charset="-122"/>
                <a:sym typeface="+mn-ea"/>
              </a:rPr>
              <a:t>、具备相应的专业知识，提供专业性服务</a:t>
            </a:r>
            <a:endParaRPr lang="zh-CN" altLang="en-US" dirty="0">
              <a:latin typeface="Calibri" panose="020F0502020204030204" pitchFamily="2" charset="0"/>
              <a:ea typeface="宋体" panose="02010600030101010101" pitchFamily="2" charset="-122"/>
              <a:sym typeface="+mn-ea"/>
            </a:endParaRPr>
          </a:p>
          <a:p>
            <a:pPr indent="0"/>
            <a:r>
              <a:rPr lang="zh-CN" altLang="en-US" dirty="0">
                <a:latin typeface="楷体" panose="02010609060101010101" charset="-122"/>
                <a:ea typeface="楷体" panose="02010609060101010101" charset="-122"/>
                <a:cs typeface="楷体" panose="02010609060101010101" charset="-122"/>
                <a:sym typeface="+mn-ea"/>
              </a:rPr>
              <a:t>《律师从事证券法律业务规范》</a:t>
            </a:r>
            <a:endParaRPr lang="en-US" altLang="zh-CN" dirty="0">
              <a:latin typeface="楷体" panose="02010609060101010101" charset="-122"/>
              <a:ea typeface="楷体" panose="02010609060101010101" charset="-122"/>
              <a:cs typeface="楷体" panose="02010609060101010101" charset="-122"/>
              <a:sym typeface="+mn-ea"/>
            </a:endParaRPr>
          </a:p>
          <a:p>
            <a:pPr indent="0"/>
            <a:r>
              <a:rPr lang="en-US" altLang="zh-CN" b="1" u="sng" dirty="0">
                <a:latin typeface="楷体" panose="02010609060101010101" charset="-122"/>
                <a:ea typeface="楷体" panose="02010609060101010101" charset="-122"/>
                <a:cs typeface="楷体" panose="02010609060101010101" charset="-122"/>
                <a:sym typeface="+mn-ea"/>
              </a:rPr>
              <a:t>第七条</a:t>
            </a:r>
            <a:r>
              <a:rPr lang="en-US" altLang="zh-CN" dirty="0">
                <a:latin typeface="楷体" panose="02010609060101010101" charset="-122"/>
                <a:ea typeface="楷体" panose="02010609060101010101" charset="-122"/>
                <a:cs typeface="楷体" panose="02010609060101010101" charset="-122"/>
                <a:sym typeface="+mn-ea"/>
              </a:rPr>
              <a:t> 律师从事证券法律业务，应当具备为委托人提供相应服务的</a:t>
            </a:r>
            <a:r>
              <a:rPr lang="en-US" altLang="zh-CN" dirty="0">
                <a:solidFill>
                  <a:srgbClr val="FF0000"/>
                </a:solidFill>
                <a:latin typeface="楷体" panose="02010609060101010101" charset="-122"/>
                <a:ea typeface="楷体" panose="02010609060101010101" charset="-122"/>
                <a:cs typeface="楷体" panose="02010609060101010101" charset="-122"/>
                <a:sym typeface="+mn-ea"/>
              </a:rPr>
              <a:t>专业能力</a:t>
            </a:r>
            <a:r>
              <a:rPr lang="en-US" altLang="zh-CN" dirty="0">
                <a:latin typeface="楷体" panose="02010609060101010101" charset="-122"/>
                <a:ea typeface="楷体" panose="02010609060101010101" charset="-122"/>
                <a:cs typeface="楷体" panose="02010609060101010101" charset="-122"/>
                <a:sym typeface="+mn-ea"/>
              </a:rPr>
              <a:t>，包括必备的法律专业素质和公司运作、财务会计、金融证券等方面的基础知识。</a:t>
            </a:r>
          </a:p>
          <a:p>
            <a:pPr indent="0"/>
            <a:r>
              <a:rPr lang="en-US" altLang="zh-CN" b="1" u="sng" dirty="0">
                <a:latin typeface="楷体" panose="02010609060101010101" charset="-122"/>
                <a:ea typeface="楷体" panose="02010609060101010101" charset="-122"/>
                <a:cs typeface="楷体" panose="02010609060101010101" charset="-122"/>
                <a:sym typeface="+mn-ea"/>
              </a:rPr>
              <a:t>第八条</a:t>
            </a:r>
            <a:r>
              <a:rPr lang="en-US" altLang="zh-CN" dirty="0">
                <a:latin typeface="楷体" panose="02010609060101010101" charset="-122"/>
                <a:ea typeface="楷体" panose="02010609060101010101" charset="-122"/>
                <a:cs typeface="楷体" panose="02010609060101010101" charset="-122"/>
                <a:sym typeface="+mn-ea"/>
              </a:rPr>
              <a:t> 律师事务所接受证券法律业务委托，</a:t>
            </a:r>
            <a:r>
              <a:rPr lang="en-US" altLang="zh-CN" dirty="0">
                <a:solidFill>
                  <a:srgbClr val="FF0000"/>
                </a:solidFill>
                <a:latin typeface="楷体" panose="02010609060101010101" charset="-122"/>
                <a:ea typeface="楷体" panose="02010609060101010101" charset="-122"/>
                <a:cs typeface="楷体" panose="02010609060101010101" charset="-122"/>
                <a:sym typeface="+mn-ea"/>
              </a:rPr>
              <a:t>不得</a:t>
            </a:r>
            <a:r>
              <a:rPr lang="en-US" altLang="zh-CN" dirty="0">
                <a:latin typeface="楷体" panose="02010609060101010101" charset="-122"/>
                <a:ea typeface="楷体" panose="02010609060101010101" charset="-122"/>
                <a:cs typeface="楷体" panose="02010609060101010101" charset="-122"/>
                <a:sym typeface="+mn-ea"/>
              </a:rPr>
              <a:t>指派不具备证券法律服务专业能力的人员办理。律师助理</a:t>
            </a:r>
            <a:r>
              <a:rPr lang="en-US" altLang="zh-CN" dirty="0">
                <a:solidFill>
                  <a:srgbClr val="FF0000"/>
                </a:solidFill>
                <a:latin typeface="楷体" panose="02010609060101010101" charset="-122"/>
                <a:ea typeface="楷体" panose="02010609060101010101" charset="-122"/>
                <a:cs typeface="楷体" panose="02010609060101010101" charset="-122"/>
                <a:sym typeface="+mn-ea"/>
              </a:rPr>
              <a:t>不得</a:t>
            </a:r>
            <a:r>
              <a:rPr lang="en-US" altLang="zh-CN" dirty="0">
                <a:latin typeface="楷体" panose="02010609060101010101" charset="-122"/>
                <a:ea typeface="楷体" panose="02010609060101010101" charset="-122"/>
                <a:cs typeface="楷体" panose="02010609060101010101" charset="-122"/>
                <a:sym typeface="+mn-ea"/>
              </a:rPr>
              <a:t>独立承办证券法律业务，但可以协助律师完成相关的辅助工作。</a:t>
            </a:r>
          </a:p>
          <a:p>
            <a:pPr indent="0"/>
            <a:r>
              <a:rPr lang="en-US" altLang="zh-CN" b="1" u="sng" dirty="0">
                <a:latin typeface="楷体" panose="02010609060101010101" charset="-122"/>
                <a:ea typeface="楷体" panose="02010609060101010101" charset="-122"/>
                <a:cs typeface="楷体" panose="02010609060101010101" charset="-122"/>
                <a:sym typeface="+mn-ea"/>
              </a:rPr>
              <a:t>第九条</a:t>
            </a:r>
            <a:r>
              <a:rPr lang="en-US" altLang="zh-CN" dirty="0">
                <a:latin typeface="楷体" panose="02010609060101010101" charset="-122"/>
                <a:ea typeface="楷体" panose="02010609060101010101" charset="-122"/>
                <a:cs typeface="楷体" panose="02010609060101010101" charset="-122"/>
                <a:sym typeface="+mn-ea"/>
              </a:rPr>
              <a:t> 律师从事证券法律业务，应当</a:t>
            </a:r>
            <a:r>
              <a:rPr lang="en-US" altLang="zh-CN" dirty="0">
                <a:solidFill>
                  <a:srgbClr val="FF0000"/>
                </a:solidFill>
                <a:latin typeface="楷体" panose="02010609060101010101" charset="-122"/>
                <a:ea typeface="楷体" panose="02010609060101010101" charset="-122"/>
                <a:cs typeface="楷体" panose="02010609060101010101" charset="-122"/>
                <a:sym typeface="+mn-ea"/>
              </a:rPr>
              <a:t>保证有足够的时间和精力</a:t>
            </a:r>
            <a:r>
              <a:rPr lang="en-US" altLang="zh-CN" dirty="0">
                <a:latin typeface="楷体" panose="02010609060101010101" charset="-122"/>
                <a:ea typeface="楷体" panose="02010609060101010101" charset="-122"/>
                <a:cs typeface="楷体" panose="02010609060101010101" charset="-122"/>
                <a:sym typeface="+mn-ea"/>
              </a:rPr>
              <a:t>承办具体业务，以使</a:t>
            </a:r>
            <a:r>
              <a:rPr lang="en-US" altLang="zh-CN" dirty="0">
                <a:solidFill>
                  <a:srgbClr val="FF0000"/>
                </a:solidFill>
                <a:latin typeface="楷体" panose="02010609060101010101" charset="-122"/>
                <a:ea typeface="楷体" panose="02010609060101010101" charset="-122"/>
                <a:cs typeface="楷体" panose="02010609060101010101" charset="-122"/>
                <a:sym typeface="+mn-ea"/>
              </a:rPr>
              <a:t>法律服务质量符合国家法律、法规和有关规范性文件的规定以及专业化要求和律师行业惯例</a:t>
            </a:r>
            <a:r>
              <a:rPr lang="en-US" altLang="zh-CN" dirty="0">
                <a:latin typeface="楷体" panose="02010609060101010101" charset="-122"/>
                <a:ea typeface="楷体" panose="02010609060101010101" charset="-122"/>
                <a:cs typeface="楷体" panose="02010609060101010101" charset="-122"/>
                <a:sym typeface="+mn-ea"/>
              </a:rPr>
              <a:t>。</a:t>
            </a:r>
          </a:p>
          <a:p>
            <a:pPr indent="0"/>
            <a:r>
              <a:rPr lang="en-US" altLang="zh-CN" sz="2000" b="1" dirty="0">
                <a:latin typeface="Calibri" panose="020F0502020204030204" pitchFamily="2" charset="0"/>
                <a:ea typeface="宋体" panose="02010600030101010101" pitchFamily="2" charset="-122"/>
                <a:sym typeface="+mn-ea"/>
              </a:rPr>
              <a:t>B</a:t>
            </a:r>
            <a:r>
              <a:rPr lang="zh-CN" altLang="en-US" sz="2000" b="1" dirty="0">
                <a:latin typeface="Calibri" panose="020F0502020204030204" pitchFamily="2" charset="0"/>
                <a:ea typeface="宋体" panose="02010600030101010101" pitchFamily="2" charset="-122"/>
                <a:sym typeface="+mn-ea"/>
              </a:rPr>
              <a:t>、尽职调查（第四章）</a:t>
            </a:r>
            <a:endParaRPr lang="en-US" altLang="zh-CN" dirty="0">
              <a:latin typeface="楷体" panose="02010609060101010101" charset="-122"/>
              <a:ea typeface="楷体" panose="02010609060101010101" charset="-122"/>
              <a:cs typeface="楷体" panose="02010609060101010101" charset="-122"/>
              <a:sym typeface="+mn-ea"/>
            </a:endParaRPr>
          </a:p>
          <a:p>
            <a:pPr indent="0">
              <a:spcBef>
                <a:spcPts val="200"/>
              </a:spcBef>
            </a:pPr>
            <a:r>
              <a:rPr lang="zh-CN" altLang="en-US" b="1" u="sng" dirty="0">
                <a:latin typeface="楷体" panose="02010609060101010101" charset="-122"/>
                <a:ea typeface="楷体" panose="02010609060101010101" charset="-122"/>
                <a:cs typeface="楷体" panose="02010609060101010101" charset="-122"/>
                <a:sym typeface="+mn-ea"/>
              </a:rPr>
              <a:t>第二十九条</a:t>
            </a:r>
            <a:r>
              <a:rPr lang="zh-CN" altLang="en-US" dirty="0">
                <a:latin typeface="楷体" panose="02010609060101010101" charset="-122"/>
                <a:ea typeface="楷体" panose="02010609060101010101" charset="-122"/>
                <a:cs typeface="楷体" panose="02010609060101010101" charset="-122"/>
                <a:sym typeface="+mn-ea"/>
              </a:rPr>
              <a:t> 律师应当根据受托证券业务的具体情况，通过</a:t>
            </a:r>
            <a:r>
              <a:rPr lang="zh-CN" altLang="en-US" dirty="0">
                <a:solidFill>
                  <a:srgbClr val="FF0000"/>
                </a:solidFill>
                <a:latin typeface="楷体" panose="02010609060101010101" charset="-122"/>
                <a:ea typeface="楷体" panose="02010609060101010101" charset="-122"/>
                <a:cs typeface="楷体" panose="02010609060101010101" charset="-122"/>
                <a:sym typeface="+mn-ea"/>
              </a:rPr>
              <a:t>收集文件资料、与委托人管理层或业务人员面谈、与相关方核对事实、实地考察等</a:t>
            </a:r>
            <a:r>
              <a:rPr lang="zh-CN" altLang="en-US" dirty="0">
                <a:latin typeface="楷体" panose="02010609060101010101" charset="-122"/>
                <a:ea typeface="楷体" panose="02010609060101010101" charset="-122"/>
                <a:cs typeface="楷体" panose="02010609060101010101" charset="-122"/>
                <a:sym typeface="+mn-ea"/>
              </a:rPr>
              <a:t>方式，对证券法律业务项目涉及的相关法律事项进行核查验证。</a:t>
            </a:r>
          </a:p>
          <a:p>
            <a:pPr indent="0">
              <a:spcBef>
                <a:spcPts val="200"/>
              </a:spcBef>
            </a:pPr>
            <a:r>
              <a:rPr lang="zh-CN" altLang="en-US" b="1" u="sng" dirty="0">
                <a:latin typeface="楷体" panose="02010609060101010101" charset="-122"/>
                <a:ea typeface="楷体" panose="02010609060101010101" charset="-122"/>
                <a:cs typeface="楷体" panose="02010609060101010101" charset="-122"/>
                <a:sym typeface="+mn-ea"/>
              </a:rPr>
              <a:t>第三十条</a:t>
            </a:r>
            <a:r>
              <a:rPr lang="zh-CN" altLang="en-US" dirty="0">
                <a:latin typeface="楷体" panose="02010609060101010101" charset="-122"/>
                <a:ea typeface="楷体" panose="02010609060101010101" charset="-122"/>
                <a:cs typeface="楷体" panose="02010609060101010101" charset="-122"/>
                <a:sym typeface="+mn-ea"/>
              </a:rPr>
              <a:t> 律师应当</a:t>
            </a:r>
            <a:r>
              <a:rPr lang="zh-CN" altLang="en-US" dirty="0">
                <a:solidFill>
                  <a:srgbClr val="FF0000"/>
                </a:solidFill>
                <a:latin typeface="楷体" panose="02010609060101010101" charset="-122"/>
                <a:ea typeface="楷体" panose="02010609060101010101" charset="-122"/>
                <a:cs typeface="楷体" panose="02010609060101010101" charset="-122"/>
                <a:sym typeface="+mn-ea"/>
              </a:rPr>
              <a:t>客观、全面、及时</a:t>
            </a:r>
            <a:r>
              <a:rPr lang="zh-CN" altLang="en-US" dirty="0">
                <a:latin typeface="楷体" panose="02010609060101010101" charset="-122"/>
                <a:ea typeface="楷体" panose="02010609060101010101" charset="-122"/>
                <a:cs typeface="楷体" panose="02010609060101010101" charset="-122"/>
                <a:sym typeface="+mn-ea"/>
              </a:rPr>
              <a:t>地进行尽职调查，坚持尽职调查的</a:t>
            </a:r>
            <a:r>
              <a:rPr lang="zh-CN" altLang="en-US" dirty="0">
                <a:solidFill>
                  <a:srgbClr val="FF0000"/>
                </a:solidFill>
                <a:latin typeface="楷体" panose="02010609060101010101" charset="-122"/>
                <a:ea typeface="楷体" panose="02010609060101010101" charset="-122"/>
                <a:cs typeface="楷体" panose="02010609060101010101" charset="-122"/>
                <a:sym typeface="+mn-ea"/>
              </a:rPr>
              <a:t>独立性和完整性</a:t>
            </a:r>
            <a:r>
              <a:rPr lang="zh-CN" altLang="en-US" dirty="0">
                <a:latin typeface="楷体" panose="02010609060101010101" charset="-122"/>
                <a:ea typeface="楷体" panose="02010609060101010101" charset="-122"/>
                <a:cs typeface="楷体" panose="02010609060101010101" charset="-122"/>
                <a:sym typeface="+mn-ea"/>
              </a:rPr>
              <a:t>，做到调查内容真实、准确。</a:t>
            </a:r>
          </a:p>
          <a:p>
            <a:pPr indent="0">
              <a:spcBef>
                <a:spcPts val="200"/>
              </a:spcBef>
            </a:pPr>
            <a:r>
              <a:rPr lang="zh-CN" altLang="en-US" b="1" u="sng" dirty="0">
                <a:latin typeface="楷体" panose="02010609060101010101" charset="-122"/>
                <a:ea typeface="楷体" panose="02010609060101010101" charset="-122"/>
                <a:cs typeface="楷体" panose="02010609060101010101" charset="-122"/>
                <a:sym typeface="+mn-ea"/>
              </a:rPr>
              <a:t>第三十一条</a:t>
            </a:r>
            <a:r>
              <a:rPr lang="zh-CN" altLang="en-US" dirty="0">
                <a:latin typeface="楷体" panose="02010609060101010101" charset="-122"/>
                <a:ea typeface="楷体" panose="02010609060101010101" charset="-122"/>
                <a:cs typeface="楷体" panose="02010609060101010101" charset="-122"/>
                <a:sym typeface="+mn-ea"/>
              </a:rPr>
              <a:t> 律师应当按照受托证券法律业务的具体情况</a:t>
            </a:r>
            <a:r>
              <a:rPr lang="zh-CN" altLang="en-US" dirty="0">
                <a:solidFill>
                  <a:srgbClr val="FF0000"/>
                </a:solidFill>
                <a:latin typeface="楷体" panose="02010609060101010101" charset="-122"/>
                <a:ea typeface="楷体" panose="02010609060101010101" charset="-122"/>
                <a:cs typeface="楷体" panose="02010609060101010101" charset="-122"/>
                <a:sym typeface="+mn-ea"/>
              </a:rPr>
              <a:t>编制尽职调查法律文件清单</a:t>
            </a:r>
            <a:r>
              <a:rPr lang="zh-CN" altLang="en-US" dirty="0">
                <a:latin typeface="楷体" panose="02010609060101010101" charset="-122"/>
                <a:ea typeface="楷体" panose="02010609060101010101" charset="-122"/>
                <a:cs typeface="楷体" panose="02010609060101010101" charset="-122"/>
                <a:sym typeface="+mn-ea"/>
              </a:rPr>
              <a:t>，并明确要求委托人或其他当事人严格按照客观真实的原则</a:t>
            </a:r>
            <a:r>
              <a:rPr lang="zh-CN" altLang="en-US" dirty="0">
                <a:solidFill>
                  <a:srgbClr val="FF0000"/>
                </a:solidFill>
                <a:latin typeface="楷体" panose="02010609060101010101" charset="-122"/>
                <a:ea typeface="楷体" panose="02010609060101010101" charset="-122"/>
                <a:cs typeface="楷体" panose="02010609060101010101" charset="-122"/>
                <a:sym typeface="+mn-ea"/>
              </a:rPr>
              <a:t>提供清单所列明的法律文件</a:t>
            </a:r>
            <a:r>
              <a:rPr lang="zh-CN" altLang="en-US" dirty="0">
                <a:latin typeface="楷体" panose="02010609060101010101" charset="-122"/>
                <a:ea typeface="楷体" panose="02010609060101010101" charset="-122"/>
                <a:cs typeface="楷体" panose="02010609060101010101" charset="-122"/>
                <a:sym typeface="+mn-ea"/>
              </a:rPr>
              <a:t>。</a:t>
            </a:r>
          </a:p>
          <a:p>
            <a:pPr indent="0"/>
            <a:endParaRPr lang="en-US" altLang="zh-CN" dirty="0">
              <a:latin typeface="楷体" panose="02010609060101010101" charset="-122"/>
              <a:ea typeface="楷体" panose="02010609060101010101" charset="-122"/>
              <a:cs typeface="楷体" panose="02010609060101010101" charset="-122"/>
              <a:sym typeface="+mn-ea"/>
            </a:endParaRPr>
          </a:p>
          <a:p>
            <a:pPr indent="0"/>
            <a:endParaRPr lang="en-US" altLang="zh-CN" dirty="0">
              <a:latin typeface="楷体" panose="02010609060101010101" charset="-122"/>
              <a:ea typeface="楷体" panose="02010609060101010101" charset="-122"/>
              <a:cs typeface="楷体" panose="02010609060101010101" charset="-122"/>
              <a:sym typeface="+mn-ea"/>
            </a:endParaRPr>
          </a:p>
        </p:txBody>
      </p:sp>
    </p:spTree>
  </p:cSld>
  <p:clrMapOvr>
    <a:masterClrMapping/>
  </p:clrMapOvr>
  <p:transition>
    <p:push dir="u"/>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552" y="0"/>
            <a:ext cx="8938895" cy="5016500"/>
          </a:xfrm>
        </p:spPr>
        <p:txBody>
          <a:bodyPr/>
          <a:lstStyle/>
          <a:p>
            <a:pPr indent="0">
              <a:spcBef>
                <a:spcPts val="200"/>
              </a:spcBef>
            </a:pPr>
            <a:r>
              <a:rPr lang="zh-CN" altLang="en-US" b="1" u="sng" dirty="0">
                <a:latin typeface="楷体" panose="02010609060101010101" charset="-122"/>
                <a:ea typeface="楷体" panose="02010609060101010101" charset="-122"/>
                <a:cs typeface="楷体" panose="02010609060101010101" charset="-122"/>
                <a:sym typeface="+mn-ea"/>
              </a:rPr>
              <a:t>第三十二条</a:t>
            </a:r>
            <a:r>
              <a:rPr lang="zh-CN" altLang="en-US" dirty="0">
                <a:latin typeface="楷体" panose="02010609060101010101" charset="-122"/>
                <a:ea typeface="楷体" panose="02010609060101010101" charset="-122"/>
                <a:cs typeface="楷体" panose="02010609060101010101" charset="-122"/>
                <a:sym typeface="+mn-ea"/>
              </a:rPr>
              <a:t> 律师从事证券法律业务，在收集文件资料时应当遵循以下要求：</a:t>
            </a:r>
          </a:p>
          <a:p>
            <a:pPr indent="0">
              <a:spcBef>
                <a:spcPts val="200"/>
              </a:spcBef>
            </a:pPr>
            <a:r>
              <a:rPr lang="zh-CN" altLang="en-US" dirty="0">
                <a:latin typeface="楷体" panose="02010609060101010101" charset="-122"/>
                <a:ea typeface="楷体" panose="02010609060101010101" charset="-122"/>
                <a:cs typeface="楷体" panose="02010609060101010101" charset="-122"/>
                <a:sym typeface="+mn-ea"/>
              </a:rPr>
              <a:t>1.</a:t>
            </a:r>
            <a:r>
              <a:rPr lang="zh-CN" altLang="en-US"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要求委托人披露与受托证券法律业务有关的重要事实并提供相关法律文件</a:t>
            </a:r>
            <a:r>
              <a:rPr lang="zh-CN" altLang="en-US" dirty="0">
                <a:latin typeface="楷体" panose="02010609060101010101" charset="-122"/>
                <a:ea typeface="楷体" panose="02010609060101010101" charset="-122"/>
                <a:cs typeface="楷体" panose="02010609060101010101" charset="-122"/>
                <a:sym typeface="+mn-ea"/>
              </a:rPr>
              <a:t>，包括原件、传真件、复印件、副本和节录本等；</a:t>
            </a:r>
          </a:p>
          <a:p>
            <a:pPr indent="0">
              <a:spcBef>
                <a:spcPts val="200"/>
              </a:spcBef>
            </a:pPr>
            <a:r>
              <a:rPr lang="zh-CN" altLang="en-US" dirty="0">
                <a:latin typeface="楷体" panose="02010609060101010101" charset="-122"/>
                <a:ea typeface="楷体" panose="02010609060101010101" charset="-122"/>
                <a:cs typeface="楷体" panose="02010609060101010101" charset="-122"/>
                <a:sym typeface="+mn-ea"/>
              </a:rPr>
              <a:t>2.</a:t>
            </a:r>
            <a:r>
              <a:rPr lang="zh-CN" altLang="en-US" b="1" dirty="0">
                <a:latin typeface="楷体" panose="02010609060101010101" charset="-122"/>
                <a:ea typeface="楷体" panose="02010609060101010101" charset="-122"/>
                <a:cs typeface="楷体" panose="02010609060101010101" charset="-122"/>
                <a:sym typeface="+mn-ea"/>
              </a:rPr>
              <a:t>应当收集文件资料的原件</a:t>
            </a:r>
            <a:r>
              <a:rPr lang="zh-CN" altLang="en-US" dirty="0">
                <a:latin typeface="楷体" panose="02010609060101010101" charset="-122"/>
                <a:ea typeface="楷体" panose="02010609060101010101" charset="-122"/>
                <a:cs typeface="楷体" panose="02010609060101010101" charset="-122"/>
                <a:sym typeface="+mn-ea"/>
              </a:rPr>
              <a:t>，如果收集原件确有困难，可以复制或收集副本、节录本。对复制件、副本和节录本等应当由委托人或文件提供人在文件上</a:t>
            </a:r>
            <a:r>
              <a:rPr lang="zh-CN" altLang="en-US" b="1" dirty="0">
                <a:latin typeface="楷体" panose="02010609060101010101" charset="-122"/>
                <a:ea typeface="楷体" panose="02010609060101010101" charset="-122"/>
                <a:cs typeface="楷体" panose="02010609060101010101" charset="-122"/>
                <a:sym typeface="+mn-ea"/>
              </a:rPr>
              <a:t>签字、加盖公章或以其他方式加以确认，以证明与原件或正本相一致</a:t>
            </a:r>
            <a:r>
              <a:rPr lang="zh-CN" altLang="en-US" dirty="0">
                <a:latin typeface="楷体" panose="02010609060101010101" charset="-122"/>
                <a:ea typeface="楷体" panose="02010609060101010101" charset="-122"/>
                <a:cs typeface="楷体" panose="02010609060101010101" charset="-122"/>
                <a:sym typeface="+mn-ea"/>
              </a:rPr>
              <a:t>；</a:t>
            </a:r>
          </a:p>
          <a:p>
            <a:pPr indent="0">
              <a:spcBef>
                <a:spcPts val="200"/>
              </a:spcBef>
            </a:pPr>
            <a:r>
              <a:rPr lang="zh-CN" altLang="en-US" dirty="0">
                <a:latin typeface="楷体" panose="02010609060101010101" charset="-122"/>
                <a:ea typeface="楷体" panose="02010609060101010101" charset="-122"/>
                <a:cs typeface="楷体" panose="02010609060101010101" charset="-122"/>
                <a:sym typeface="+mn-ea"/>
              </a:rPr>
              <a:t>3.对于重要而又缺少相关资料支持的事实，应当取得委托人对该事实的</a:t>
            </a:r>
            <a:r>
              <a:rPr lang="zh-CN" altLang="en-US" b="1" dirty="0">
                <a:latin typeface="楷体" panose="02010609060101010101" charset="-122"/>
                <a:ea typeface="楷体" panose="02010609060101010101" charset="-122"/>
                <a:cs typeface="楷体" panose="02010609060101010101" charset="-122"/>
                <a:sym typeface="+mn-ea"/>
              </a:rPr>
              <a:t>书面确认，律师还应当在法律意见书中作出相应说明</a:t>
            </a:r>
            <a:r>
              <a:rPr lang="zh-CN" altLang="en-US" dirty="0">
                <a:latin typeface="楷体" panose="02010609060101010101" charset="-122"/>
                <a:ea typeface="楷体" panose="02010609060101010101" charset="-122"/>
                <a:cs typeface="楷体" panose="02010609060101010101" charset="-122"/>
                <a:sym typeface="+mn-ea"/>
              </a:rPr>
              <a:t>；</a:t>
            </a:r>
          </a:p>
          <a:p>
            <a:pPr indent="0">
              <a:spcBef>
                <a:spcPts val="200"/>
              </a:spcBef>
            </a:pPr>
            <a:r>
              <a:rPr lang="zh-CN" altLang="en-US" dirty="0">
                <a:latin typeface="楷体" panose="02010609060101010101" charset="-122"/>
                <a:ea typeface="楷体" panose="02010609060101010101" charset="-122"/>
                <a:cs typeface="楷体" panose="02010609060101010101" charset="-122"/>
                <a:sym typeface="+mn-ea"/>
              </a:rPr>
              <a:t>4.对于需要进行</a:t>
            </a:r>
            <a:r>
              <a:rPr lang="zh-CN" altLang="en-US" b="1" dirty="0">
                <a:latin typeface="楷体" panose="02010609060101010101" charset="-122"/>
                <a:ea typeface="楷体" panose="02010609060101010101" charset="-122"/>
                <a:cs typeface="楷体" panose="02010609060101010101" charset="-122"/>
                <a:sym typeface="+mn-ea"/>
              </a:rPr>
              <a:t>公证、见证</a:t>
            </a:r>
            <a:r>
              <a:rPr lang="zh-CN" altLang="en-US" dirty="0">
                <a:latin typeface="楷体" panose="02010609060101010101" charset="-122"/>
                <a:ea typeface="楷体" panose="02010609060101010101" charset="-122"/>
                <a:cs typeface="楷体" panose="02010609060101010101" charset="-122"/>
                <a:sym typeface="+mn-ea"/>
              </a:rPr>
              <a:t>的法律文件，应当及时通知委托人办理。</a:t>
            </a:r>
            <a:endParaRPr lang="en-US" altLang="zh-CN" dirty="0">
              <a:latin typeface="楷体" panose="02010609060101010101" charset="-122"/>
              <a:ea typeface="楷体" panose="02010609060101010101" charset="-122"/>
              <a:cs typeface="楷体" panose="02010609060101010101" charset="-122"/>
              <a:sym typeface="+mn-ea"/>
            </a:endParaRPr>
          </a:p>
          <a:p>
            <a:r>
              <a:rPr lang="zh-CN" altLang="en-US" b="1" u="sng" dirty="0">
                <a:latin typeface="楷体" panose="02010609060101010101" charset="-122"/>
                <a:ea typeface="楷体" panose="02010609060101010101" charset="-122"/>
                <a:cs typeface="楷体" panose="02010609060101010101" charset="-122"/>
              </a:rPr>
              <a:t>第三十三条</a:t>
            </a:r>
            <a:r>
              <a:rPr lang="zh-CN" altLang="en-US" dirty="0">
                <a:latin typeface="楷体" panose="02010609060101010101" charset="-122"/>
                <a:ea typeface="楷体" panose="02010609060101010101" charset="-122"/>
                <a:cs typeface="楷体" panose="02010609060101010101" charset="-122"/>
              </a:rPr>
              <a:t> 律师对尽职调查中收集到的资料，应当从</a:t>
            </a:r>
            <a:r>
              <a:rPr lang="zh-CN" altLang="en-US" dirty="0">
                <a:solidFill>
                  <a:srgbClr val="FF0000"/>
                </a:solidFill>
                <a:latin typeface="楷体" panose="02010609060101010101" charset="-122"/>
                <a:ea typeface="楷体" panose="02010609060101010101" charset="-122"/>
                <a:cs typeface="楷体" panose="02010609060101010101" charset="-122"/>
              </a:rPr>
              <a:t>资料的来源、颁发的时间、内容和形式、资料之间的内在联系及资料要证明的事实等</a:t>
            </a:r>
            <a:r>
              <a:rPr lang="zh-CN" altLang="en-US" dirty="0">
                <a:latin typeface="楷体" panose="02010609060101010101" charset="-122"/>
                <a:ea typeface="楷体" panose="02010609060101010101" charset="-122"/>
                <a:cs typeface="楷体" panose="02010609060101010101" charset="-122"/>
              </a:rPr>
              <a:t>方面进行审查。</a:t>
            </a:r>
          </a:p>
          <a:p>
            <a:r>
              <a:rPr lang="zh-CN" altLang="en-US" b="1" u="sng" dirty="0">
                <a:latin typeface="楷体" panose="02010609060101010101" charset="-122"/>
                <a:ea typeface="楷体" panose="02010609060101010101" charset="-122"/>
                <a:cs typeface="楷体" panose="02010609060101010101" charset="-122"/>
              </a:rPr>
              <a:t>第三十四条</a:t>
            </a:r>
            <a:r>
              <a:rPr lang="zh-CN" altLang="en-US" dirty="0">
                <a:latin typeface="楷体" panose="02010609060101010101" charset="-122"/>
                <a:ea typeface="楷体" panose="02010609060101010101" charset="-122"/>
                <a:cs typeface="楷体" panose="02010609060101010101" charset="-122"/>
              </a:rPr>
              <a:t> 律师事务所和律师出具法律意见时，可以编制</a:t>
            </a:r>
            <a:r>
              <a:rPr lang="zh-CN" altLang="en-US" dirty="0">
                <a:solidFill>
                  <a:srgbClr val="FF0000"/>
                </a:solidFill>
                <a:latin typeface="楷体" panose="02010609060101010101" charset="-122"/>
                <a:ea typeface="楷体" panose="02010609060101010101" charset="-122"/>
                <a:cs typeface="楷体" panose="02010609060101010101" charset="-122"/>
              </a:rPr>
              <a:t>资料目录</a:t>
            </a:r>
            <a:r>
              <a:rPr lang="zh-CN" altLang="en-US" dirty="0">
                <a:latin typeface="楷体" panose="02010609060101010101" charset="-122"/>
                <a:ea typeface="楷体" panose="02010609060101010101" charset="-122"/>
                <a:cs typeface="楷体" panose="02010609060101010101" charset="-122"/>
              </a:rPr>
              <a:t>作为法律意见的附录备查；律师应当按照证券监管机构的要求提交有关文件资料。</a:t>
            </a:r>
          </a:p>
          <a:p>
            <a:r>
              <a:rPr lang="zh-CN" altLang="en-US" dirty="0">
                <a:latin typeface="楷体" panose="02010609060101010101" charset="-122"/>
                <a:ea typeface="楷体" panose="02010609060101010101" charset="-122"/>
                <a:cs typeface="楷体" panose="02010609060101010101" charset="-122"/>
              </a:rPr>
              <a:t>律师向证券监管机构提交的文件资料应当是这些文件资料的</a:t>
            </a:r>
            <a:r>
              <a:rPr lang="zh-CN" altLang="en-US" dirty="0">
                <a:solidFill>
                  <a:srgbClr val="FF0000"/>
                </a:solidFill>
                <a:latin typeface="楷体" panose="02010609060101010101" charset="-122"/>
                <a:ea typeface="楷体" panose="02010609060101010101" charset="-122"/>
                <a:cs typeface="楷体" panose="02010609060101010101" charset="-122"/>
              </a:rPr>
              <a:t>复印件</a:t>
            </a:r>
            <a:r>
              <a:rPr lang="zh-CN" altLang="en-US" dirty="0">
                <a:latin typeface="楷体" panose="02010609060101010101" charset="-122"/>
                <a:ea typeface="楷体" panose="02010609060101010101" charset="-122"/>
                <a:cs typeface="楷体" panose="02010609060101010101" charset="-122"/>
              </a:rPr>
              <a:t>，但证券监管机构另有要求的除外；向证券监管机构提交文件资料原件的，律师应当提请证券监管机构的承办人员出具资料</a:t>
            </a:r>
            <a:r>
              <a:rPr lang="zh-CN" altLang="en-US" dirty="0">
                <a:solidFill>
                  <a:srgbClr val="FF0000"/>
                </a:solidFill>
                <a:latin typeface="楷体" panose="02010609060101010101" charset="-122"/>
                <a:ea typeface="楷体" panose="02010609060101010101" charset="-122"/>
                <a:cs typeface="楷体" panose="02010609060101010101" charset="-122"/>
              </a:rPr>
              <a:t>接收书面凭证</a:t>
            </a:r>
            <a:r>
              <a:rPr lang="zh-CN" altLang="en-US" dirty="0">
                <a:latin typeface="楷体" panose="02010609060101010101" charset="-122"/>
                <a:ea typeface="楷体" panose="02010609060101010101" charset="-122"/>
                <a:cs typeface="楷体" panose="02010609060101010101" charset="-122"/>
              </a:rPr>
              <a:t>。</a:t>
            </a:r>
          </a:p>
          <a:p>
            <a:r>
              <a:rPr lang="zh-CN" altLang="en-US" b="1" u="sng" dirty="0">
                <a:latin typeface="楷体" panose="02010609060101010101" charset="-122"/>
                <a:ea typeface="楷体" panose="02010609060101010101" charset="-122"/>
                <a:cs typeface="楷体" panose="02010609060101010101" charset="-122"/>
              </a:rPr>
              <a:t>第三十五条</a:t>
            </a:r>
            <a:r>
              <a:rPr lang="zh-CN" altLang="en-US" dirty="0">
                <a:latin typeface="楷体" panose="02010609060101010101" charset="-122"/>
                <a:ea typeface="楷体" panose="02010609060101010101" charset="-122"/>
                <a:cs typeface="楷体" panose="02010609060101010101" charset="-122"/>
              </a:rPr>
              <a:t> 律师应当对受托证券法律业务</a:t>
            </a:r>
            <a:r>
              <a:rPr lang="zh-CN" altLang="en-US" dirty="0">
                <a:solidFill>
                  <a:srgbClr val="FF0000"/>
                </a:solidFill>
                <a:latin typeface="楷体" panose="02010609060101010101" charset="-122"/>
                <a:ea typeface="楷体" panose="02010609060101010101" charset="-122"/>
                <a:cs typeface="楷体" panose="02010609060101010101" charset="-122"/>
              </a:rPr>
              <a:t>涉及的场地、设备等价值较大的实物资产进行必要的实地勘查</a:t>
            </a:r>
            <a:r>
              <a:rPr lang="zh-CN" altLang="en-US" dirty="0">
                <a:latin typeface="楷体" panose="02010609060101010101" charset="-122"/>
                <a:ea typeface="楷体" panose="02010609060101010101" charset="-122"/>
                <a:cs typeface="楷体" panose="02010609060101010101" charset="-122"/>
              </a:rPr>
              <a:t>，但这种勘查仅是确认该资产</a:t>
            </a:r>
            <a:r>
              <a:rPr lang="zh-CN" altLang="en-US"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是否实际存在及相关权属关系</a:t>
            </a:r>
            <a:r>
              <a:rPr lang="zh-CN" altLang="en-US" dirty="0">
                <a:latin typeface="楷体" panose="02010609060101010101" charset="-122"/>
                <a:ea typeface="楷体" panose="02010609060101010101" charset="-122"/>
                <a:cs typeface="楷体" panose="02010609060101010101" charset="-122"/>
              </a:rPr>
              <a:t>，而该资产的价值以依法履行相关职责的机构出具的专业意见为依据。</a:t>
            </a:r>
          </a:p>
          <a:p>
            <a:pPr indent="0">
              <a:spcBef>
                <a:spcPts val="200"/>
              </a:spcBef>
            </a:pPr>
            <a:endParaRPr lang="zh-CN" altLang="en-US" dirty="0">
              <a:latin typeface="Calibri" panose="020F0502020204030204" pitchFamily="2" charset="0"/>
              <a:ea typeface="宋体" panose="02010600030101010101" pitchFamily="2" charset="-122"/>
              <a:sym typeface="+mn-ea"/>
            </a:endParaRPr>
          </a:p>
          <a:p>
            <a:pPr indent="0">
              <a:spcBef>
                <a:spcPts val="200"/>
              </a:spcBef>
            </a:pPr>
            <a:endParaRPr lang="zh-CN" altLang="en-US" dirty="0"/>
          </a:p>
        </p:txBody>
      </p:sp>
    </p:spTree>
  </p:cSld>
  <p:clrMapOvr>
    <a:masterClrMapping/>
  </p:clrMapOvr>
  <p:transition>
    <p:push dir="u"/>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矩形 7"/>
          <p:cNvSpPr/>
          <p:nvPr/>
        </p:nvSpPr>
        <p:spPr>
          <a:xfrm>
            <a:off x="223521" y="-195569"/>
            <a:ext cx="8778240" cy="6595267"/>
          </a:xfrm>
          <a:prstGeom prst="rect">
            <a:avLst/>
          </a:prstGeom>
          <a:noFill/>
          <a:ln w="9525">
            <a:noFill/>
          </a:ln>
        </p:spPr>
        <p:txBody>
          <a:bodyPr wrap="square" anchor="t">
            <a:spAutoFit/>
          </a:bodyPr>
          <a:lstStyle/>
          <a:p>
            <a:pPr eaLnBrk="0" hangingPunct="0">
              <a:lnSpc>
                <a:spcPct val="150000"/>
              </a:lnSpc>
            </a:pPr>
            <a:r>
              <a:rPr lang="en-US" altLang="zh-CN" sz="2400" b="1" dirty="0">
                <a:solidFill>
                  <a:srgbClr val="C00000"/>
                </a:solidFill>
              </a:rPr>
              <a:t>4.</a:t>
            </a:r>
            <a:r>
              <a:rPr lang="zh-CN" altLang="en-US" sz="2400" b="1" dirty="0">
                <a:solidFill>
                  <a:srgbClr val="C00000"/>
                </a:solidFill>
              </a:rPr>
              <a:t>违法行为    </a:t>
            </a:r>
          </a:p>
          <a:p>
            <a:pPr eaLnBrk="0" hangingPunct="0">
              <a:lnSpc>
                <a:spcPct val="150000"/>
              </a:lnSpc>
            </a:pPr>
            <a:r>
              <a:rPr lang="zh-CN" altLang="en-US" sz="2000" dirty="0"/>
              <a:t>发行人或者其他责任人</a:t>
            </a:r>
            <a:r>
              <a:rPr lang="zh-CN" altLang="en-US" sz="2000" dirty="0">
                <a:ln w="22225">
                  <a:solidFill>
                    <a:schemeClr val="accent2"/>
                  </a:solidFill>
                  <a:prstDash val="solid"/>
                </a:ln>
                <a:solidFill>
                  <a:schemeClr val="accent2">
                    <a:lumMod val="40000"/>
                    <a:lumOff val="60000"/>
                  </a:schemeClr>
                </a:solidFill>
              </a:rPr>
              <a:t>未按照规定披露，或者</a:t>
            </a:r>
            <a:r>
              <a:rPr lang="zh-CN" altLang="en-US" sz="2000" dirty="0"/>
              <a:t>在公开中存在着虚假陈述、误导性陈述或者重大遗漏。</a:t>
            </a:r>
          </a:p>
          <a:p>
            <a:pPr eaLnBrk="0" hangingPunct="0">
              <a:lnSpc>
                <a:spcPct val="150000"/>
              </a:lnSpc>
            </a:pPr>
            <a:r>
              <a:rPr lang="zh-CN" altLang="en-US" sz="2000" b="1" dirty="0">
                <a:solidFill>
                  <a:srgbClr val="C00000"/>
                </a:solidFill>
              </a:rPr>
              <a:t>（</a:t>
            </a:r>
            <a:r>
              <a:rPr lang="en-US" altLang="zh-CN" sz="2000" b="1" dirty="0">
                <a:solidFill>
                  <a:srgbClr val="C00000"/>
                </a:solidFill>
              </a:rPr>
              <a:t>1</a:t>
            </a:r>
            <a:r>
              <a:rPr lang="zh-CN" altLang="en-US" sz="2000" b="1" dirty="0">
                <a:solidFill>
                  <a:srgbClr val="C00000"/>
                </a:solidFill>
              </a:rPr>
              <a:t>）法定公开与非法定公开（自愿公开）</a:t>
            </a:r>
          </a:p>
          <a:p>
            <a:pPr eaLnBrk="0" hangingPunct="0">
              <a:lnSpc>
                <a:spcPct val="150000"/>
              </a:lnSpc>
            </a:pPr>
            <a:r>
              <a:rPr lang="en-US" altLang="zh-CN" sz="2000" b="1" dirty="0"/>
              <a:t>          </a:t>
            </a:r>
            <a:r>
              <a:rPr lang="en-US" altLang="zh-CN" sz="2000" b="1" u="sng" dirty="0"/>
              <a:t> </a:t>
            </a:r>
            <a:r>
              <a:rPr lang="zh-CN" altLang="en-US" sz="2000" b="1" u="sng" dirty="0"/>
              <a:t>法定公开</a:t>
            </a:r>
          </a:p>
          <a:p>
            <a:pPr eaLnBrk="0" hangingPunct="0">
              <a:lnSpc>
                <a:spcPct val="150000"/>
              </a:lnSpc>
            </a:pPr>
            <a:r>
              <a:rPr lang="en-US" altLang="zh-CN" sz="2000" dirty="0"/>
              <a:t>	</a:t>
            </a:r>
            <a:r>
              <a:rPr lang="zh-CN" altLang="en-US" sz="2000" dirty="0"/>
              <a:t>发行相关文件</a:t>
            </a:r>
          </a:p>
          <a:p>
            <a:pPr eaLnBrk="0" hangingPunct="0">
              <a:lnSpc>
                <a:spcPct val="150000"/>
              </a:lnSpc>
            </a:pPr>
            <a:r>
              <a:rPr lang="en-US" altLang="zh-CN" sz="2000" dirty="0"/>
              <a:t>	</a:t>
            </a:r>
            <a:r>
              <a:rPr lang="zh-CN" altLang="en-US" sz="2000" dirty="0"/>
              <a:t>上市相关文件</a:t>
            </a:r>
          </a:p>
          <a:p>
            <a:pPr eaLnBrk="0" hangingPunct="0">
              <a:lnSpc>
                <a:spcPct val="150000"/>
              </a:lnSpc>
            </a:pPr>
            <a:r>
              <a:rPr lang="en-US" altLang="zh-CN" sz="2000" dirty="0"/>
              <a:t>	</a:t>
            </a:r>
            <a:r>
              <a:rPr lang="zh-CN" altLang="en-US" sz="2000" dirty="0"/>
              <a:t>定期报告</a:t>
            </a:r>
          </a:p>
          <a:p>
            <a:pPr eaLnBrk="0" hangingPunct="0">
              <a:lnSpc>
                <a:spcPct val="150000"/>
              </a:lnSpc>
            </a:pPr>
            <a:r>
              <a:rPr lang="en-US" altLang="zh-CN" sz="2000" dirty="0"/>
              <a:t>	</a:t>
            </a:r>
            <a:r>
              <a:rPr lang="zh-CN" altLang="en-US" sz="2000" dirty="0"/>
              <a:t>临时报告</a:t>
            </a:r>
          </a:p>
          <a:p>
            <a:pPr eaLnBrk="0" hangingPunct="0">
              <a:lnSpc>
                <a:spcPct val="150000"/>
              </a:lnSpc>
            </a:pPr>
            <a:r>
              <a:rPr lang="zh-CN" altLang="en-US" sz="2000" b="1" dirty="0"/>
              <a:t>          </a:t>
            </a:r>
            <a:r>
              <a:rPr lang="zh-CN" altLang="en-US" sz="2000" b="1" u="sng" dirty="0"/>
              <a:t>自愿公开</a:t>
            </a:r>
            <a:r>
              <a:rPr lang="zh-CN" altLang="en-US" sz="2000" dirty="0"/>
              <a:t>  </a:t>
            </a:r>
            <a:r>
              <a:rPr lang="zh-CN" altLang="en-US" sz="2000" u="sng" dirty="0">
                <a:solidFill>
                  <a:srgbClr val="FF0000"/>
                </a:solidFill>
                <a:latin typeface="楷体" panose="02010609060101010101" charset="-122"/>
                <a:ea typeface="楷体" panose="02010609060101010101" charset="-122"/>
              </a:rPr>
              <a:t>第八十七条第一款</a:t>
            </a:r>
            <a:endParaRPr lang="zh-CN" altLang="en-US" sz="2000" dirty="0">
              <a:solidFill>
                <a:srgbClr val="FF0000"/>
              </a:solidFill>
            </a:endParaRPr>
          </a:p>
          <a:p>
            <a:pPr eaLnBrk="0" hangingPunct="0">
              <a:lnSpc>
                <a:spcPct val="150000"/>
              </a:lnSpc>
            </a:pPr>
            <a:r>
              <a:rPr lang="zh-CN" altLang="en-US" sz="2000" b="1" dirty="0">
                <a:solidFill>
                  <a:srgbClr val="C00000"/>
                </a:solidFill>
              </a:rPr>
              <a:t>（</a:t>
            </a:r>
            <a:r>
              <a:rPr lang="en-US" altLang="zh-CN" sz="2000" b="1" dirty="0">
                <a:solidFill>
                  <a:srgbClr val="C00000"/>
                </a:solidFill>
              </a:rPr>
              <a:t>2</a:t>
            </a:r>
            <a:r>
              <a:rPr lang="zh-CN" altLang="en-US" sz="2000" b="1" dirty="0">
                <a:solidFill>
                  <a:srgbClr val="C00000"/>
                </a:solidFill>
              </a:rPr>
              <a:t>）主要手段</a:t>
            </a:r>
            <a:r>
              <a:rPr lang="zh-CN" altLang="en-US" sz="2000" dirty="0">
                <a:solidFill>
                  <a:srgbClr val="C00000"/>
                </a:solidFill>
              </a:rPr>
              <a:t>   </a:t>
            </a:r>
            <a:endParaRPr lang="en-US" altLang="zh-CN" sz="2000" dirty="0">
              <a:solidFill>
                <a:srgbClr val="C00000"/>
              </a:solidFill>
            </a:endParaRPr>
          </a:p>
          <a:p>
            <a:pPr eaLnBrk="0" hangingPunct="0">
              <a:lnSpc>
                <a:spcPct val="150000"/>
              </a:lnSpc>
            </a:pPr>
            <a:r>
              <a:rPr lang="zh-CN" altLang="en-US" sz="2000" dirty="0"/>
              <a:t> 通过各种手法</a:t>
            </a:r>
            <a:r>
              <a:rPr lang="zh-CN" altLang="en-US" sz="2000" b="1" dirty="0"/>
              <a:t>虚构利润</a:t>
            </a:r>
            <a:r>
              <a:rPr lang="zh-CN" altLang="en-US" sz="2000" dirty="0"/>
              <a:t>，制造经营业绩良好的假象。</a:t>
            </a:r>
          </a:p>
          <a:p>
            <a:pPr eaLnBrk="0" hangingPunct="0">
              <a:lnSpc>
                <a:spcPct val="150000"/>
              </a:lnSpc>
            </a:pPr>
            <a:r>
              <a:rPr lang="en-US" altLang="zh-CN" sz="2000" dirty="0"/>
              <a:t>Eg</a:t>
            </a:r>
            <a:r>
              <a:rPr lang="zh-CN" altLang="en-US" sz="2000" dirty="0"/>
              <a:t>银广夏公司通过伪造购销合同、出口报关单、免税文件、金融票据等，虚构巨额利润</a:t>
            </a:r>
            <a:r>
              <a:rPr lang="en-US" altLang="zh-CN" sz="2000" dirty="0"/>
              <a:t>7.45</a:t>
            </a:r>
            <a:r>
              <a:rPr lang="zh-CN" altLang="en-US" sz="2000" dirty="0"/>
              <a:t>亿元（</a:t>
            </a:r>
            <a:r>
              <a:rPr lang="en-US" altLang="zh-CN" sz="2000" dirty="0"/>
              <a:t>1999-2000</a:t>
            </a:r>
            <a:r>
              <a:rPr lang="zh-CN" altLang="en-US" sz="2000" dirty="0"/>
              <a:t>）。</a:t>
            </a:r>
          </a:p>
        </p:txBody>
      </p:sp>
    </p:spTree>
  </p:cSld>
  <p:clrMapOvr>
    <a:masterClrMapping/>
  </p:clrMapOvr>
  <p:transition>
    <p:push dir="u"/>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3050" y="306705"/>
            <a:ext cx="8228330" cy="4972050"/>
          </a:xfrm>
        </p:spPr>
        <p:txBody>
          <a:bodyPr/>
          <a:lstStyle/>
          <a:p>
            <a:r>
              <a:rPr lang="zh-CN" altLang="en-US" b="1" dirty="0">
                <a:solidFill>
                  <a:srgbClr val="C00000"/>
                </a:solidFill>
                <a:latin typeface="楷体" panose="02010609060101010101" charset="-122"/>
                <a:ea typeface="楷体" panose="02010609060101010101" charset="-122"/>
                <a:cs typeface="楷体" panose="02010609060101010101" charset="-122"/>
              </a:rPr>
              <a:t>（</a:t>
            </a:r>
            <a:r>
              <a:rPr lang="en-US" altLang="zh-CN" b="1" dirty="0">
                <a:solidFill>
                  <a:srgbClr val="C00000"/>
                </a:solidFill>
                <a:latin typeface="楷体" panose="02010609060101010101" charset="-122"/>
                <a:ea typeface="楷体" panose="02010609060101010101" charset="-122"/>
                <a:cs typeface="楷体" panose="02010609060101010101" charset="-122"/>
              </a:rPr>
              <a:t>3</a:t>
            </a:r>
            <a:r>
              <a:rPr lang="zh-CN" altLang="en-US" b="1" dirty="0">
                <a:solidFill>
                  <a:srgbClr val="C00000"/>
                </a:solidFill>
                <a:latin typeface="楷体" panose="02010609060101010101" charset="-122"/>
                <a:ea typeface="楷体" panose="02010609060101010101" charset="-122"/>
                <a:cs typeface="楷体" panose="02010609060101010101" charset="-122"/>
              </a:rPr>
              <a:t>）四种样态</a:t>
            </a:r>
            <a:endParaRPr lang="en-US" altLang="zh-CN" b="1" dirty="0">
              <a:solidFill>
                <a:srgbClr val="C00000"/>
              </a:solidFill>
              <a:latin typeface="楷体" panose="02010609060101010101" charset="-122"/>
              <a:ea typeface="楷体" panose="02010609060101010101" charset="-122"/>
              <a:cs typeface="楷体" panose="02010609060101010101" charset="-122"/>
            </a:endParaRPr>
          </a:p>
          <a:p>
            <a:r>
              <a:rPr lang="zh-CN" altLang="en-US" dirty="0">
                <a:latin typeface="楷体" panose="02010609060101010101" charset="-122"/>
                <a:ea typeface="楷体" panose="02010609060101010101" charset="-122"/>
                <a:cs typeface="楷体" panose="02010609060101010101" charset="-122"/>
              </a:rPr>
              <a:t>《最高人民法院关于审理证券市场因虚假陈述引发的民事赔偿案件的若干规定》</a:t>
            </a:r>
            <a:r>
              <a:rPr lang="zh-CN" altLang="en-US" b="1" u="sng" dirty="0">
                <a:latin typeface="楷体" panose="02010609060101010101" charset="-122"/>
                <a:ea typeface="楷体" panose="02010609060101010101" charset="-122"/>
                <a:cs typeface="楷体" panose="02010609060101010101" charset="-122"/>
              </a:rPr>
              <a:t>第十七条第三</a:t>
            </a:r>
            <a:r>
              <a:rPr lang="en-US" altLang="zh-CN" b="1" u="sng" dirty="0">
                <a:latin typeface="楷体" panose="02010609060101010101" charset="-122"/>
                <a:ea typeface="楷体" panose="02010609060101010101" charset="-122"/>
                <a:cs typeface="楷体" panose="02010609060101010101" charset="-122"/>
              </a:rPr>
              <a:t>——</a:t>
            </a:r>
            <a:r>
              <a:rPr lang="zh-CN" altLang="en-US" b="1" u="sng" dirty="0">
                <a:latin typeface="楷体" panose="02010609060101010101" charset="-122"/>
                <a:ea typeface="楷体" panose="02010609060101010101" charset="-122"/>
                <a:cs typeface="楷体" panose="02010609060101010101" charset="-122"/>
              </a:rPr>
              <a:t>六款</a:t>
            </a:r>
            <a:endParaRPr lang="zh-CN" altLang="en-US" dirty="0">
              <a:latin typeface="楷体" panose="02010609060101010101" charset="-122"/>
              <a:ea typeface="楷体" panose="02010609060101010101" charset="-122"/>
              <a:cs typeface="楷体" panose="02010609060101010101" charset="-122"/>
            </a:endParaRPr>
          </a:p>
          <a:p>
            <a:r>
              <a:rPr lang="zh-CN" altLang="en-US" b="1" dirty="0">
                <a:solidFill>
                  <a:srgbClr val="0070C0"/>
                </a:solidFill>
                <a:latin typeface="楷体" panose="02010609060101010101" charset="-122"/>
                <a:ea typeface="楷体" panose="02010609060101010101" charset="-122"/>
                <a:cs typeface="楷体" panose="02010609060101010101" charset="-122"/>
              </a:rPr>
              <a:t>虚假记载</a:t>
            </a:r>
            <a:r>
              <a:rPr lang="zh-CN" altLang="en-US" dirty="0">
                <a:latin typeface="楷体" panose="02010609060101010101" charset="-122"/>
                <a:ea typeface="楷体" panose="02010609060101010101" charset="-122"/>
                <a:cs typeface="楷体" panose="02010609060101010101" charset="-122"/>
              </a:rPr>
              <a:t>，是指信息披露义务人在披露信息时，将</a:t>
            </a:r>
            <a:r>
              <a:rPr lang="zh-CN" altLang="en-US" b="1" dirty="0">
                <a:latin typeface="楷体" panose="02010609060101010101" charset="-122"/>
                <a:ea typeface="楷体" panose="02010609060101010101" charset="-122"/>
                <a:cs typeface="楷体" panose="02010609060101010101" charset="-122"/>
              </a:rPr>
              <a:t>不存在的事实</a:t>
            </a:r>
            <a:r>
              <a:rPr lang="zh-CN" altLang="en-US" dirty="0">
                <a:latin typeface="楷体" panose="02010609060101010101" charset="-122"/>
                <a:ea typeface="楷体" panose="02010609060101010101" charset="-122"/>
                <a:cs typeface="楷体" panose="02010609060101010101" charset="-122"/>
              </a:rPr>
              <a:t>在信息披露文件中予以记载的行为。</a:t>
            </a:r>
          </a:p>
          <a:p>
            <a:r>
              <a:rPr lang="zh-CN" altLang="en-US" b="1" dirty="0">
                <a:solidFill>
                  <a:srgbClr val="0070C0"/>
                </a:solidFill>
                <a:latin typeface="楷体" panose="02010609060101010101" charset="-122"/>
                <a:ea typeface="楷体" panose="02010609060101010101" charset="-122"/>
                <a:cs typeface="楷体" panose="02010609060101010101" charset="-122"/>
              </a:rPr>
              <a:t>误导性陈述</a:t>
            </a:r>
            <a:r>
              <a:rPr lang="zh-CN" altLang="en-US" dirty="0">
                <a:latin typeface="楷体" panose="02010609060101010101" charset="-122"/>
                <a:ea typeface="楷体" panose="02010609060101010101" charset="-122"/>
                <a:cs typeface="楷体" panose="02010609060101010101" charset="-122"/>
              </a:rPr>
              <a:t>，是指虚假陈述行为人在信息披露文件中或者通过媒体，作出使投资人对其投资行为发生错误判断并产生重大影响的</a:t>
            </a:r>
            <a:r>
              <a:rPr lang="zh-CN" altLang="en-US" b="1" dirty="0">
                <a:latin typeface="楷体" panose="02010609060101010101" charset="-122"/>
                <a:ea typeface="楷体" panose="02010609060101010101" charset="-122"/>
                <a:cs typeface="楷体" panose="02010609060101010101" charset="-122"/>
              </a:rPr>
              <a:t>陈述</a:t>
            </a:r>
            <a:r>
              <a:rPr lang="zh-CN" altLang="en-US" dirty="0">
                <a:latin typeface="楷体" panose="02010609060101010101" charset="-122"/>
                <a:ea typeface="楷体" panose="02010609060101010101" charset="-122"/>
                <a:cs typeface="楷体" panose="02010609060101010101" charset="-122"/>
              </a:rPr>
              <a:t>。</a:t>
            </a:r>
          </a:p>
          <a:p>
            <a:r>
              <a:rPr lang="zh-CN" altLang="en-US" b="1" dirty="0">
                <a:solidFill>
                  <a:srgbClr val="0070C0"/>
                </a:solidFill>
                <a:latin typeface="楷体" panose="02010609060101010101" charset="-122"/>
                <a:ea typeface="楷体" panose="02010609060101010101" charset="-122"/>
                <a:cs typeface="楷体" panose="02010609060101010101" charset="-122"/>
              </a:rPr>
              <a:t>重大遗漏</a:t>
            </a:r>
            <a:r>
              <a:rPr lang="zh-CN" altLang="en-US" dirty="0">
                <a:latin typeface="楷体" panose="02010609060101010101" charset="-122"/>
                <a:ea typeface="楷体" panose="02010609060101010101" charset="-122"/>
                <a:cs typeface="楷体" panose="02010609060101010101" charset="-122"/>
              </a:rPr>
              <a:t>，是指信息披露义务人在信息披露文件中，</a:t>
            </a:r>
            <a:r>
              <a:rPr lang="zh-CN" altLang="en-US" b="1" dirty="0">
                <a:latin typeface="楷体" panose="02010609060101010101" charset="-122"/>
                <a:ea typeface="楷体" panose="02010609060101010101" charset="-122"/>
                <a:cs typeface="楷体" panose="02010609060101010101" charset="-122"/>
              </a:rPr>
              <a:t>未将</a:t>
            </a:r>
            <a:r>
              <a:rPr lang="zh-CN" altLang="en-US" dirty="0">
                <a:latin typeface="楷体" panose="02010609060101010101" charset="-122"/>
                <a:ea typeface="楷体" panose="02010609060101010101" charset="-122"/>
                <a:cs typeface="楷体" panose="02010609060101010101" charset="-122"/>
              </a:rPr>
              <a:t>应当记载的事项</a:t>
            </a:r>
            <a:r>
              <a:rPr lang="zh-CN" altLang="en-US" b="1" dirty="0">
                <a:latin typeface="楷体" panose="02010609060101010101" charset="-122"/>
                <a:ea typeface="楷体" panose="02010609060101010101" charset="-122"/>
                <a:cs typeface="楷体" panose="02010609060101010101" charset="-122"/>
              </a:rPr>
              <a:t>完全或者部分</a:t>
            </a:r>
            <a:r>
              <a:rPr lang="zh-CN" altLang="en-US" dirty="0">
                <a:latin typeface="楷体" panose="02010609060101010101" charset="-122"/>
                <a:ea typeface="楷体" panose="02010609060101010101" charset="-122"/>
                <a:cs typeface="楷体" panose="02010609060101010101" charset="-122"/>
              </a:rPr>
              <a:t>予以记载。</a:t>
            </a:r>
          </a:p>
          <a:p>
            <a:r>
              <a:rPr lang="zh-CN" altLang="en-US" b="1" dirty="0">
                <a:solidFill>
                  <a:srgbClr val="0070C0"/>
                </a:solidFill>
                <a:latin typeface="楷体" panose="02010609060101010101" charset="-122"/>
                <a:ea typeface="楷体" panose="02010609060101010101" charset="-122"/>
                <a:cs typeface="楷体" panose="02010609060101010101" charset="-122"/>
              </a:rPr>
              <a:t>不正当披露</a:t>
            </a:r>
            <a:r>
              <a:rPr lang="zh-CN" altLang="en-US" dirty="0">
                <a:latin typeface="楷体" panose="02010609060101010101" charset="-122"/>
                <a:ea typeface="楷体" panose="02010609060101010101" charset="-122"/>
                <a:cs typeface="楷体" panose="02010609060101010101" charset="-122"/>
              </a:rPr>
              <a:t>，是指信息披露义务人</a:t>
            </a:r>
            <a:r>
              <a:rPr lang="zh-CN" altLang="en-US" b="1" dirty="0">
                <a:latin typeface="楷体" panose="02010609060101010101" charset="-122"/>
                <a:ea typeface="楷体" panose="02010609060101010101" charset="-122"/>
                <a:cs typeface="楷体" panose="02010609060101010101" charset="-122"/>
              </a:rPr>
              <a:t>未在适当期限内</a:t>
            </a:r>
            <a:r>
              <a:rPr lang="zh-CN" altLang="en-US" dirty="0">
                <a:latin typeface="楷体" panose="02010609060101010101" charset="-122"/>
                <a:ea typeface="楷体" panose="02010609060101010101" charset="-122"/>
                <a:cs typeface="楷体" panose="02010609060101010101" charset="-122"/>
              </a:rPr>
              <a:t>或者</a:t>
            </a:r>
            <a:r>
              <a:rPr lang="zh-CN" altLang="en-US" b="1" dirty="0">
                <a:latin typeface="楷体" panose="02010609060101010101" charset="-122"/>
                <a:ea typeface="楷体" panose="02010609060101010101" charset="-122"/>
                <a:cs typeface="楷体" panose="02010609060101010101" charset="-122"/>
              </a:rPr>
              <a:t>未以法定方式</a:t>
            </a:r>
            <a:r>
              <a:rPr lang="zh-CN" altLang="en-US" dirty="0">
                <a:latin typeface="楷体" panose="02010609060101010101" charset="-122"/>
                <a:ea typeface="楷体" panose="02010609060101010101" charset="-122"/>
                <a:cs typeface="楷体" panose="02010609060101010101" charset="-122"/>
              </a:rPr>
              <a:t>公开披露应当披露的信息。</a:t>
            </a:r>
          </a:p>
        </p:txBody>
      </p:sp>
    </p:spTree>
  </p:cSld>
  <p:clrMapOvr>
    <a:masterClrMapping/>
  </p:clrMapOvr>
  <p:transition>
    <p:push dir="u"/>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矩形 7"/>
          <p:cNvSpPr/>
          <p:nvPr/>
        </p:nvSpPr>
        <p:spPr>
          <a:xfrm>
            <a:off x="464830" y="575965"/>
            <a:ext cx="8371205" cy="5117940"/>
          </a:xfrm>
          <a:prstGeom prst="rect">
            <a:avLst/>
          </a:prstGeom>
          <a:noFill/>
          <a:ln w="9525">
            <a:noFill/>
          </a:ln>
        </p:spPr>
        <p:txBody>
          <a:bodyPr wrap="square" anchor="t">
            <a:spAutoFit/>
          </a:bodyPr>
          <a:lstStyle/>
          <a:p>
            <a:pPr eaLnBrk="0" hangingPunct="0">
              <a:lnSpc>
                <a:spcPct val="150000"/>
              </a:lnSpc>
            </a:pPr>
            <a:r>
              <a:rPr lang="zh-CN" altLang="en-US" sz="2000" b="1" dirty="0">
                <a:solidFill>
                  <a:srgbClr val="C00000"/>
                </a:solidFill>
              </a:rPr>
              <a:t>（</a:t>
            </a:r>
            <a:r>
              <a:rPr lang="en-US" altLang="zh-CN" sz="2000" b="1" dirty="0">
                <a:solidFill>
                  <a:srgbClr val="C00000"/>
                </a:solidFill>
              </a:rPr>
              <a:t>4</a:t>
            </a:r>
            <a:r>
              <a:rPr lang="zh-CN" altLang="en-US" sz="2000" b="1" dirty="0">
                <a:solidFill>
                  <a:srgbClr val="C00000"/>
                </a:solidFill>
              </a:rPr>
              <a:t>）是否失真均构成违法？如何理解失真？</a:t>
            </a:r>
            <a:endParaRPr lang="en-US" altLang="zh-CN" sz="2000" b="1" dirty="0">
              <a:solidFill>
                <a:srgbClr val="C00000"/>
              </a:solidFill>
            </a:endParaRPr>
          </a:p>
          <a:p>
            <a:pPr eaLnBrk="0" hangingPunct="0">
              <a:lnSpc>
                <a:spcPct val="150000"/>
              </a:lnSpc>
            </a:pPr>
            <a:r>
              <a:rPr lang="zh-CN" altLang="en-US" sz="2000" dirty="0"/>
              <a:t>取决于对投资者的决策有无举足轻重的</a:t>
            </a:r>
            <a:r>
              <a:rPr lang="zh-CN" altLang="en-US" sz="2000" b="1" dirty="0"/>
              <a:t>影响</a:t>
            </a:r>
            <a:r>
              <a:rPr lang="zh-CN" altLang="en-US" sz="2000" dirty="0"/>
              <a:t>；边缘的案件则看投资者认为该信息重要的可能性的大小。</a:t>
            </a:r>
          </a:p>
          <a:p>
            <a:pPr eaLnBrk="0" hangingPunct="0">
              <a:lnSpc>
                <a:spcPct val="150000"/>
              </a:lnSpc>
            </a:pPr>
            <a:r>
              <a:rPr lang="zh-CN" altLang="en-US" sz="2000" dirty="0"/>
              <a:t>某信息不确定的情况下：信息的重要程度</a:t>
            </a:r>
            <a:r>
              <a:rPr lang="en-US" altLang="zh-CN" sz="2000" dirty="0"/>
              <a:t>=</a:t>
            </a:r>
            <a:r>
              <a:rPr lang="zh-CN" altLang="en-US" sz="2000" dirty="0"/>
              <a:t>事件发生的可能性 </a:t>
            </a:r>
            <a:r>
              <a:rPr lang="en-US" altLang="zh-CN" sz="2000" dirty="0"/>
              <a:t>× </a:t>
            </a:r>
            <a:r>
              <a:rPr lang="zh-CN" altLang="en-US" sz="2000" dirty="0"/>
              <a:t>事件的重大性</a:t>
            </a:r>
          </a:p>
          <a:p>
            <a:pPr eaLnBrk="0" hangingPunct="0">
              <a:lnSpc>
                <a:spcPct val="150000"/>
              </a:lnSpc>
            </a:pPr>
            <a:r>
              <a:rPr lang="en-US" altLang="zh-CN" sz="2000" dirty="0"/>
              <a:t>Eg.basic incorporated v levinson</a:t>
            </a:r>
            <a:r>
              <a:rPr lang="zh-CN" altLang="en-US" sz="2000" dirty="0"/>
              <a:t>一案：燃烧工程有限公司从</a:t>
            </a:r>
            <a:r>
              <a:rPr lang="en-US" altLang="zh-CN" sz="2000" dirty="0"/>
              <a:t>1976</a:t>
            </a:r>
            <a:r>
              <a:rPr lang="zh-CN" altLang="en-US" sz="2000" dirty="0"/>
              <a:t>年</a:t>
            </a:r>
            <a:r>
              <a:rPr lang="en-US" altLang="zh-CN" sz="2000" dirty="0"/>
              <a:t>9</a:t>
            </a:r>
            <a:r>
              <a:rPr lang="zh-CN" altLang="en-US" sz="2000" dirty="0"/>
              <a:t>月开始与基础有限公司谈判合并事宜。</a:t>
            </a:r>
            <a:r>
              <a:rPr lang="en-US" altLang="zh-CN" sz="2000" dirty="0"/>
              <a:t>1978</a:t>
            </a:r>
            <a:r>
              <a:rPr lang="zh-CN" altLang="en-US" sz="2000" dirty="0"/>
              <a:t>年</a:t>
            </a:r>
            <a:r>
              <a:rPr lang="en-US" altLang="zh-CN" sz="2000" dirty="0"/>
              <a:t>12</a:t>
            </a:r>
            <a:r>
              <a:rPr lang="zh-CN" altLang="en-US" sz="2000" dirty="0"/>
              <a:t>月</a:t>
            </a:r>
            <a:r>
              <a:rPr lang="en-US" altLang="zh-CN" sz="2000" dirty="0"/>
              <a:t>20</a:t>
            </a:r>
            <a:r>
              <a:rPr lang="zh-CN" altLang="en-US" sz="2000" dirty="0"/>
              <a:t>日基础有限公司正式宣布接受燃烧工程有限公司以每股</a:t>
            </a:r>
            <a:r>
              <a:rPr lang="en-US" altLang="zh-CN" sz="2000" dirty="0"/>
              <a:t>46</a:t>
            </a:r>
            <a:r>
              <a:rPr lang="zh-CN" altLang="en-US" sz="2000" dirty="0"/>
              <a:t>美元的价格收购其全部股份的要约。在</a:t>
            </a:r>
            <a:r>
              <a:rPr lang="en-US" altLang="zh-CN" sz="2000" dirty="0"/>
              <a:t>1976</a:t>
            </a:r>
            <a:r>
              <a:rPr lang="zh-CN" altLang="en-US" sz="2000" dirty="0"/>
              <a:t>年</a:t>
            </a:r>
            <a:r>
              <a:rPr lang="en-US" altLang="zh-CN" sz="2000" dirty="0"/>
              <a:t>9</a:t>
            </a:r>
            <a:r>
              <a:rPr lang="zh-CN" altLang="en-US" sz="2000" dirty="0"/>
              <a:t>月至</a:t>
            </a:r>
            <a:r>
              <a:rPr lang="en-US" altLang="zh-CN" sz="2000" dirty="0"/>
              <a:t>1978</a:t>
            </a:r>
            <a:r>
              <a:rPr lang="zh-CN" altLang="en-US" sz="2000" dirty="0"/>
              <a:t>年</a:t>
            </a:r>
            <a:r>
              <a:rPr lang="en-US" altLang="zh-CN" sz="2000" dirty="0"/>
              <a:t>12</a:t>
            </a:r>
            <a:r>
              <a:rPr lang="zh-CN" altLang="en-US" sz="2000" dirty="0"/>
              <a:t>月</a:t>
            </a:r>
            <a:r>
              <a:rPr lang="en-US" altLang="zh-CN" sz="2000" dirty="0"/>
              <a:t>20</a:t>
            </a:r>
            <a:r>
              <a:rPr lang="zh-CN" altLang="en-US" sz="2000" dirty="0"/>
              <a:t>日这两年多时间里，基础有限公司三次公开否认合并谈判之事。原告均为基础有限公司先前股东，在基础有限公司第一次公开否认谈判之事后抛出手中股票。</a:t>
            </a:r>
          </a:p>
        </p:txBody>
      </p:sp>
    </p:spTree>
  </p:cSld>
  <p:clrMapOvr>
    <a:masterClrMapping/>
  </p:clrMapOvr>
  <p:transition>
    <p:push dir="u"/>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8453" y="409585"/>
            <a:ext cx="8507094" cy="4777105"/>
          </a:xfrm>
        </p:spPr>
        <p:txBody>
          <a:bodyPr/>
          <a:lstStyle/>
          <a:p>
            <a:pPr>
              <a:lnSpc>
                <a:spcPct val="150000"/>
              </a:lnSpc>
            </a:pPr>
            <a:r>
              <a:rPr lang="zh-CN" altLang="en-US" b="1" dirty="0">
                <a:solidFill>
                  <a:srgbClr val="C00000"/>
                </a:solidFill>
              </a:rPr>
              <a:t>（</a:t>
            </a:r>
            <a:r>
              <a:rPr lang="en-US" altLang="zh-CN" b="1" dirty="0">
                <a:solidFill>
                  <a:srgbClr val="C00000"/>
                </a:solidFill>
              </a:rPr>
              <a:t>5</a:t>
            </a:r>
            <a:r>
              <a:rPr lang="zh-CN" altLang="en-US" b="1" dirty="0">
                <a:solidFill>
                  <a:srgbClr val="C00000"/>
                </a:solidFill>
              </a:rPr>
              <a:t>）行政处罚可否直接认定虚假陈述行为人违法</a:t>
            </a:r>
            <a:r>
              <a:rPr lang="en-US" altLang="zh-CN" b="1" dirty="0">
                <a:solidFill>
                  <a:srgbClr val="C00000"/>
                </a:solidFill>
              </a:rPr>
              <a:t>?</a:t>
            </a:r>
          </a:p>
          <a:p>
            <a:pPr>
              <a:lnSpc>
                <a:spcPct val="150000"/>
              </a:lnSpc>
            </a:pPr>
            <a:r>
              <a:rPr lang="zh-CN" altLang="en-US" dirty="0"/>
              <a:t>有法院认为，被行政处罚，依然可能不具有重大性，投资者败诉。</a:t>
            </a:r>
            <a:r>
              <a:rPr lang="en-US" altLang="zh-CN" dirty="0"/>
              <a:t>——</a:t>
            </a:r>
            <a:r>
              <a:rPr lang="zh-CN" altLang="en-US" dirty="0"/>
              <a:t>重庆市第一中级人民法院（</a:t>
            </a:r>
            <a:r>
              <a:rPr lang="en-US" altLang="zh-CN" dirty="0"/>
              <a:t>2018</a:t>
            </a:r>
            <a:r>
              <a:rPr lang="zh-CN" altLang="en-US" dirty="0"/>
              <a:t>）渝</a:t>
            </a:r>
            <a:r>
              <a:rPr lang="en-US" altLang="zh-CN" dirty="0"/>
              <a:t>01</a:t>
            </a:r>
            <a:r>
              <a:rPr lang="zh-CN" altLang="en-US" dirty="0"/>
              <a:t>民初</a:t>
            </a:r>
            <a:r>
              <a:rPr lang="en-US" altLang="zh-CN" dirty="0"/>
              <a:t>257</a:t>
            </a:r>
            <a:r>
              <a:rPr lang="zh-CN" altLang="en-US" dirty="0"/>
              <a:t>号民事判决书</a:t>
            </a:r>
          </a:p>
          <a:p>
            <a:pPr>
              <a:lnSpc>
                <a:spcPct val="150000"/>
              </a:lnSpc>
            </a:pPr>
            <a:r>
              <a:rPr lang="zh-CN" altLang="en-US" u="sng" dirty="0">
                <a:effectLst>
                  <a:outerShdw blurRad="38100" dist="38100" dir="2700000" algn="tl">
                    <a:srgbClr val="000000">
                      <a:alpha val="43137"/>
                    </a:srgbClr>
                  </a:outerShdw>
                </a:effectLst>
              </a:rPr>
              <a:t>《全国法院民商事审判工作会议纪要》</a:t>
            </a:r>
            <a:r>
              <a:rPr lang="zh-CN" altLang="en-US" dirty="0"/>
              <a:t>（</a:t>
            </a:r>
            <a:r>
              <a:rPr lang="en-US" altLang="zh-CN" dirty="0"/>
              <a:t>2019</a:t>
            </a:r>
            <a:r>
              <a:rPr lang="zh-CN" altLang="en-US" dirty="0"/>
              <a:t>）第</a:t>
            </a:r>
            <a:r>
              <a:rPr lang="en-US" altLang="zh-CN" dirty="0"/>
              <a:t>85</a:t>
            </a:r>
            <a:r>
              <a:rPr lang="zh-CN" altLang="en-US" dirty="0"/>
              <a:t>条：【重大性要件的认定】</a:t>
            </a:r>
            <a:r>
              <a:rPr lang="zh-CN" altLang="en-US" dirty="0">
                <a:solidFill>
                  <a:srgbClr val="FF0000"/>
                </a:solidFill>
              </a:rPr>
              <a:t>审判实践中</a:t>
            </a:r>
            <a:r>
              <a:rPr lang="zh-CN" altLang="en-US" dirty="0"/>
              <a:t>，部分人民法院对重大性要件和信赖要件存在着混淆认识，以行政处罚认定的信息披露违法行为对投资者的交易决定没有影响为由否定违法行为的重大性，应当引起注意。</a:t>
            </a:r>
            <a:r>
              <a:rPr lang="zh-CN" altLang="en-US" b="1" dirty="0">
                <a:solidFill>
                  <a:srgbClr val="FF0000"/>
                </a:solidFill>
              </a:rPr>
              <a:t>重大性是指</a:t>
            </a:r>
            <a:r>
              <a:rPr lang="zh-CN" altLang="en-US" dirty="0"/>
              <a:t>可能对投资者进行投资决策具有重要影响的信息，</a:t>
            </a:r>
            <a:r>
              <a:rPr lang="zh-CN" altLang="en-US" b="1" dirty="0"/>
              <a:t>虚假陈述已经被监管部门行政处罚的，应当认为是具有重大性的违法行为</a:t>
            </a:r>
            <a:r>
              <a:rPr lang="zh-CN" altLang="en-US" dirty="0"/>
              <a:t>。在案件审理过程中，对于一方提出的监管部门作出处罚决定的行为不具有重大性的抗辩，人民法院不予支持，同时应当向其释明，该抗辩并非民商事案件的审理范围，应当通过行政复议、行政诉讼加以解决。</a:t>
            </a:r>
          </a:p>
        </p:txBody>
      </p:sp>
    </p:spTree>
  </p:cSld>
  <p:clrMapOvr>
    <a:masterClrMapping/>
  </p:clrMapOvr>
  <p:transition>
    <p:push dir="u"/>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矩形 7"/>
          <p:cNvSpPr/>
          <p:nvPr/>
        </p:nvSpPr>
        <p:spPr>
          <a:xfrm>
            <a:off x="358775" y="274290"/>
            <a:ext cx="8243570" cy="6001643"/>
          </a:xfrm>
          <a:prstGeom prst="rect">
            <a:avLst/>
          </a:prstGeom>
          <a:noFill/>
          <a:ln w="9525">
            <a:noFill/>
          </a:ln>
        </p:spPr>
        <p:txBody>
          <a:bodyPr wrap="square" anchor="t">
            <a:spAutoFit/>
          </a:bodyPr>
          <a:lstStyle/>
          <a:p>
            <a:pPr eaLnBrk="0" hangingPunct="0"/>
            <a:r>
              <a:rPr lang="en-US" altLang="zh-CN" sz="2400" b="1" dirty="0">
                <a:solidFill>
                  <a:srgbClr val="C00000"/>
                </a:solidFill>
              </a:rPr>
              <a:t>5.</a:t>
            </a:r>
            <a:r>
              <a:rPr lang="zh-CN" altLang="en-US" sz="2400" b="1" dirty="0">
                <a:solidFill>
                  <a:srgbClr val="C00000"/>
                </a:solidFill>
              </a:rPr>
              <a:t>损害后果</a:t>
            </a:r>
            <a:endParaRPr lang="zh-CN" altLang="en-US" sz="2400" dirty="0">
              <a:solidFill>
                <a:srgbClr val="C00000"/>
              </a:solidFill>
            </a:endParaRPr>
          </a:p>
          <a:p>
            <a:pPr eaLnBrk="0" hangingPunct="0"/>
            <a:r>
              <a:rPr lang="zh-CN" altLang="en-US" sz="2000" b="1" dirty="0">
                <a:solidFill>
                  <a:srgbClr val="C00000"/>
                </a:solidFill>
              </a:rPr>
              <a:t>（</a:t>
            </a:r>
            <a:r>
              <a:rPr lang="en-US" altLang="zh-CN" sz="2000" b="1" dirty="0">
                <a:solidFill>
                  <a:srgbClr val="C00000"/>
                </a:solidFill>
              </a:rPr>
              <a:t>1</a:t>
            </a:r>
            <a:r>
              <a:rPr lang="zh-CN" altLang="en-US" sz="2000" b="1" dirty="0">
                <a:solidFill>
                  <a:srgbClr val="C00000"/>
                </a:solidFill>
              </a:rPr>
              <a:t>）损害后果</a:t>
            </a:r>
            <a:endParaRPr lang="en-US" altLang="zh-CN" sz="2000" b="1" dirty="0">
              <a:solidFill>
                <a:srgbClr val="C00000"/>
              </a:solidFill>
            </a:endParaRPr>
          </a:p>
          <a:p>
            <a:pPr eaLnBrk="0" hangingPunct="0"/>
            <a:r>
              <a:rPr lang="zh-CN" altLang="en-US" sz="2000" dirty="0"/>
              <a:t>是指投资者因信赖了含有虚假陈述、误导或者遗漏的公开材料而买进或卖出证券后遭受的</a:t>
            </a:r>
            <a:r>
              <a:rPr lang="zh-CN" altLang="en-US" sz="2000" b="1" dirty="0">
                <a:solidFill>
                  <a:srgbClr val="C00000"/>
                </a:solidFill>
              </a:rPr>
              <a:t>损失</a:t>
            </a:r>
            <a:r>
              <a:rPr lang="zh-CN" altLang="en-US" sz="2000" dirty="0"/>
              <a:t>。这个损失一般可以</a:t>
            </a:r>
            <a:r>
              <a:rPr lang="zh-CN" altLang="en-US" sz="2000" b="1" dirty="0">
                <a:solidFill>
                  <a:srgbClr val="C00000"/>
                </a:solidFill>
              </a:rPr>
              <a:t>通过前后的差价计算</a:t>
            </a:r>
            <a:r>
              <a:rPr lang="zh-CN" altLang="en-US" sz="2000" dirty="0"/>
              <a:t>确定。</a:t>
            </a:r>
          </a:p>
          <a:p>
            <a:pPr eaLnBrk="0" hangingPunct="0"/>
            <a:r>
              <a:rPr lang="zh-CN" altLang="en-US" sz="2000" b="1" dirty="0"/>
              <a:t>①</a:t>
            </a:r>
            <a:r>
              <a:rPr lang="zh-CN" altLang="en-US" sz="2000" dirty="0"/>
              <a:t>公开材料把发行人说的太好，其中含有正面夸大性陈述或者对风险因素的掩饰和遗漏，这时股价是</a:t>
            </a:r>
            <a:r>
              <a:rPr lang="en-US" altLang="zh-CN" sz="2000" dirty="0"/>
              <a:t>50</a:t>
            </a:r>
            <a:r>
              <a:rPr lang="zh-CN" altLang="en-US" sz="2000" dirty="0"/>
              <a:t>元，投资者买进股票，真相暴露后股价下跌至</a:t>
            </a:r>
            <a:r>
              <a:rPr lang="en-US" altLang="zh-CN" sz="2000" dirty="0"/>
              <a:t>35</a:t>
            </a:r>
            <a:r>
              <a:rPr lang="zh-CN" altLang="en-US" sz="2000" dirty="0"/>
              <a:t>元，损失为每股</a:t>
            </a:r>
            <a:r>
              <a:rPr lang="en-US" altLang="zh-CN" sz="2000" dirty="0"/>
              <a:t>15</a:t>
            </a:r>
            <a:r>
              <a:rPr lang="zh-CN" altLang="en-US" sz="2000" dirty="0"/>
              <a:t>元；</a:t>
            </a:r>
          </a:p>
          <a:p>
            <a:pPr eaLnBrk="0" hangingPunct="0"/>
            <a:r>
              <a:rPr lang="zh-CN" altLang="en-US" sz="2000" b="1" dirty="0"/>
              <a:t>②</a:t>
            </a:r>
            <a:r>
              <a:rPr lang="en-US" altLang="zh-CN" sz="2000" dirty="0"/>
              <a:t>If</a:t>
            </a:r>
            <a:r>
              <a:rPr lang="zh-CN" altLang="en-US" sz="2000" dirty="0"/>
              <a:t>公开材料把发行人说的太差，其中含有负面的虚假陈述或者对重大商机的隐瞒和遗漏，这时股价是</a:t>
            </a:r>
            <a:r>
              <a:rPr lang="en-US" altLang="zh-CN" sz="2000" dirty="0"/>
              <a:t>50</a:t>
            </a:r>
            <a:r>
              <a:rPr lang="zh-CN" altLang="en-US" sz="2000" dirty="0"/>
              <a:t>元，投资者卖出股票，真相暴露后股价上涨至</a:t>
            </a:r>
            <a:r>
              <a:rPr lang="en-US" altLang="zh-CN" sz="2000" dirty="0"/>
              <a:t>60</a:t>
            </a:r>
            <a:r>
              <a:rPr lang="zh-CN" altLang="en-US" sz="2000" dirty="0"/>
              <a:t>元，损失为每股</a:t>
            </a:r>
            <a:r>
              <a:rPr lang="en-US" altLang="zh-CN" sz="2000" dirty="0"/>
              <a:t>10</a:t>
            </a:r>
            <a:r>
              <a:rPr lang="zh-CN" altLang="en-US" sz="2000" dirty="0"/>
              <a:t>元。</a:t>
            </a:r>
            <a:endParaRPr lang="en-US" altLang="zh-CN" sz="2000" dirty="0"/>
          </a:p>
          <a:p>
            <a:pPr eaLnBrk="0" hangingPunct="0"/>
            <a:r>
              <a:rPr lang="zh-CN" altLang="en-US" sz="2000" b="1" dirty="0">
                <a:solidFill>
                  <a:srgbClr val="C00000"/>
                </a:solidFill>
              </a:rPr>
              <a:t>（</a:t>
            </a:r>
            <a:r>
              <a:rPr lang="en-US" altLang="zh-CN" sz="2000" b="1" dirty="0">
                <a:solidFill>
                  <a:srgbClr val="C00000"/>
                </a:solidFill>
              </a:rPr>
              <a:t>2</a:t>
            </a:r>
            <a:r>
              <a:rPr lang="zh-CN" altLang="en-US" sz="2000" b="1" dirty="0">
                <a:solidFill>
                  <a:srgbClr val="C00000"/>
                </a:solidFill>
              </a:rPr>
              <a:t>）市场因素</a:t>
            </a:r>
            <a:r>
              <a:rPr lang="en-US" altLang="zh-CN" sz="2000" dirty="0">
                <a:solidFill>
                  <a:srgbClr val="C00000"/>
                </a:solidFill>
              </a:rPr>
              <a:t>  </a:t>
            </a:r>
            <a:endParaRPr lang="zh-CN" altLang="en-US" sz="2000" dirty="0">
              <a:solidFill>
                <a:srgbClr val="C00000"/>
              </a:solidFill>
            </a:endParaRPr>
          </a:p>
          <a:p>
            <a:pPr eaLnBrk="0" hangingPunct="0"/>
            <a:r>
              <a:rPr lang="zh-CN" altLang="en-US" sz="2000" dirty="0"/>
              <a:t>如果</a:t>
            </a:r>
            <a:r>
              <a:rPr lang="zh-CN" altLang="en-US" sz="2000" b="1" dirty="0"/>
              <a:t>市场本身在波动</a:t>
            </a:r>
            <a:r>
              <a:rPr lang="zh-CN" altLang="en-US" sz="2000" dirty="0"/>
              <a:t>，就应当先</a:t>
            </a:r>
            <a:r>
              <a:rPr lang="zh-CN" altLang="en-US" sz="2000" b="1" dirty="0">
                <a:solidFill>
                  <a:srgbClr val="C00000"/>
                </a:solidFill>
              </a:rPr>
              <a:t>除去</a:t>
            </a:r>
            <a:r>
              <a:rPr lang="zh-CN" altLang="en-US" sz="2000" dirty="0">
                <a:solidFill>
                  <a:srgbClr val="C00000"/>
                </a:solidFill>
              </a:rPr>
              <a:t>市场波动的因素</a:t>
            </a:r>
            <a:r>
              <a:rPr lang="zh-CN" altLang="en-US" sz="2000" dirty="0"/>
              <a:t>，方才公平合理。</a:t>
            </a:r>
          </a:p>
          <a:p>
            <a:pPr eaLnBrk="0" hangingPunct="0"/>
            <a:r>
              <a:rPr lang="zh-CN" altLang="en-US" sz="2000" b="1" dirty="0"/>
              <a:t>①</a:t>
            </a:r>
            <a:r>
              <a:rPr lang="zh-CN" altLang="en-US" sz="2000" dirty="0"/>
              <a:t>如果同行业内其他公开没有失真的股票价格也都在跌，平均跌幅为</a:t>
            </a:r>
            <a:r>
              <a:rPr lang="en-US" altLang="zh-CN" sz="2000" dirty="0"/>
              <a:t>10%</a:t>
            </a:r>
            <a:r>
              <a:rPr lang="zh-CN" altLang="en-US" sz="2000" dirty="0"/>
              <a:t>，即使公开没有失真，该种股票的价格也会从</a:t>
            </a:r>
            <a:r>
              <a:rPr lang="en-US" altLang="zh-CN" sz="2000" dirty="0"/>
              <a:t>35</a:t>
            </a:r>
            <a:r>
              <a:rPr lang="zh-CN" altLang="en-US" sz="2000" dirty="0"/>
              <a:t>÷（</a:t>
            </a:r>
            <a:r>
              <a:rPr lang="en-US" altLang="zh-CN" sz="2000" dirty="0"/>
              <a:t>1-10%</a:t>
            </a:r>
            <a:r>
              <a:rPr lang="zh-CN" altLang="en-US" sz="2000" dirty="0"/>
              <a:t>）≈</a:t>
            </a:r>
            <a:r>
              <a:rPr lang="en-US" altLang="zh-CN" sz="2000" dirty="0"/>
              <a:t>38.89</a:t>
            </a:r>
            <a:r>
              <a:rPr lang="zh-CN" altLang="en-US" sz="2000" dirty="0"/>
              <a:t>元的价格下跌</a:t>
            </a:r>
            <a:r>
              <a:rPr lang="en-US" altLang="zh-CN" sz="2000" dirty="0"/>
              <a:t>10%</a:t>
            </a:r>
            <a:r>
              <a:rPr lang="zh-CN" altLang="en-US" sz="2000" dirty="0"/>
              <a:t>而跌到</a:t>
            </a:r>
            <a:r>
              <a:rPr lang="en-US" altLang="zh-CN" sz="2000" dirty="0"/>
              <a:t>35</a:t>
            </a:r>
            <a:r>
              <a:rPr lang="zh-CN" altLang="en-US" sz="2000" dirty="0"/>
              <a:t>元，因此，投资者的损失应当为</a:t>
            </a:r>
            <a:r>
              <a:rPr lang="en-US" altLang="zh-CN" sz="2000" dirty="0"/>
              <a:t>50-38.89=11.11</a:t>
            </a:r>
            <a:r>
              <a:rPr lang="zh-CN" altLang="en-US" sz="2000" dirty="0"/>
              <a:t>元</a:t>
            </a:r>
          </a:p>
          <a:p>
            <a:pPr eaLnBrk="0" latinLnBrk="1"/>
            <a:r>
              <a:rPr lang="zh-CN" altLang="en-US" sz="2000" dirty="0"/>
              <a:t>如果同行业内其他公开没有失真的股票价格也都在涨，平均涨幅为</a:t>
            </a:r>
            <a:r>
              <a:rPr lang="en-US" altLang="zh-CN" sz="2000" dirty="0"/>
              <a:t>10%</a:t>
            </a:r>
            <a:r>
              <a:rPr lang="zh-CN" altLang="en-US" sz="2000" dirty="0"/>
              <a:t>，投资者的损失为每股</a:t>
            </a:r>
            <a:r>
              <a:rPr lang="en-US" altLang="zh-CN" sz="2000" dirty="0"/>
              <a:t>15+35-35</a:t>
            </a:r>
            <a:r>
              <a:rPr lang="zh-CN" altLang="en-US" sz="2000" dirty="0"/>
              <a:t>÷（</a:t>
            </a:r>
            <a:r>
              <a:rPr lang="en-US" altLang="zh-CN" sz="2000" dirty="0"/>
              <a:t>1+10%</a:t>
            </a:r>
            <a:r>
              <a:rPr lang="zh-CN" altLang="en-US" sz="2000" dirty="0"/>
              <a:t>）≈</a:t>
            </a:r>
            <a:r>
              <a:rPr lang="en-US" altLang="zh-CN" sz="2000" dirty="0"/>
              <a:t>18.8</a:t>
            </a:r>
            <a:r>
              <a:rPr lang="zh-CN" altLang="en-US" sz="2000" dirty="0"/>
              <a:t>元，因为要不是公开失真的话，投资者不仅不会每股亏损</a:t>
            </a:r>
            <a:r>
              <a:rPr lang="en-US" altLang="zh-CN" sz="2000" dirty="0"/>
              <a:t>15</a:t>
            </a:r>
            <a:r>
              <a:rPr lang="zh-CN" altLang="en-US" sz="2000" dirty="0"/>
              <a:t>元，而且还会每股赚</a:t>
            </a:r>
            <a:r>
              <a:rPr lang="en-US" altLang="zh-CN" sz="2000" dirty="0"/>
              <a:t>3.8</a:t>
            </a:r>
            <a:r>
              <a:rPr lang="zh-CN" altLang="en-US" sz="2000" dirty="0"/>
              <a:t>元。</a:t>
            </a:r>
          </a:p>
          <a:p>
            <a:pPr eaLnBrk="0" hangingPunct="0"/>
            <a:endParaRPr lang="zh-CN" altLang="en-US" sz="2000" dirty="0"/>
          </a:p>
        </p:txBody>
      </p:sp>
    </p:spTree>
  </p:cSld>
  <p:clrMapOvr>
    <a:masterClrMapping/>
  </p:clrMapOvr>
  <p:transition>
    <p:push dir="u"/>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矩形 7"/>
          <p:cNvSpPr/>
          <p:nvPr/>
        </p:nvSpPr>
        <p:spPr>
          <a:xfrm>
            <a:off x="372110" y="488319"/>
            <a:ext cx="8399780" cy="4194610"/>
          </a:xfrm>
          <a:prstGeom prst="rect">
            <a:avLst/>
          </a:prstGeom>
          <a:noFill/>
          <a:ln w="9525">
            <a:noFill/>
          </a:ln>
        </p:spPr>
        <p:txBody>
          <a:bodyPr wrap="square" anchor="t">
            <a:spAutoFit/>
          </a:bodyPr>
          <a:lstStyle/>
          <a:p>
            <a:pPr eaLnBrk="0" hangingPunct="0">
              <a:lnSpc>
                <a:spcPct val="150000"/>
              </a:lnSpc>
            </a:pPr>
            <a:r>
              <a:rPr lang="zh-CN" altLang="en-US" sz="2000" b="1" dirty="0"/>
              <a:t>②</a:t>
            </a:r>
            <a:r>
              <a:rPr lang="zh-CN" altLang="en-US" sz="2000" dirty="0"/>
              <a:t>后一种情况下，把发行人说的太差</a:t>
            </a:r>
            <a:endParaRPr lang="en-US" altLang="zh-CN" sz="2000" dirty="0"/>
          </a:p>
          <a:p>
            <a:pPr eaLnBrk="0" hangingPunct="0">
              <a:lnSpc>
                <a:spcPct val="150000"/>
              </a:lnSpc>
            </a:pPr>
            <a:r>
              <a:rPr lang="zh-CN" altLang="en-US" sz="2000" dirty="0"/>
              <a:t>如果同行业内其他公开没有失真的股票价格也都在涨，平均涨幅为</a:t>
            </a:r>
            <a:r>
              <a:rPr lang="en-US" altLang="zh-CN" sz="2000" dirty="0"/>
              <a:t>10%</a:t>
            </a:r>
            <a:r>
              <a:rPr lang="zh-CN" altLang="en-US" sz="2000" dirty="0"/>
              <a:t>，则即使公开没有失真，该种股票的价格也会上涨。</a:t>
            </a:r>
            <a:r>
              <a:rPr lang="en-US" altLang="zh-CN" sz="2000" dirty="0"/>
              <a:t>60</a:t>
            </a:r>
            <a:r>
              <a:rPr lang="zh-CN" altLang="en-US" sz="2000" dirty="0"/>
              <a:t>元是从</a:t>
            </a:r>
            <a:r>
              <a:rPr lang="en-US" altLang="zh-CN" sz="2000" dirty="0"/>
              <a:t>60</a:t>
            </a:r>
            <a:r>
              <a:rPr lang="zh-CN" altLang="en-US" sz="2000" dirty="0"/>
              <a:t>÷（</a:t>
            </a:r>
            <a:r>
              <a:rPr lang="en-US" altLang="zh-CN" sz="2000" dirty="0"/>
              <a:t>1+10%</a:t>
            </a:r>
            <a:r>
              <a:rPr lang="zh-CN" altLang="en-US" sz="2000" dirty="0"/>
              <a:t>）≈</a:t>
            </a:r>
            <a:r>
              <a:rPr lang="en-US" altLang="zh-CN" sz="2000" dirty="0"/>
              <a:t>54.55</a:t>
            </a:r>
            <a:r>
              <a:rPr lang="zh-CN" altLang="en-US" sz="2000" dirty="0"/>
              <a:t>元的价格上涨而来的。投资者的损失为</a:t>
            </a:r>
            <a:r>
              <a:rPr lang="en-US" altLang="zh-CN" sz="2000" dirty="0"/>
              <a:t>54.55-50=4.55</a:t>
            </a:r>
            <a:r>
              <a:rPr lang="zh-CN" altLang="en-US" sz="2000" dirty="0"/>
              <a:t>元。</a:t>
            </a:r>
          </a:p>
          <a:p>
            <a:pPr eaLnBrk="0" hangingPunct="0">
              <a:lnSpc>
                <a:spcPct val="150000"/>
              </a:lnSpc>
            </a:pPr>
            <a:r>
              <a:rPr lang="zh-CN" altLang="en-US" sz="2000" dirty="0"/>
              <a:t>如果同行业内其他公开没有失真的股票价格也都在跌，平均跌幅为</a:t>
            </a:r>
            <a:r>
              <a:rPr lang="en-US" altLang="zh-CN" sz="2000" dirty="0"/>
              <a:t>10%</a:t>
            </a:r>
            <a:r>
              <a:rPr lang="zh-CN" altLang="en-US" sz="2000" dirty="0"/>
              <a:t>，则意味着该种股票每股</a:t>
            </a:r>
            <a:r>
              <a:rPr lang="en-US" altLang="zh-CN" sz="2000" dirty="0"/>
              <a:t>60</a:t>
            </a:r>
            <a:r>
              <a:rPr lang="zh-CN" altLang="en-US" sz="2000" dirty="0"/>
              <a:t>元的价格是从</a:t>
            </a:r>
            <a:r>
              <a:rPr lang="en-US" altLang="zh-CN" sz="2000" dirty="0"/>
              <a:t>60</a:t>
            </a:r>
            <a:r>
              <a:rPr lang="zh-CN" altLang="en-US" sz="2000" dirty="0"/>
              <a:t>÷（</a:t>
            </a:r>
            <a:r>
              <a:rPr lang="en-US" altLang="zh-CN" sz="2000" dirty="0"/>
              <a:t>1-10%</a:t>
            </a:r>
            <a:r>
              <a:rPr lang="zh-CN" altLang="en-US" sz="2000" dirty="0"/>
              <a:t>）≈</a:t>
            </a:r>
            <a:r>
              <a:rPr lang="en-US" altLang="zh-CN" sz="2000" dirty="0"/>
              <a:t>66.67</a:t>
            </a:r>
            <a:r>
              <a:rPr lang="zh-CN" altLang="en-US" sz="2000" dirty="0"/>
              <a:t>元的价格下跌而来的，因此，投资者的损失应当为</a:t>
            </a:r>
            <a:r>
              <a:rPr lang="en-US" altLang="zh-CN" sz="2000" dirty="0"/>
              <a:t>66.67-50=16.67</a:t>
            </a:r>
            <a:r>
              <a:rPr lang="zh-CN" altLang="en-US" sz="2000" dirty="0"/>
              <a:t>元。</a:t>
            </a:r>
          </a:p>
          <a:p>
            <a:pPr eaLnBrk="0" hangingPunct="0">
              <a:lnSpc>
                <a:spcPct val="150000"/>
              </a:lnSpc>
            </a:pPr>
            <a:r>
              <a:rPr lang="zh-CN" altLang="en-US" sz="2000" dirty="0"/>
              <a:t>在</a:t>
            </a:r>
            <a:r>
              <a:rPr lang="zh-CN" altLang="en-US" sz="2000" b="1" dirty="0">
                <a:solidFill>
                  <a:srgbClr val="C00000"/>
                </a:solidFill>
              </a:rPr>
              <a:t>举证责任的分配</a:t>
            </a:r>
            <a:r>
              <a:rPr lang="zh-CN" altLang="en-US" sz="2000" dirty="0"/>
              <a:t>上，对</a:t>
            </a:r>
            <a:r>
              <a:rPr lang="zh-CN" altLang="en-US" sz="2000" b="1" dirty="0"/>
              <a:t>市场波动因素应当采用谁主张谁举证</a:t>
            </a:r>
            <a:r>
              <a:rPr lang="zh-CN" altLang="en-US" sz="2000" dirty="0"/>
              <a:t>的原则。</a:t>
            </a:r>
            <a:endParaRPr lang="en-US" altLang="zh-CN" sz="2000" dirty="0"/>
          </a:p>
          <a:p>
            <a:pPr eaLnBrk="0" hangingPunct="0">
              <a:lnSpc>
                <a:spcPct val="150000"/>
              </a:lnSpc>
            </a:pPr>
            <a:r>
              <a:rPr lang="zh-CN" altLang="en-US" sz="2000" dirty="0"/>
              <a:t>如果同行业的范围难以确定，可以</a:t>
            </a:r>
            <a:r>
              <a:rPr lang="zh-CN" altLang="en-US" sz="2000" b="1" dirty="0"/>
              <a:t>适当扩大范围</a:t>
            </a:r>
            <a:r>
              <a:rPr lang="zh-CN" altLang="en-US" sz="2000" dirty="0"/>
              <a:t>，比如以某种指数为准。</a:t>
            </a:r>
          </a:p>
        </p:txBody>
      </p:sp>
    </p:spTree>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7"/>
          <p:cNvSpPr/>
          <p:nvPr/>
        </p:nvSpPr>
        <p:spPr>
          <a:xfrm>
            <a:off x="309611" y="1088097"/>
            <a:ext cx="8569325" cy="4231928"/>
          </a:xfrm>
          <a:prstGeom prst="rect">
            <a:avLst/>
          </a:prstGeom>
          <a:noFill/>
          <a:ln w="9525">
            <a:noFill/>
          </a:ln>
        </p:spPr>
        <p:txBody>
          <a:bodyPr wrap="square" anchor="t">
            <a:spAutoFit/>
          </a:bodyPr>
          <a:lstStyle/>
          <a:p>
            <a:r>
              <a:rPr lang="zh-CN" altLang="en-US" sz="2400" b="1" dirty="0">
                <a:solidFill>
                  <a:srgbClr val="C00000"/>
                </a:solidFill>
              </a:rPr>
              <a:t>3、证券投资基金份额（</a:t>
            </a:r>
            <a:r>
              <a:rPr lang="en-US" altLang="zh-CN" sz="2400" b="1" dirty="0">
                <a:solidFill>
                  <a:srgbClr val="C00000"/>
                </a:solidFill>
              </a:rPr>
              <a:t>Mutual Fund</a:t>
            </a:r>
            <a:r>
              <a:rPr lang="zh-CN" altLang="en-US" sz="2400" b="1" dirty="0">
                <a:solidFill>
                  <a:srgbClr val="C00000"/>
                </a:solidFill>
              </a:rPr>
              <a:t>）证券组合</a:t>
            </a:r>
            <a:endParaRPr lang="zh-CN" altLang="en-US" sz="2400" dirty="0">
              <a:solidFill>
                <a:srgbClr val="C00000"/>
              </a:solidFill>
            </a:endParaRPr>
          </a:p>
          <a:p>
            <a:r>
              <a:rPr lang="zh-CN" altLang="en-US" sz="2000" b="1" dirty="0"/>
              <a:t>用语：</a:t>
            </a:r>
            <a:r>
              <a:rPr lang="zh-CN" altLang="en-US" sz="2000" dirty="0"/>
              <a:t>证券信托投资基金(日、台)，共同基金（美），单位信托基金（英、港）。</a:t>
            </a:r>
          </a:p>
          <a:p>
            <a:r>
              <a:rPr lang="zh-CN" altLang="en-US" sz="2000" b="1" dirty="0"/>
              <a:t>策略：</a:t>
            </a:r>
            <a:r>
              <a:rPr lang="zh-CN" altLang="en-US" sz="2000" dirty="0"/>
              <a:t>鸡蛋与篮子</a:t>
            </a:r>
          </a:p>
          <a:p>
            <a:pPr>
              <a:spcAft>
                <a:spcPts val="600"/>
              </a:spcAft>
            </a:pPr>
            <a:endParaRPr lang="zh-CN" altLang="en-US" sz="2000" b="1" dirty="0"/>
          </a:p>
          <a:p>
            <a:pPr>
              <a:spcAft>
                <a:spcPts val="600"/>
              </a:spcAft>
            </a:pPr>
            <a:r>
              <a:rPr lang="zh-CN" altLang="en-US" sz="2000" b="1" dirty="0"/>
              <a:t>优势：</a:t>
            </a:r>
            <a:r>
              <a:rPr lang="zh-CN" altLang="en-US" sz="2000" dirty="0"/>
              <a:t>（1）集合理财，专业管理</a:t>
            </a:r>
            <a:endParaRPr lang="en-US" altLang="zh-CN" sz="2000" dirty="0"/>
          </a:p>
          <a:p>
            <a:pPr>
              <a:spcAft>
                <a:spcPts val="600"/>
              </a:spcAft>
            </a:pPr>
            <a:r>
              <a:rPr lang="en-US" altLang="zh-CN" sz="2000" dirty="0"/>
              <a:t>              </a:t>
            </a:r>
            <a:r>
              <a:rPr lang="zh-CN" altLang="en-US" sz="2000" dirty="0"/>
              <a:t>（2）组合投资，分散风险</a:t>
            </a:r>
            <a:endParaRPr lang="en-US" altLang="zh-CN" sz="2000" dirty="0"/>
          </a:p>
          <a:p>
            <a:pPr>
              <a:spcAft>
                <a:spcPts val="600"/>
              </a:spcAft>
            </a:pPr>
            <a:r>
              <a:rPr lang="en-US" altLang="zh-CN" sz="2000" dirty="0"/>
              <a:t>              </a:t>
            </a:r>
            <a:r>
              <a:rPr lang="zh-CN" altLang="en-US" sz="2000" dirty="0"/>
              <a:t>（3）独立托管，资产安全</a:t>
            </a:r>
            <a:r>
              <a:rPr lang="zh-CN" altLang="en-US" sz="2000" b="1" dirty="0"/>
              <a:t>（信托）</a:t>
            </a:r>
            <a:endParaRPr lang="en-US" altLang="zh-CN" sz="2000" b="1" dirty="0"/>
          </a:p>
          <a:p>
            <a:pPr>
              <a:spcAft>
                <a:spcPts val="600"/>
              </a:spcAft>
            </a:pPr>
            <a:endParaRPr lang="zh-CN" altLang="en-US" sz="2000" dirty="0"/>
          </a:p>
          <a:p>
            <a:r>
              <a:rPr lang="zh-CN" altLang="en-US" sz="2000" b="1" dirty="0"/>
              <a:t>效率前沿线</a:t>
            </a:r>
            <a:r>
              <a:rPr lang="zh-CN" altLang="en-US" sz="2000" dirty="0"/>
              <a:t>：效率前沿线上的任何一点都表示一种最佳的组合。</a:t>
            </a:r>
            <a:endParaRPr lang="zh-CN" altLang="en-US" sz="2000" b="1" dirty="0"/>
          </a:p>
          <a:p>
            <a:r>
              <a:rPr lang="zh-CN" altLang="en-US" sz="2000" b="1" dirty="0"/>
              <a:t>投资随意线</a:t>
            </a:r>
            <a:r>
              <a:rPr lang="zh-CN" altLang="en-US" sz="2000" dirty="0"/>
              <a:t>：投资者的投资取向，画出的曲线。表示一个具体的投资者在给定的风险下所要求的基本收益；或在给定的收益下所愿承担的最大风险。</a:t>
            </a:r>
            <a:endParaRPr lang="zh-CN" altLang="en-US" dirty="0">
              <a:latin typeface="Calibri" panose="020F0502020204030204" pitchFamily="2" charset="0"/>
              <a:ea typeface="宋体" panose="02010600030101010101" pitchFamily="2" charset="-122"/>
            </a:endParaRPr>
          </a:p>
        </p:txBody>
      </p:sp>
    </p:spTree>
  </p:cSld>
  <p:clrMapOvr>
    <a:masterClrMapping/>
  </p:clrMapOvr>
  <p:transition>
    <p:push dir="u"/>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矩形 7"/>
          <p:cNvSpPr/>
          <p:nvPr/>
        </p:nvSpPr>
        <p:spPr>
          <a:xfrm>
            <a:off x="395448" y="404815"/>
            <a:ext cx="7915275" cy="2347950"/>
          </a:xfrm>
          <a:prstGeom prst="rect">
            <a:avLst/>
          </a:prstGeom>
          <a:noFill/>
          <a:ln w="9525">
            <a:noFill/>
          </a:ln>
        </p:spPr>
        <p:txBody>
          <a:bodyPr anchor="t">
            <a:spAutoFit/>
          </a:bodyPr>
          <a:lstStyle/>
          <a:p>
            <a:pPr eaLnBrk="0" hangingPunct="0">
              <a:lnSpc>
                <a:spcPct val="150000"/>
              </a:lnSpc>
            </a:pPr>
            <a:r>
              <a:rPr lang="zh-CN" altLang="en-US" sz="2000" b="1" dirty="0">
                <a:solidFill>
                  <a:srgbClr val="C00000"/>
                </a:solidFill>
              </a:rPr>
              <a:t>（</a:t>
            </a:r>
            <a:r>
              <a:rPr lang="en-US" altLang="zh-CN" sz="2000" b="1" dirty="0">
                <a:solidFill>
                  <a:srgbClr val="C00000"/>
                </a:solidFill>
              </a:rPr>
              <a:t>3</a:t>
            </a:r>
            <a:r>
              <a:rPr lang="zh-CN" altLang="en-US" sz="2000" b="1" dirty="0">
                <a:solidFill>
                  <a:srgbClr val="C00000"/>
                </a:solidFill>
              </a:rPr>
              <a:t>）时间</a:t>
            </a:r>
            <a:endParaRPr lang="zh-CN" altLang="en-US" sz="2000" dirty="0">
              <a:solidFill>
                <a:srgbClr val="C00000"/>
              </a:solidFill>
            </a:endParaRPr>
          </a:p>
          <a:p>
            <a:pPr eaLnBrk="0" hangingPunct="0">
              <a:lnSpc>
                <a:spcPct val="150000"/>
              </a:lnSpc>
            </a:pPr>
            <a:r>
              <a:rPr lang="zh-CN" altLang="en-US" sz="2000" dirty="0"/>
              <a:t>确定价格的时间应当</a:t>
            </a:r>
            <a:r>
              <a:rPr lang="zh-CN" altLang="en-US" sz="2000" b="1" dirty="0">
                <a:solidFill>
                  <a:srgbClr val="C00000"/>
                </a:solidFill>
              </a:rPr>
              <a:t>以真相暴露之后信息得以广泛传播为准</a:t>
            </a:r>
            <a:r>
              <a:rPr lang="zh-CN" altLang="en-US" sz="2000" dirty="0"/>
              <a:t>。</a:t>
            </a:r>
          </a:p>
          <a:p>
            <a:pPr eaLnBrk="0" hangingPunct="0">
              <a:lnSpc>
                <a:spcPct val="150000"/>
              </a:lnSpc>
            </a:pPr>
            <a:r>
              <a:rPr lang="en-US" altLang="zh-CN" sz="2000" dirty="0"/>
              <a:t> </a:t>
            </a:r>
            <a:r>
              <a:rPr lang="zh-CN" altLang="en-US" sz="2000" b="1" dirty="0"/>
              <a:t>如果</a:t>
            </a:r>
            <a:r>
              <a:rPr lang="zh-CN" altLang="en-US" sz="2000" dirty="0"/>
              <a:t>投资者因信赖虚假的利好公开而买入股票，真相大白之后价格下跌，但投资者没有马上抛售，而是继续持有，那么，以后价格下跌就不能算入投资者的损失了。</a:t>
            </a:r>
          </a:p>
        </p:txBody>
      </p:sp>
    </p:spTree>
  </p:cSld>
  <p:clrMapOvr>
    <a:masterClrMapping/>
  </p:clrMapOvr>
  <p:transition>
    <p:push dir="u"/>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矩形 7"/>
          <p:cNvSpPr/>
          <p:nvPr/>
        </p:nvSpPr>
        <p:spPr>
          <a:xfrm>
            <a:off x="219075" y="80357"/>
            <a:ext cx="8413750" cy="7171194"/>
          </a:xfrm>
          <a:prstGeom prst="rect">
            <a:avLst/>
          </a:prstGeom>
          <a:noFill/>
          <a:ln w="9525">
            <a:noFill/>
          </a:ln>
        </p:spPr>
        <p:txBody>
          <a:bodyPr wrap="square" anchor="t">
            <a:spAutoFit/>
          </a:bodyPr>
          <a:lstStyle/>
          <a:p>
            <a:pPr eaLnBrk="0" hangingPunct="0"/>
            <a:r>
              <a:rPr lang="zh-CN" altLang="en-US" sz="2000" b="1" dirty="0">
                <a:solidFill>
                  <a:srgbClr val="C00000"/>
                </a:solidFill>
              </a:rPr>
              <a:t>（</a:t>
            </a:r>
            <a:r>
              <a:rPr lang="en-US" altLang="zh-CN" sz="2000" b="1" dirty="0">
                <a:solidFill>
                  <a:srgbClr val="C00000"/>
                </a:solidFill>
              </a:rPr>
              <a:t>4</a:t>
            </a:r>
            <a:r>
              <a:rPr lang="zh-CN" altLang="en-US" sz="2000" b="1" dirty="0">
                <a:solidFill>
                  <a:srgbClr val="C00000"/>
                </a:solidFill>
              </a:rPr>
              <a:t>）三种损失标准</a:t>
            </a:r>
            <a:endParaRPr lang="zh-CN" altLang="en-US" sz="2000" b="1" dirty="0">
              <a:solidFill>
                <a:srgbClr val="0070C0"/>
              </a:solidFill>
            </a:endParaRPr>
          </a:p>
          <a:p>
            <a:pPr eaLnBrk="0" hangingPunct="0"/>
            <a:r>
              <a:rPr lang="zh-CN" altLang="en-US" sz="2000" b="1" dirty="0">
                <a:solidFill>
                  <a:srgbClr val="0070C0"/>
                </a:solidFill>
              </a:rPr>
              <a:t>①以投资者的损失为准</a:t>
            </a:r>
            <a:endParaRPr lang="en-US" altLang="zh-CN" sz="2000" b="1" dirty="0">
              <a:solidFill>
                <a:srgbClr val="0070C0"/>
              </a:solidFill>
            </a:endParaRPr>
          </a:p>
          <a:p>
            <a:pPr eaLnBrk="0" hangingPunct="0"/>
            <a:r>
              <a:rPr lang="zh-CN" altLang="en-US" sz="2000" dirty="0"/>
              <a:t>即按照上述方法算出</a:t>
            </a:r>
            <a:r>
              <a:rPr lang="zh-CN" altLang="en-US" sz="2000" b="1" dirty="0">
                <a:solidFill>
                  <a:srgbClr val="C00000"/>
                </a:solidFill>
              </a:rPr>
              <a:t>从违法行为发生之后到真相暴露之后的一段合理时间为止</a:t>
            </a:r>
            <a:r>
              <a:rPr lang="zh-CN" altLang="en-US" sz="2000" dirty="0">
                <a:solidFill>
                  <a:srgbClr val="C00000"/>
                </a:solidFill>
              </a:rPr>
              <a:t>的</a:t>
            </a:r>
            <a:r>
              <a:rPr lang="zh-CN" altLang="en-US" sz="2000" b="1" dirty="0">
                <a:solidFill>
                  <a:srgbClr val="C00000"/>
                </a:solidFill>
              </a:rPr>
              <a:t>股票买卖差价</a:t>
            </a:r>
            <a:r>
              <a:rPr lang="zh-CN" altLang="en-US" sz="2000" dirty="0"/>
              <a:t>，在这段时间内因买卖证券遭受损失的投资者都可以以此价格为准请求被告赔偿损失。——→</a:t>
            </a:r>
            <a:r>
              <a:rPr lang="zh-CN" altLang="en-US" sz="2000" b="1" dirty="0"/>
              <a:t>赔偿充分，打击力度大</a:t>
            </a:r>
          </a:p>
          <a:p>
            <a:pPr eaLnBrk="0" hangingPunct="0"/>
            <a:r>
              <a:rPr lang="zh-CN" altLang="en-US" sz="2000" b="1" dirty="0"/>
              <a:t>该方法适用于</a:t>
            </a:r>
            <a:r>
              <a:rPr lang="zh-CN" altLang="en-US" sz="2000" dirty="0"/>
              <a:t>被告有义务向社会公开真相，而每一个遭受损失的投资者也都有权利知道真相的情况。这种计算方法适用于绝大多数公开失真引起的损害后果。</a:t>
            </a:r>
            <a:endParaRPr lang="en-US" altLang="zh-CN" sz="2000" dirty="0"/>
          </a:p>
          <a:p>
            <a:pPr indent="457196"/>
            <a:r>
              <a:rPr lang="zh-CN" altLang="en-US" sz="2000" dirty="0">
                <a:latin typeface="Calibri" panose="020F0502020204030204" pitchFamily="2" charset="0"/>
                <a:ea typeface="宋体" panose="02010600030101010101" pitchFamily="2" charset="-122"/>
                <a:sym typeface="+mn-ea"/>
              </a:rPr>
              <a:t>参见</a:t>
            </a:r>
            <a:r>
              <a:rPr lang="en-US" altLang="zh-CN" sz="20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a:t>
            </a:r>
            <a:r>
              <a:rPr lang="zh-CN" altLang="en-US" sz="20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最高人民法院关于审理证券市场因虚假陈述引发的民事赔偿案件的若干规定</a:t>
            </a:r>
            <a:r>
              <a:rPr lang="en-US" altLang="zh-CN" sz="20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a:t>
            </a:r>
            <a:r>
              <a:rPr lang="zh-CN" altLang="en-US" sz="20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第三十条</a:t>
            </a:r>
            <a:r>
              <a:rPr lang="zh-CN" altLang="en-US" sz="2000" dirty="0">
                <a:latin typeface="楷体" panose="02010609060101010101" charset="-122"/>
                <a:ea typeface="楷体" panose="02010609060101010101" charset="-122"/>
                <a:cs typeface="楷体" panose="02010609060101010101" charset="-122"/>
                <a:sym typeface="+mn-ea"/>
              </a:rPr>
              <a:t> 虚假陈述行为人在证券交易市场承担民事赔偿责任的范围，以投资人因虚假陈述而</a:t>
            </a:r>
            <a:r>
              <a:rPr lang="zh-CN" altLang="en-US" sz="2000"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实际发生的损失</a:t>
            </a:r>
            <a:r>
              <a:rPr lang="zh-CN" altLang="en-US" sz="2000" dirty="0">
                <a:latin typeface="楷体" panose="02010609060101010101" charset="-122"/>
                <a:ea typeface="楷体" panose="02010609060101010101" charset="-122"/>
                <a:cs typeface="楷体" panose="02010609060101010101" charset="-122"/>
                <a:sym typeface="+mn-ea"/>
              </a:rPr>
              <a:t>为限。投资人实际损失包括：</a:t>
            </a:r>
            <a:endParaRPr lang="zh-CN" altLang="en-US" sz="2000" dirty="0">
              <a:latin typeface="楷体" panose="02010609060101010101" charset="-122"/>
              <a:ea typeface="楷体" panose="02010609060101010101" charset="-122"/>
              <a:cs typeface="楷体" panose="02010609060101010101" charset="-122"/>
            </a:endParaRPr>
          </a:p>
          <a:p>
            <a:pPr indent="457196"/>
            <a:r>
              <a:rPr lang="zh-CN" altLang="en-US" sz="2000" dirty="0">
                <a:latin typeface="楷体" panose="02010609060101010101" charset="-122"/>
                <a:ea typeface="楷体" panose="02010609060101010101" charset="-122"/>
                <a:cs typeface="楷体" panose="02010609060101010101" charset="-122"/>
                <a:sym typeface="+mn-ea"/>
              </a:rPr>
              <a:t>（一）</a:t>
            </a:r>
            <a:r>
              <a:rPr lang="zh-CN" altLang="en-US" sz="2000" u="sng" dirty="0">
                <a:latin typeface="楷体" panose="02010609060101010101" charset="-122"/>
                <a:ea typeface="楷体" panose="02010609060101010101" charset="-122"/>
                <a:cs typeface="楷体" panose="02010609060101010101" charset="-122"/>
                <a:sym typeface="+mn-ea"/>
              </a:rPr>
              <a:t>投资差额损失</a:t>
            </a:r>
            <a:r>
              <a:rPr lang="zh-CN" altLang="en-US" sz="2000" dirty="0">
                <a:latin typeface="楷体" panose="02010609060101010101" charset="-122"/>
                <a:ea typeface="楷体" panose="02010609060101010101" charset="-122"/>
                <a:cs typeface="楷体" panose="02010609060101010101" charset="-122"/>
                <a:sym typeface="+mn-ea"/>
              </a:rPr>
              <a:t>；</a:t>
            </a:r>
            <a:endParaRPr lang="zh-CN" altLang="en-US" sz="2000" dirty="0">
              <a:latin typeface="楷体" panose="02010609060101010101" charset="-122"/>
              <a:ea typeface="楷体" panose="02010609060101010101" charset="-122"/>
              <a:cs typeface="楷体" panose="02010609060101010101" charset="-122"/>
            </a:endParaRPr>
          </a:p>
          <a:p>
            <a:pPr indent="457196"/>
            <a:r>
              <a:rPr lang="zh-CN" altLang="en-US" sz="2000" dirty="0">
                <a:latin typeface="楷体" panose="02010609060101010101" charset="-122"/>
                <a:ea typeface="楷体" panose="02010609060101010101" charset="-122"/>
                <a:cs typeface="楷体" panose="02010609060101010101" charset="-122"/>
                <a:sym typeface="+mn-ea"/>
              </a:rPr>
              <a:t>（二）</a:t>
            </a:r>
            <a:r>
              <a:rPr lang="zh-CN" altLang="en-US" sz="2000" u="sng" dirty="0">
                <a:latin typeface="楷体" panose="02010609060101010101" charset="-122"/>
                <a:ea typeface="楷体" panose="02010609060101010101" charset="-122"/>
                <a:cs typeface="楷体" panose="02010609060101010101" charset="-122"/>
                <a:sym typeface="+mn-ea"/>
              </a:rPr>
              <a:t>投资差额损失部分的佣金和印花税</a:t>
            </a:r>
            <a:r>
              <a:rPr lang="zh-CN" altLang="en-US" sz="2000" dirty="0">
                <a:latin typeface="楷体" panose="02010609060101010101" charset="-122"/>
                <a:ea typeface="楷体" panose="02010609060101010101" charset="-122"/>
                <a:cs typeface="楷体" panose="02010609060101010101" charset="-122"/>
                <a:sym typeface="+mn-ea"/>
              </a:rPr>
              <a:t>。</a:t>
            </a:r>
            <a:endParaRPr lang="zh-CN" altLang="en-US" sz="2000" dirty="0">
              <a:latin typeface="楷体" panose="02010609060101010101" charset="-122"/>
              <a:ea typeface="楷体" panose="02010609060101010101" charset="-122"/>
              <a:cs typeface="楷体" panose="02010609060101010101" charset="-122"/>
            </a:endParaRPr>
          </a:p>
          <a:p>
            <a:pPr indent="457196"/>
            <a:r>
              <a:rPr lang="zh-CN" altLang="en-US" sz="2000" dirty="0">
                <a:latin typeface="楷体" panose="02010609060101010101" charset="-122"/>
                <a:ea typeface="楷体" panose="02010609060101010101" charset="-122"/>
                <a:cs typeface="楷体" panose="02010609060101010101" charset="-122"/>
                <a:sym typeface="+mn-ea"/>
              </a:rPr>
              <a:t>前款</a:t>
            </a:r>
            <a:r>
              <a:rPr lang="zh-CN" altLang="en-US" sz="2000" u="sng" dirty="0">
                <a:latin typeface="楷体" panose="02010609060101010101" charset="-122"/>
                <a:ea typeface="楷体" panose="02010609060101010101" charset="-122"/>
                <a:cs typeface="楷体" panose="02010609060101010101" charset="-122"/>
                <a:sym typeface="+mn-ea"/>
              </a:rPr>
              <a:t>所涉资金利息</a:t>
            </a:r>
            <a:r>
              <a:rPr lang="zh-CN" altLang="en-US" sz="2000" dirty="0">
                <a:latin typeface="楷体" panose="02010609060101010101" charset="-122"/>
                <a:ea typeface="楷体" panose="02010609060101010101" charset="-122"/>
                <a:cs typeface="楷体" panose="02010609060101010101" charset="-122"/>
                <a:sym typeface="+mn-ea"/>
              </a:rPr>
              <a:t>，自买入至卖出证券日或者基准日，按银行同期活期存款利率计算。</a:t>
            </a:r>
            <a:endParaRPr lang="zh-CN" altLang="en-US" sz="2000" dirty="0">
              <a:latin typeface="楷体" panose="02010609060101010101" charset="-122"/>
              <a:ea typeface="楷体" panose="02010609060101010101" charset="-122"/>
              <a:cs typeface="楷体" panose="02010609060101010101" charset="-122"/>
            </a:endParaRPr>
          </a:p>
          <a:p>
            <a:r>
              <a:rPr lang="zh-CN" altLang="en-US" sz="2000" dirty="0">
                <a:latin typeface="楷体" panose="02010609060101010101" charset="-122"/>
                <a:ea typeface="楷体" panose="02010609060101010101" charset="-122"/>
                <a:cs typeface="楷体" panose="02010609060101010101" charset="-122"/>
                <a:sym typeface="+mn-ea"/>
              </a:rPr>
              <a:t>   </a:t>
            </a:r>
            <a:r>
              <a:rPr lang="zh-CN" altLang="en-US" sz="2000" b="1" dirty="0">
                <a:latin typeface="楷体" panose="02010609060101010101" charset="-122"/>
                <a:ea typeface="楷体" panose="02010609060101010101" charset="-122"/>
                <a:cs typeface="楷体" panose="02010609060101010101" charset="-122"/>
                <a:sym typeface="+mn-ea"/>
              </a:rPr>
              <a:t> </a:t>
            </a:r>
            <a:r>
              <a:rPr lang="zh-CN" altLang="en-US" sz="2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为了保护投资者</a:t>
            </a:r>
            <a:r>
              <a:rPr lang="zh-CN" altLang="en-US" sz="2000" dirty="0">
                <a:latin typeface="楷体" panose="02010609060101010101" charset="-122"/>
                <a:ea typeface="楷体" panose="02010609060101010101" charset="-122"/>
                <a:cs typeface="楷体" panose="02010609060101010101" charset="-122"/>
                <a:sym typeface="+mn-ea"/>
              </a:rPr>
              <a:t>，</a:t>
            </a:r>
            <a:r>
              <a:rPr lang="en-US" altLang="zh-CN" sz="20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a:t>
            </a:r>
            <a:r>
              <a:rPr lang="zh-CN" altLang="en-US" sz="20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最高人民法院关于审理证券市场因虚假陈述引发的民事赔偿案件的若干规定</a:t>
            </a:r>
            <a:r>
              <a:rPr lang="en-US" altLang="zh-CN" sz="20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a:t>
            </a:r>
            <a:r>
              <a:rPr lang="zh-CN" altLang="en-US" sz="20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第三十四条</a:t>
            </a:r>
            <a:r>
              <a:rPr lang="zh-CN" altLang="en-US" sz="2000" dirty="0"/>
              <a:t> 投资人持股期间基于股东身份取得的收益，包括红利、红股、公积金转增所得的股份以及投资人持股期间出资购买的配股、增发股和转配股，</a:t>
            </a:r>
            <a:r>
              <a:rPr lang="zh-CN" altLang="en-US" sz="2000" dirty="0">
                <a:ln w="22225">
                  <a:solidFill>
                    <a:schemeClr val="accent2"/>
                  </a:solidFill>
                  <a:prstDash val="solid"/>
                </a:ln>
                <a:solidFill>
                  <a:schemeClr val="accent2">
                    <a:lumMod val="40000"/>
                    <a:lumOff val="60000"/>
                  </a:schemeClr>
                </a:solidFill>
                <a:highlight>
                  <a:srgbClr val="FFFF00"/>
                </a:highlight>
              </a:rPr>
              <a:t>不得冲抵</a:t>
            </a:r>
            <a:r>
              <a:rPr lang="zh-CN" altLang="en-US" sz="2000" dirty="0"/>
              <a:t>虚假陈述行为人的赔偿金额。</a:t>
            </a:r>
          </a:p>
          <a:p>
            <a:endParaRPr lang="zh-CN" altLang="en-US" sz="2000" dirty="0"/>
          </a:p>
          <a:p>
            <a:pPr eaLnBrk="0" hangingPunct="0"/>
            <a:endParaRPr lang="en-US" altLang="zh-CN" sz="2000" dirty="0"/>
          </a:p>
          <a:p>
            <a:pPr eaLnBrk="0" hangingPunct="0"/>
            <a:endParaRPr lang="zh-CN" altLang="en-US" sz="2000" dirty="0">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9144000" cy="6299200"/>
          </a:xfrm>
        </p:spPr>
        <p:txBody>
          <a:bodyPr/>
          <a:lstStyle/>
          <a:p>
            <a:r>
              <a:rPr lang="zh-CN" altLang="en-US" b="1" dirty="0">
                <a:solidFill>
                  <a:srgbClr val="C00000"/>
                </a:solidFill>
              </a:rPr>
              <a:t>具体的计算方式</a:t>
            </a:r>
            <a:endParaRPr lang="en-US" altLang="zh-CN" b="1" dirty="0">
              <a:solidFill>
                <a:srgbClr val="C00000"/>
              </a:solidFill>
            </a:endParaRPr>
          </a:p>
          <a:p>
            <a:r>
              <a:rPr lang="zh-CN" altLang="en-US"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a:t>
            </a:r>
            <a:r>
              <a:rPr u="sng" dirty="0" err="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最高人民法院关于审理证券市场因虚假陈述引发的民事赔偿案件的若干规定》</a:t>
            </a:r>
            <a:r>
              <a:rPr u="sng" dirty="0" err="1">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第三十一条</a:t>
            </a:r>
            <a:r>
              <a:rPr lang="zh-CN" altLang="en-US" dirty="0"/>
              <a:t> </a:t>
            </a:r>
            <a:r>
              <a:rPr lang="zh-CN" altLang="en-US" dirty="0">
                <a:solidFill>
                  <a:srgbClr val="FF0000"/>
                </a:solidFill>
              </a:rPr>
              <a:t>投资人在基准日及以前卖出证券的</a:t>
            </a:r>
            <a:r>
              <a:rPr lang="zh-CN" altLang="en-US" dirty="0"/>
              <a:t>，</a:t>
            </a:r>
            <a:r>
              <a:rPr lang="zh-CN" altLang="en-US" dirty="0">
                <a:latin typeface="楷体" panose="02010609060101010101" charset="-122"/>
                <a:ea typeface="楷体" panose="02010609060101010101" charset="-122"/>
                <a:cs typeface="楷体" panose="02010609060101010101" charset="-122"/>
              </a:rPr>
              <a:t>其投资差额损失，以买入证券平均价格与实际卖出证券平均价格之</a:t>
            </a:r>
            <a:r>
              <a:rPr lang="zh-CN" altLang="en-US" b="1" dirty="0">
                <a:latin typeface="楷体" panose="02010609060101010101" charset="-122"/>
                <a:ea typeface="楷体" panose="02010609060101010101" charset="-122"/>
                <a:cs typeface="楷体" panose="02010609060101010101" charset="-122"/>
              </a:rPr>
              <a:t>差</a:t>
            </a:r>
            <a:r>
              <a:rPr lang="zh-CN" altLang="en-US" dirty="0">
                <a:latin typeface="楷体" panose="02010609060101010101" charset="-122"/>
                <a:ea typeface="楷体" panose="02010609060101010101" charset="-122"/>
                <a:cs typeface="楷体" panose="02010609060101010101" charset="-122"/>
              </a:rPr>
              <a:t>，乘以投资人所持证券</a:t>
            </a:r>
            <a:r>
              <a:rPr lang="zh-CN" altLang="en-US" b="1" dirty="0">
                <a:latin typeface="楷体" panose="02010609060101010101" charset="-122"/>
                <a:ea typeface="楷体" panose="02010609060101010101" charset="-122"/>
                <a:cs typeface="楷体" panose="02010609060101010101" charset="-122"/>
              </a:rPr>
              <a:t>数量</a:t>
            </a:r>
            <a:r>
              <a:rPr lang="zh-CN" altLang="en-US" dirty="0">
                <a:latin typeface="楷体" panose="02010609060101010101" charset="-122"/>
                <a:ea typeface="楷体" panose="02010609060101010101" charset="-122"/>
                <a:cs typeface="楷体" panose="02010609060101010101" charset="-122"/>
              </a:rPr>
              <a:t>计算。</a:t>
            </a:r>
            <a:endParaRPr lang="zh-CN" altLang="en-US" dirty="0"/>
          </a:p>
          <a:p>
            <a:r>
              <a:rPr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第三十二条</a:t>
            </a:r>
            <a:r>
              <a:rPr lang="zh-CN" altLang="en-US" dirty="0"/>
              <a:t> </a:t>
            </a:r>
            <a:r>
              <a:rPr lang="zh-CN" altLang="en-US" dirty="0">
                <a:solidFill>
                  <a:srgbClr val="FF0000"/>
                </a:solidFill>
              </a:rPr>
              <a:t>投资人在基准日之后卖出或者仍持有证券的</a:t>
            </a:r>
            <a:r>
              <a:rPr lang="zh-CN" altLang="en-US" dirty="0"/>
              <a:t>，</a:t>
            </a:r>
            <a:r>
              <a:rPr lang="zh-CN" altLang="en-US" dirty="0">
                <a:latin typeface="楷体" panose="02010609060101010101" charset="-122"/>
                <a:ea typeface="楷体" panose="02010609060101010101" charset="-122"/>
                <a:cs typeface="楷体" panose="02010609060101010101" charset="-122"/>
              </a:rPr>
              <a:t>其投资差额损失，以买入证券平均价格与虚假陈述揭露日或者更正日起至基准日期间，每个交易日收盘价的平均价格之差，乘以投资人所持证券数量计算。</a:t>
            </a:r>
            <a:endParaRPr lang="en-US" altLang="zh-CN" dirty="0">
              <a:latin typeface="楷体" panose="02010609060101010101" charset="-122"/>
              <a:ea typeface="楷体" panose="02010609060101010101" charset="-122"/>
              <a:cs typeface="楷体" panose="02010609060101010101" charset="-122"/>
            </a:endParaRPr>
          </a:p>
          <a:p>
            <a:r>
              <a:rPr lang="zh-CN" altLang="en-US" sz="1800" b="1" dirty="0">
                <a:solidFill>
                  <a:srgbClr val="C00000"/>
                </a:solidFill>
                <a:effectLst>
                  <a:outerShdw blurRad="38100" dist="19050" dir="2700000" algn="tl" rotWithShape="0">
                    <a:schemeClr val="dk1">
                      <a:alpha val="40000"/>
                    </a:schemeClr>
                  </a:outerShdw>
                </a:effectLst>
              </a:rPr>
              <a:t>基准日的确定</a:t>
            </a:r>
            <a:endParaRPr lang="en-US" altLang="zh-CN" sz="1800" b="1" dirty="0">
              <a:solidFill>
                <a:srgbClr val="C00000"/>
              </a:solidFill>
              <a:effectLst>
                <a:outerShdw blurRad="38100" dist="19050" dir="2700000" algn="tl" rotWithShape="0">
                  <a:schemeClr val="dk1">
                    <a:alpha val="40000"/>
                  </a:schemeClr>
                </a:outerShdw>
              </a:effectLst>
            </a:endParaRPr>
          </a:p>
          <a:p>
            <a:r>
              <a:rPr lang="en-US" altLang="zh-CN" sz="18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a:t>
            </a:r>
            <a:r>
              <a:rPr lang="zh-CN" altLang="en-US" sz="18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最高人民法院关于审理证券市场因虚假陈述引发的民事赔偿案件的若干规定</a:t>
            </a:r>
            <a:r>
              <a:rPr lang="en-US" altLang="zh-CN" sz="18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a:t>
            </a:r>
            <a:r>
              <a:rPr lang="zh-CN" altLang="en-US" sz="18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第三十三条</a:t>
            </a:r>
            <a:r>
              <a:rPr lang="zh-CN" altLang="en-US" sz="1800" dirty="0">
                <a:sym typeface="+mn-ea"/>
              </a:rPr>
              <a:t> 投资差额损失计算的</a:t>
            </a:r>
            <a:r>
              <a:rPr lang="zh-CN" altLang="en-US" sz="1800" b="1" dirty="0">
                <a:solidFill>
                  <a:srgbClr val="C00000"/>
                </a:solidFill>
                <a:sym typeface="+mn-ea"/>
              </a:rPr>
              <a:t>基准日</a:t>
            </a:r>
            <a:r>
              <a:rPr lang="zh-CN" altLang="en-US" sz="1800" dirty="0">
                <a:sym typeface="+mn-ea"/>
              </a:rPr>
              <a:t>，是指虚假陈述揭露或者更正后，为将投资人应获赔偿限定在虚假陈述所造成的损失范围内，确定损失计算的合理期间而规定的截止日期。基准日分别按下列情况确定：</a:t>
            </a:r>
            <a:endParaRPr lang="zh-CN" altLang="en-US" sz="1800" dirty="0"/>
          </a:p>
          <a:p>
            <a:r>
              <a:rPr lang="zh-CN" altLang="en-US" sz="1800" dirty="0">
                <a:sym typeface="+mn-ea"/>
              </a:rPr>
              <a:t>（一）揭露日或者更正日起，至被虚假陈述影响的证券累计成交量达到其可流通部分</a:t>
            </a:r>
            <a:r>
              <a:rPr lang="en-US" altLang="zh-CN" sz="1800" dirty="0">
                <a:sym typeface="+mn-ea"/>
              </a:rPr>
              <a:t>100%</a:t>
            </a:r>
            <a:r>
              <a:rPr lang="zh-CN" altLang="en-US" sz="1800" dirty="0">
                <a:sym typeface="+mn-ea"/>
              </a:rPr>
              <a:t>之日。但通过大宗交易协议转让的证券成交量不予计算。</a:t>
            </a:r>
            <a:r>
              <a:rPr lang="zh-CN" altLang="en-US" sz="1800" dirty="0">
                <a:solidFill>
                  <a:srgbClr val="FF0000"/>
                </a:solidFill>
                <a:sym typeface="+mn-ea"/>
              </a:rPr>
              <a:t>（实践中通常的方法）</a:t>
            </a:r>
            <a:endParaRPr lang="zh-CN" altLang="en-US" sz="1800" dirty="0">
              <a:solidFill>
                <a:srgbClr val="FF0000"/>
              </a:solidFill>
            </a:endParaRPr>
          </a:p>
          <a:p>
            <a:r>
              <a:rPr lang="zh-CN" altLang="en-US" sz="1800" dirty="0">
                <a:sym typeface="+mn-ea"/>
              </a:rPr>
              <a:t>（二）按前项规定在开庭审理前尚不能确定的，则以揭露日或者更正日后第</a:t>
            </a:r>
            <a:r>
              <a:rPr lang="en-US" altLang="zh-CN" sz="1800" dirty="0">
                <a:sym typeface="+mn-ea"/>
              </a:rPr>
              <a:t>30</a:t>
            </a:r>
            <a:r>
              <a:rPr lang="zh-CN" altLang="en-US" sz="1800" dirty="0">
                <a:sym typeface="+mn-ea"/>
              </a:rPr>
              <a:t>个交易日为基准日。</a:t>
            </a:r>
            <a:endParaRPr lang="zh-CN" altLang="en-US" sz="1800" dirty="0"/>
          </a:p>
          <a:p>
            <a:r>
              <a:rPr lang="zh-CN" altLang="en-US" sz="1800" dirty="0">
                <a:sym typeface="+mn-ea"/>
              </a:rPr>
              <a:t>（三）已经退出证券交易市场的，以摘牌日前一交易日为基准日。</a:t>
            </a:r>
            <a:endParaRPr lang="zh-CN" altLang="en-US" sz="1800" dirty="0"/>
          </a:p>
          <a:p>
            <a:r>
              <a:rPr lang="zh-CN" altLang="en-US" sz="1800" dirty="0">
                <a:sym typeface="+mn-ea"/>
              </a:rPr>
              <a:t>（四）已经停止证券交易的，可以停牌日前一交易日为基准日；恢复交易的，可以本条第（一）项规定确定基准日。</a:t>
            </a:r>
            <a:endParaRPr lang="zh-CN" altLang="en-US" sz="1800" dirty="0"/>
          </a:p>
          <a:p>
            <a:endParaRPr lang="zh-CN" altLang="en-US" sz="2000" dirty="0"/>
          </a:p>
          <a:p>
            <a:endParaRPr lang="zh-CN" altLang="en-US" u="sng" dirty="0">
              <a:latin typeface="楷体" panose="02010609060101010101" charset="-122"/>
              <a:ea typeface="楷体" panose="02010609060101010101" charset="-122"/>
              <a:cs typeface="楷体" panose="02010609060101010101" charset="-122"/>
            </a:endParaRPr>
          </a:p>
          <a:p>
            <a:endParaRPr lang="zh-CN" altLang="en-US" dirty="0"/>
          </a:p>
        </p:txBody>
      </p:sp>
    </p:spTree>
  </p:cSld>
  <p:clrMapOvr>
    <a:masterClrMapping/>
  </p:clrMapOvr>
  <p:transition>
    <p:push dir="u"/>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矩形 7"/>
          <p:cNvSpPr/>
          <p:nvPr/>
        </p:nvSpPr>
        <p:spPr>
          <a:xfrm>
            <a:off x="371792" y="521341"/>
            <a:ext cx="8609648" cy="5194884"/>
          </a:xfrm>
          <a:prstGeom prst="rect">
            <a:avLst/>
          </a:prstGeom>
          <a:noFill/>
          <a:ln w="9525">
            <a:noFill/>
          </a:ln>
        </p:spPr>
        <p:txBody>
          <a:bodyPr wrap="square" anchor="t">
            <a:spAutoFit/>
          </a:bodyPr>
          <a:lstStyle/>
          <a:p>
            <a:pPr eaLnBrk="0" hangingPunct="0">
              <a:lnSpc>
                <a:spcPct val="150000"/>
              </a:lnSpc>
            </a:pPr>
            <a:r>
              <a:rPr lang="zh-CN" altLang="en-US" sz="2000" b="1" dirty="0">
                <a:solidFill>
                  <a:srgbClr val="0070C0"/>
                </a:solidFill>
              </a:rPr>
              <a:t>②以被告的赢利为准</a:t>
            </a:r>
            <a:endParaRPr lang="en-US" altLang="zh-CN" sz="2000" b="1" dirty="0">
              <a:solidFill>
                <a:srgbClr val="C00000"/>
              </a:solidFill>
            </a:endParaRPr>
          </a:p>
          <a:p>
            <a:pPr eaLnBrk="0" hangingPunct="0">
              <a:lnSpc>
                <a:spcPct val="150000"/>
              </a:lnSpc>
            </a:pPr>
            <a:r>
              <a:rPr lang="zh-CN" altLang="en-US" sz="2000" dirty="0"/>
              <a:t>例如，差价</a:t>
            </a:r>
            <a:r>
              <a:rPr lang="en-US" altLang="zh-CN" sz="2000" dirty="0"/>
              <a:t>10</a:t>
            </a:r>
            <a:r>
              <a:rPr lang="zh-CN" altLang="en-US" sz="2000" dirty="0"/>
              <a:t>元，被告出售了</a:t>
            </a:r>
            <a:r>
              <a:rPr lang="en-US" altLang="zh-CN" sz="2000" dirty="0"/>
              <a:t>5000</a:t>
            </a:r>
            <a:r>
              <a:rPr lang="zh-CN" altLang="en-US" sz="2000" dirty="0"/>
              <a:t>股，每股获利</a:t>
            </a:r>
            <a:r>
              <a:rPr lang="en-US" altLang="zh-CN" sz="2000" dirty="0"/>
              <a:t>10</a:t>
            </a:r>
            <a:r>
              <a:rPr lang="zh-CN" altLang="en-US" sz="2000" dirty="0"/>
              <a:t>元，赔偿总额应为</a:t>
            </a:r>
            <a:r>
              <a:rPr lang="en-US" altLang="zh-CN" sz="2000" dirty="0"/>
              <a:t>5</a:t>
            </a:r>
            <a:r>
              <a:rPr lang="zh-CN" altLang="en-US" sz="2000" dirty="0"/>
              <a:t>万元。——→</a:t>
            </a:r>
            <a:r>
              <a:rPr lang="zh-CN" altLang="en-US" sz="2000" b="1" dirty="0"/>
              <a:t>对遭受损失赔偿不充分，打击力度小</a:t>
            </a:r>
          </a:p>
          <a:p>
            <a:pPr eaLnBrk="0" hangingPunct="0">
              <a:lnSpc>
                <a:spcPct val="150000"/>
              </a:lnSpc>
              <a:spcAft>
                <a:spcPts val="600"/>
              </a:spcAft>
            </a:pPr>
            <a:r>
              <a:rPr lang="zh-CN" altLang="en-US" sz="2000" b="1" dirty="0"/>
              <a:t>这种方法适用于内幕交易</a:t>
            </a:r>
            <a:r>
              <a:rPr lang="zh-CN" altLang="en-US" sz="2000" dirty="0"/>
              <a:t>。为了达到公平的目的，法律对于内幕交易者的禁令格言是“公开或克制”。该标准在美国被称为</a:t>
            </a:r>
            <a:r>
              <a:rPr lang="zh-CN" altLang="en-US" sz="2000" b="1" dirty="0"/>
              <a:t>“呕吐标准”</a:t>
            </a:r>
            <a:r>
              <a:rPr lang="en-US" altLang="zh-CN" sz="2000" dirty="0"/>
              <a:t>(disgorgement measure)</a:t>
            </a:r>
            <a:r>
              <a:rPr lang="zh-CN" altLang="en-US" sz="2000" dirty="0"/>
              <a:t>。</a:t>
            </a:r>
            <a:endParaRPr lang="en-US" altLang="zh-CN" sz="2000" dirty="0"/>
          </a:p>
          <a:p>
            <a:pPr eaLnBrk="0" hangingPunct="0">
              <a:lnSpc>
                <a:spcPct val="150000"/>
              </a:lnSpc>
            </a:pPr>
            <a:r>
              <a:rPr lang="zh-CN" altLang="en-US" sz="2000" b="1" dirty="0">
                <a:solidFill>
                  <a:srgbClr val="0070C0"/>
                </a:solidFill>
              </a:rPr>
              <a:t>③按被告的许诺或吹牛计算</a:t>
            </a:r>
            <a:endParaRPr lang="en-US" altLang="zh-CN" sz="2000" b="1" dirty="0">
              <a:solidFill>
                <a:srgbClr val="0070C0"/>
              </a:solidFill>
            </a:endParaRPr>
          </a:p>
          <a:p>
            <a:pPr eaLnBrk="0" hangingPunct="0">
              <a:lnSpc>
                <a:spcPct val="150000"/>
              </a:lnSpc>
            </a:pPr>
            <a:r>
              <a:rPr lang="en-US" altLang="zh-CN" sz="2000" dirty="0" err="1"/>
              <a:t>Eg.osofsky</a:t>
            </a:r>
            <a:r>
              <a:rPr lang="en-US" altLang="zh-CN" sz="2000" dirty="0"/>
              <a:t> v zipf</a:t>
            </a:r>
            <a:r>
              <a:rPr lang="zh-CN" altLang="en-US" sz="2000" dirty="0"/>
              <a:t>一案，收购换股价值</a:t>
            </a:r>
            <a:r>
              <a:rPr lang="en-US" altLang="zh-CN" sz="2000" dirty="0"/>
              <a:t>62.5</a:t>
            </a:r>
            <a:r>
              <a:rPr lang="zh-CN" altLang="en-US" sz="2000" dirty="0"/>
              <a:t>美元，合并生效日的市值</a:t>
            </a:r>
            <a:r>
              <a:rPr lang="en-US" altLang="zh-CN" sz="2000" dirty="0"/>
              <a:t>59.88</a:t>
            </a:r>
            <a:r>
              <a:rPr lang="zh-CN" altLang="en-US" sz="2000" dirty="0"/>
              <a:t>美元</a:t>
            </a:r>
          </a:p>
          <a:p>
            <a:pPr eaLnBrk="0" hangingPunct="0">
              <a:lnSpc>
                <a:spcPct val="150000"/>
              </a:lnSpc>
            </a:pPr>
            <a:r>
              <a:rPr lang="zh-CN" altLang="en-US" sz="2000" dirty="0"/>
              <a:t>该方法计算的实际上是合同法上的期待利益。期待利益是因合同的履行而会得到但却因合同的不履行而没有得到的利益。</a:t>
            </a:r>
            <a:r>
              <a:rPr lang="zh-CN" altLang="en-US" sz="2000" b="1" dirty="0"/>
              <a:t>按照期待利益标准计算损害后果的只限于</a:t>
            </a:r>
            <a:r>
              <a:rPr lang="zh-CN" altLang="en-US" sz="2000" dirty="0"/>
              <a:t>欺诈性的侵权案件，而且该期待利益必须相当确定。</a:t>
            </a:r>
          </a:p>
        </p:txBody>
      </p:sp>
    </p:spTree>
  </p:cSld>
  <p:clrMapOvr>
    <a:masterClrMapping/>
  </p:clrMapOvr>
  <p:transition>
    <p:push dir="u"/>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矩形 7"/>
          <p:cNvSpPr/>
          <p:nvPr/>
        </p:nvSpPr>
        <p:spPr>
          <a:xfrm>
            <a:off x="571500" y="414367"/>
            <a:ext cx="8001000" cy="5632311"/>
          </a:xfrm>
          <a:prstGeom prst="rect">
            <a:avLst/>
          </a:prstGeom>
          <a:noFill/>
          <a:ln w="9525">
            <a:noFill/>
          </a:ln>
        </p:spPr>
        <p:txBody>
          <a:bodyPr wrap="square" anchor="t">
            <a:spAutoFit/>
          </a:bodyPr>
          <a:lstStyle/>
          <a:p>
            <a:pPr eaLnBrk="0" hangingPunct="0"/>
            <a:r>
              <a:rPr lang="zh-CN" altLang="en-US" sz="2000" b="1" dirty="0">
                <a:solidFill>
                  <a:srgbClr val="C00000"/>
                </a:solidFill>
              </a:rPr>
              <a:t>（</a:t>
            </a:r>
            <a:r>
              <a:rPr lang="en-US" altLang="zh-CN" sz="2000" b="1" dirty="0">
                <a:solidFill>
                  <a:srgbClr val="C00000"/>
                </a:solidFill>
              </a:rPr>
              <a:t>5</a:t>
            </a:r>
            <a:r>
              <a:rPr lang="zh-CN" altLang="en-US" sz="2000" b="1" dirty="0">
                <a:solidFill>
                  <a:srgbClr val="C00000"/>
                </a:solidFill>
              </a:rPr>
              <a:t>）承销团的赔偿额度</a:t>
            </a:r>
            <a:endParaRPr lang="zh-CN" altLang="en-US" sz="2000" dirty="0">
              <a:solidFill>
                <a:srgbClr val="C00000"/>
              </a:solidFill>
            </a:endParaRPr>
          </a:p>
          <a:p>
            <a:pPr eaLnBrk="0" hangingPunct="0"/>
            <a:r>
              <a:rPr lang="zh-CN" altLang="en-US" sz="2000" dirty="0"/>
              <a:t>在证券发行中承销人组团承销的情况下，对承销团成员的赔偿数额应当</a:t>
            </a:r>
            <a:r>
              <a:rPr lang="zh-CN" altLang="en-US" sz="2000" b="1" dirty="0"/>
              <a:t>有所限制</a:t>
            </a:r>
            <a:r>
              <a:rPr lang="zh-CN" altLang="en-US" sz="2000" dirty="0"/>
              <a:t>，就是每一家承销团成员的赔偿数额</a:t>
            </a:r>
            <a:r>
              <a:rPr lang="zh-CN" altLang="en-US" sz="2000" b="1" dirty="0"/>
              <a:t>不得超过该家成员销售给投资者的证券价格总额</a:t>
            </a:r>
            <a:r>
              <a:rPr lang="zh-CN" altLang="en-US" sz="2000" dirty="0"/>
              <a:t>。</a:t>
            </a:r>
          </a:p>
          <a:p>
            <a:pPr eaLnBrk="0" hangingPunct="0"/>
            <a:r>
              <a:rPr lang="en-US" altLang="zh-CN" sz="2000" dirty="0"/>
              <a:t>Eg.</a:t>
            </a:r>
            <a:r>
              <a:rPr lang="zh-CN" altLang="en-US" sz="2000" dirty="0"/>
              <a:t>发行总额</a:t>
            </a:r>
            <a:r>
              <a:rPr lang="en-US" altLang="zh-CN" sz="2000" dirty="0"/>
              <a:t>1</a:t>
            </a:r>
            <a:r>
              <a:rPr lang="zh-CN" altLang="en-US" sz="2000" dirty="0"/>
              <a:t>亿元，</a:t>
            </a:r>
            <a:r>
              <a:rPr lang="en-US" altLang="zh-CN" sz="2000" dirty="0"/>
              <a:t>8</a:t>
            </a:r>
            <a:r>
              <a:rPr lang="zh-CN" altLang="en-US" sz="2000" dirty="0"/>
              <a:t>家分销，其中一家分到</a:t>
            </a:r>
            <a:r>
              <a:rPr lang="en-US" altLang="zh-CN" sz="2000" dirty="0"/>
              <a:t>15%</a:t>
            </a:r>
            <a:r>
              <a:rPr lang="zh-CN" altLang="en-US" sz="2000" dirty="0"/>
              <a:t>，即</a:t>
            </a:r>
            <a:r>
              <a:rPr lang="en-US" altLang="zh-CN" sz="2000" dirty="0"/>
              <a:t>1500</a:t>
            </a:r>
            <a:r>
              <a:rPr lang="zh-CN" altLang="en-US" sz="2000" dirty="0"/>
              <a:t>万元。发行完毕</a:t>
            </a:r>
            <a:r>
              <a:rPr lang="en-US" altLang="zh-CN" sz="2000" dirty="0"/>
              <a:t>6</a:t>
            </a:r>
            <a:r>
              <a:rPr lang="zh-CN" altLang="en-US" sz="2000" dirty="0"/>
              <a:t>个月后，投资者起诉，法院判决全体责任人连带赔偿</a:t>
            </a:r>
            <a:r>
              <a:rPr lang="en-US" altLang="zh-CN" sz="2000" dirty="0"/>
              <a:t>3000</a:t>
            </a:r>
            <a:r>
              <a:rPr lang="zh-CN" altLang="en-US" sz="2000" dirty="0"/>
              <a:t>万元，判决该家证券公司赔偿份额为</a:t>
            </a:r>
            <a:r>
              <a:rPr lang="en-US" altLang="zh-CN" sz="2000" dirty="0"/>
              <a:t>200</a:t>
            </a:r>
            <a:r>
              <a:rPr lang="zh-CN" altLang="en-US" sz="2000" dirty="0"/>
              <a:t>万元。这时，这家公司对投资者的最高赔偿额应为</a:t>
            </a:r>
            <a:r>
              <a:rPr lang="en-US" altLang="zh-CN" sz="2000" dirty="0"/>
              <a:t>1500</a:t>
            </a:r>
            <a:r>
              <a:rPr lang="zh-CN" altLang="en-US" sz="2000" dirty="0"/>
              <a:t>万元，赔偿后可向全体承销人追偿。</a:t>
            </a:r>
            <a:endParaRPr lang="en-US" altLang="zh-CN" sz="2000" dirty="0"/>
          </a:p>
          <a:p>
            <a:pPr eaLnBrk="0" hangingPunct="0"/>
            <a:endParaRPr lang="en-US" altLang="zh-CN" sz="2000" dirty="0"/>
          </a:p>
          <a:p>
            <a:pPr eaLnBrk="0" hangingPunct="0"/>
            <a:r>
              <a:rPr lang="zh-CN" altLang="en-US" sz="2000" b="1" dirty="0">
                <a:solidFill>
                  <a:srgbClr val="C00000"/>
                </a:solidFill>
              </a:rPr>
              <a:t>（</a:t>
            </a:r>
            <a:r>
              <a:rPr lang="en-US" altLang="zh-CN" sz="2000" b="1" dirty="0">
                <a:solidFill>
                  <a:srgbClr val="C00000"/>
                </a:solidFill>
              </a:rPr>
              <a:t>6</a:t>
            </a:r>
            <a:r>
              <a:rPr lang="zh-CN" altLang="en-US" sz="2000" b="1" dirty="0">
                <a:solidFill>
                  <a:srgbClr val="C00000"/>
                </a:solidFill>
              </a:rPr>
              <a:t>）关于损害赔偿正当性的质疑</a:t>
            </a:r>
            <a:endParaRPr lang="en-US" altLang="zh-CN" sz="2000" b="1" dirty="0">
              <a:solidFill>
                <a:srgbClr val="C00000"/>
              </a:solidFill>
            </a:endParaRPr>
          </a:p>
          <a:p>
            <a:r>
              <a:rPr lang="zh-CN" altLang="en-US" sz="2000" dirty="0"/>
              <a:t>中国的司法实践：往往仅投诉发行人（</a:t>
            </a:r>
            <a:r>
              <a:rPr lang="en-US" altLang="zh-CN" sz="2000" dirty="0"/>
              <a:t>deep pocket</a:t>
            </a:r>
            <a:r>
              <a:rPr lang="zh-CN" altLang="en-US" sz="2000" dirty="0"/>
              <a:t>），起诉其他主体的情况并不多见。（邢会强，</a:t>
            </a:r>
            <a:r>
              <a:rPr lang="en-US" altLang="zh-CN" sz="2000" dirty="0"/>
              <a:t>2020</a:t>
            </a:r>
            <a:r>
              <a:rPr lang="zh-CN" altLang="en-US" sz="2000" dirty="0"/>
              <a:t>，</a:t>
            </a:r>
            <a:r>
              <a:rPr lang="en-US" altLang="zh-CN" sz="2000" dirty="0"/>
              <a:t>137</a:t>
            </a:r>
            <a:r>
              <a:rPr lang="zh-CN" altLang="en-US" sz="2000" dirty="0"/>
              <a:t>（樊健））</a:t>
            </a:r>
          </a:p>
          <a:p>
            <a:r>
              <a:rPr lang="zh-CN" altLang="en-US" sz="2000" dirty="0"/>
              <a:t>发行人的钱是谁的钱？</a:t>
            </a:r>
          </a:p>
          <a:p>
            <a:r>
              <a:rPr lang="zh-CN" altLang="en-US" sz="2000" dirty="0"/>
              <a:t>现在的赔偿方式等于是现在的股东赔偿之前的股东。</a:t>
            </a:r>
          </a:p>
          <a:p>
            <a:r>
              <a:rPr lang="zh-CN" altLang="en-US" sz="2000" dirty="0"/>
              <a:t>就股东整体而言，左口袋进，右口袋出</a:t>
            </a:r>
            <a:r>
              <a:rPr lang="zh-CN" altLang="en-US" sz="2000" dirty="0">
                <a:latin typeface="Arial" panose="020B0604020202020204" pitchFamily="34" charset="0"/>
                <a:cs typeface="Arial" panose="020B0604020202020204" pitchFamily="34" charset="0"/>
              </a:rPr>
              <a:t>→</a:t>
            </a:r>
            <a:r>
              <a:rPr lang="zh-CN" altLang="en-US" sz="2000" dirty="0"/>
              <a:t>循环赔偿。</a:t>
            </a:r>
          </a:p>
          <a:p>
            <a:r>
              <a:rPr lang="zh-CN" altLang="en-US" sz="2000" dirty="0">
                <a:latin typeface="微软雅黑" panose="020B0503020204020204" charset="-122"/>
                <a:ea typeface="微软雅黑" panose="020B0503020204020204" charset="-122"/>
              </a:rPr>
              <a:t>∴  </a:t>
            </a:r>
            <a:r>
              <a:rPr lang="zh-CN" altLang="en-US" sz="2000" dirty="0"/>
              <a:t>并没有给股东带来赔偿，事实上赔偿的大部分到了律师手里。</a:t>
            </a:r>
          </a:p>
          <a:p>
            <a:pPr eaLnBrk="0" hangingPunct="0"/>
            <a:endParaRPr lang="en-US" altLang="zh-CN" sz="2000" b="1" dirty="0"/>
          </a:p>
          <a:p>
            <a:pPr eaLnBrk="0" hangingPunct="0"/>
            <a:endParaRPr lang="zh-CN" altLang="en-US" sz="2000"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A578C549-E00E-46CB-89C6-66B75475E33D}"/>
                  </a:ext>
                </a:extLst>
              </p14:cNvPr>
              <p14:cNvContentPartPr/>
              <p14:nvPr/>
            </p14:nvContentPartPr>
            <p14:xfrm>
              <a:off x="6796760" y="3383040"/>
              <a:ext cx="360" cy="360"/>
            </p14:xfrm>
          </p:contentPart>
        </mc:Choice>
        <mc:Fallback xmlns="">
          <p:pic>
            <p:nvPicPr>
              <p:cNvPr id="2" name="墨迹 1">
                <a:extLst>
                  <a:ext uri="{FF2B5EF4-FFF2-40B4-BE49-F238E27FC236}">
                    <a16:creationId xmlns:a16="http://schemas.microsoft.com/office/drawing/2014/main" id="{A578C549-E00E-46CB-89C6-66B75475E33D}"/>
                  </a:ext>
                </a:extLst>
              </p:cNvPr>
              <p:cNvPicPr/>
              <p:nvPr/>
            </p:nvPicPr>
            <p:blipFill>
              <a:blip r:embed="rId3"/>
              <a:stretch>
                <a:fillRect/>
              </a:stretch>
            </p:blipFill>
            <p:spPr>
              <a:xfrm>
                <a:off x="6788120" y="3374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1299F98D-4FC2-4A14-9465-CB062D09D527}"/>
                  </a:ext>
                </a:extLst>
              </p14:cNvPr>
              <p14:cNvContentPartPr/>
              <p14:nvPr/>
            </p14:nvContentPartPr>
            <p14:xfrm>
              <a:off x="6535400" y="2602200"/>
              <a:ext cx="325440" cy="263880"/>
            </p14:xfrm>
          </p:contentPart>
        </mc:Choice>
        <mc:Fallback xmlns="">
          <p:pic>
            <p:nvPicPr>
              <p:cNvPr id="3" name="墨迹 2">
                <a:extLst>
                  <a:ext uri="{FF2B5EF4-FFF2-40B4-BE49-F238E27FC236}">
                    <a16:creationId xmlns:a16="http://schemas.microsoft.com/office/drawing/2014/main" id="{1299F98D-4FC2-4A14-9465-CB062D09D527}"/>
                  </a:ext>
                </a:extLst>
              </p:cNvPr>
              <p:cNvPicPr/>
              <p:nvPr/>
            </p:nvPicPr>
            <p:blipFill>
              <a:blip r:embed="rId5"/>
              <a:stretch>
                <a:fillRect/>
              </a:stretch>
            </p:blipFill>
            <p:spPr>
              <a:xfrm>
                <a:off x="6526760" y="2593200"/>
                <a:ext cx="343080" cy="281520"/>
              </a:xfrm>
              <a:prstGeom prst="rect">
                <a:avLst/>
              </a:prstGeom>
            </p:spPr>
          </p:pic>
        </mc:Fallback>
      </mc:AlternateContent>
    </p:spTree>
  </p:cSld>
  <p:clrMapOvr>
    <a:masterClrMapping/>
  </p:clrMapOvr>
  <p:transition>
    <p:push dir="u"/>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矩形 7"/>
          <p:cNvSpPr/>
          <p:nvPr/>
        </p:nvSpPr>
        <p:spPr>
          <a:xfrm>
            <a:off x="421957" y="505123"/>
            <a:ext cx="8300085" cy="3231654"/>
          </a:xfrm>
          <a:prstGeom prst="rect">
            <a:avLst/>
          </a:prstGeom>
          <a:noFill/>
          <a:ln w="9525">
            <a:noFill/>
          </a:ln>
        </p:spPr>
        <p:txBody>
          <a:bodyPr wrap="square" anchor="t">
            <a:spAutoFit/>
          </a:bodyPr>
          <a:lstStyle/>
          <a:p>
            <a:pPr eaLnBrk="0" hangingPunct="0"/>
            <a:r>
              <a:rPr lang="en-US" altLang="zh-CN" sz="2400" b="1" dirty="0">
                <a:solidFill>
                  <a:srgbClr val="C00000"/>
                </a:solidFill>
              </a:rPr>
              <a:t>6.</a:t>
            </a:r>
            <a:r>
              <a:rPr lang="zh-CN" altLang="en-US" sz="2400" b="1" dirty="0">
                <a:solidFill>
                  <a:srgbClr val="C00000"/>
                </a:solidFill>
              </a:rPr>
              <a:t>因果关系</a:t>
            </a:r>
            <a:endParaRPr lang="zh-CN" altLang="en-US" sz="2400" dirty="0">
              <a:solidFill>
                <a:srgbClr val="C00000"/>
              </a:solidFill>
            </a:endParaRPr>
          </a:p>
          <a:p>
            <a:pPr eaLnBrk="0" hangingPunct="0"/>
            <a:r>
              <a:rPr lang="zh-CN" altLang="en-US" sz="2000" b="1" dirty="0"/>
              <a:t>（</a:t>
            </a:r>
            <a:r>
              <a:rPr lang="en-US" altLang="zh-CN" sz="2000" b="1" dirty="0"/>
              <a:t>1</a:t>
            </a:r>
            <a:r>
              <a:rPr lang="zh-CN" altLang="en-US" sz="2000" b="1" dirty="0"/>
              <a:t>）原因与结果</a:t>
            </a:r>
            <a:r>
              <a:rPr lang="en-US" altLang="zh-CN" sz="2000" dirty="0"/>
              <a:t>  </a:t>
            </a:r>
            <a:r>
              <a:rPr lang="zh-CN" altLang="en-US" sz="2000" dirty="0"/>
              <a:t>公开失真是原因，投资者遭受损失是结果。</a:t>
            </a:r>
          </a:p>
          <a:p>
            <a:pPr eaLnBrk="0" hangingPunct="0"/>
            <a:r>
              <a:rPr lang="zh-CN" altLang="en-US" sz="2000" b="1" dirty="0"/>
              <a:t>（</a:t>
            </a:r>
            <a:r>
              <a:rPr lang="en-US" altLang="zh-CN" sz="2000" b="1" dirty="0"/>
              <a:t>2</a:t>
            </a:r>
            <a:r>
              <a:rPr lang="zh-CN" altLang="en-US" sz="2000" b="1" dirty="0"/>
              <a:t>）通常投资者的证明责任</a:t>
            </a:r>
            <a:r>
              <a:rPr lang="zh-CN" altLang="en-US" sz="2000" dirty="0"/>
              <a:t>：</a:t>
            </a:r>
            <a:endParaRPr lang="en-US" altLang="zh-CN" sz="2000" dirty="0"/>
          </a:p>
          <a:p>
            <a:pPr eaLnBrk="0" hangingPunct="0"/>
            <a:r>
              <a:rPr lang="en-US" altLang="zh-CN" sz="2000" dirty="0"/>
              <a:t>        </a:t>
            </a:r>
            <a:r>
              <a:rPr lang="zh-CN" altLang="en-US" sz="2000" dirty="0"/>
              <a:t>①必须证明其阅读了或听到了责任人的虚假的或者误导性的陈述；     </a:t>
            </a:r>
            <a:endParaRPr lang="en-US" altLang="zh-CN" sz="2000" dirty="0"/>
          </a:p>
          <a:p>
            <a:pPr eaLnBrk="0" hangingPunct="0"/>
            <a:r>
              <a:rPr lang="zh-CN" altLang="en-US" sz="2000" dirty="0"/>
              <a:t>        ②还要证明他相信了该失真陈述；</a:t>
            </a:r>
            <a:endParaRPr lang="en-US" altLang="zh-CN" sz="2000" dirty="0"/>
          </a:p>
          <a:p>
            <a:pPr eaLnBrk="0" hangingPunct="0"/>
            <a:r>
              <a:rPr lang="zh-CN" altLang="en-US" sz="2000" dirty="0"/>
              <a:t>        ③由于他相信了失真陈述，所处了买卖证券或者投票的决定，最终遭受了损失。</a:t>
            </a:r>
          </a:p>
          <a:p>
            <a:pPr eaLnBrk="0" hangingPunct="0"/>
            <a:r>
              <a:rPr lang="zh-CN" altLang="en-US" sz="2000" b="1" dirty="0"/>
              <a:t>遗漏的情况：</a:t>
            </a:r>
            <a:r>
              <a:rPr lang="zh-CN" altLang="en-US" sz="2000" dirty="0"/>
              <a:t>投资者只能说如果责任人如实及时的公开了真相，他就会做出相反的投资决定，从而不会遭受损失。但这完全是一种没有发生的假设。</a:t>
            </a:r>
          </a:p>
        </p:txBody>
      </p:sp>
    </p:spTree>
  </p:cSld>
  <p:clrMapOvr>
    <a:masterClrMapping/>
  </p:clrMapOvr>
  <p:transition>
    <p:push dir="u"/>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矩形 7"/>
          <p:cNvSpPr/>
          <p:nvPr/>
        </p:nvSpPr>
        <p:spPr>
          <a:xfrm>
            <a:off x="260985" y="476260"/>
            <a:ext cx="8442960" cy="5016758"/>
          </a:xfrm>
          <a:prstGeom prst="rect">
            <a:avLst/>
          </a:prstGeom>
          <a:noFill/>
          <a:ln w="9525">
            <a:noFill/>
          </a:ln>
        </p:spPr>
        <p:txBody>
          <a:bodyPr wrap="square" anchor="t">
            <a:spAutoFit/>
          </a:bodyPr>
          <a:lstStyle/>
          <a:p>
            <a:pPr eaLnBrk="0" hangingPunct="0"/>
            <a:r>
              <a:rPr lang="zh-CN" altLang="en-US" sz="2000" b="1" dirty="0"/>
              <a:t>（</a:t>
            </a:r>
            <a:r>
              <a:rPr lang="en-US" altLang="zh-CN" sz="2000" b="1" dirty="0"/>
              <a:t>3</a:t>
            </a:r>
            <a:r>
              <a:rPr lang="zh-CN" altLang="en-US" sz="2000" b="1" dirty="0"/>
              <a:t>）市场欺诈理论</a:t>
            </a:r>
            <a:endParaRPr lang="zh-CN" altLang="en-US" sz="2000" dirty="0"/>
          </a:p>
          <a:p>
            <a:pPr eaLnBrk="0" hangingPunct="0"/>
            <a:r>
              <a:rPr lang="zh-CN" altLang="en-US" sz="2000" dirty="0"/>
              <a:t>∴为了达到保护投资者的目的，根据让有过错的公开责任人承担责任的公平理念，不妨借鉴美国的</a:t>
            </a:r>
            <a:r>
              <a:rPr lang="zh-CN" altLang="en-US" sz="2000" b="1" dirty="0"/>
              <a:t>“市场欺诈”</a:t>
            </a:r>
            <a:r>
              <a:rPr lang="en-US" altLang="zh-CN" sz="2000" b="1" dirty="0"/>
              <a:t>(fraud on the market)</a:t>
            </a:r>
            <a:r>
              <a:rPr lang="zh-CN" altLang="en-US" sz="2000" b="1" dirty="0"/>
              <a:t>理论</a:t>
            </a:r>
            <a:r>
              <a:rPr lang="zh-CN" altLang="en-US" sz="2000" dirty="0"/>
              <a:t>。根据该理论，市场是充分竞争和健全的，能够及时地吸收所有已经公开的信息，市场价格就是所有这些已经公开的真的和假的信息的综合反映。投资者在不知道失真真相的情况下，出于对市场的信赖，做出了投资决定，自然也就包罗了对虚假信息的信赖。因此，投资者只要证明失真的信息是重要的，法律便可假定因果关系成立。（</a:t>
            </a:r>
            <a:r>
              <a:rPr lang="en-US" altLang="zh-CN" sz="2000" dirty="0">
                <a:ln w="22225">
                  <a:solidFill>
                    <a:schemeClr val="accent2"/>
                  </a:solidFill>
                  <a:prstDash val="solid"/>
                </a:ln>
                <a:solidFill>
                  <a:schemeClr val="accent2">
                    <a:lumMod val="40000"/>
                    <a:lumOff val="60000"/>
                  </a:schemeClr>
                </a:solidFill>
              </a:rPr>
              <a:t>Basic Inc. v. Levinson,485 U.S.224</a:t>
            </a:r>
            <a:r>
              <a:rPr lang="zh-CN" altLang="en-US" sz="2000" dirty="0">
                <a:ln w="22225">
                  <a:solidFill>
                    <a:schemeClr val="accent2"/>
                  </a:solidFill>
                  <a:prstDash val="solid"/>
                </a:ln>
                <a:solidFill>
                  <a:schemeClr val="accent2">
                    <a:lumMod val="40000"/>
                    <a:lumOff val="60000"/>
                  </a:schemeClr>
                </a:solidFill>
              </a:rPr>
              <a:t>（</a:t>
            </a:r>
            <a:r>
              <a:rPr lang="en-US" altLang="zh-CN" sz="2000" dirty="0">
                <a:ln w="22225">
                  <a:solidFill>
                    <a:schemeClr val="accent2"/>
                  </a:solidFill>
                  <a:prstDash val="solid"/>
                </a:ln>
                <a:solidFill>
                  <a:schemeClr val="accent2">
                    <a:lumMod val="40000"/>
                    <a:lumOff val="60000"/>
                  </a:schemeClr>
                </a:solidFill>
              </a:rPr>
              <a:t>1988</a:t>
            </a:r>
            <a:r>
              <a:rPr lang="zh-CN" altLang="en-US" sz="2000" dirty="0">
                <a:ln w="22225">
                  <a:solidFill>
                    <a:schemeClr val="accent2"/>
                  </a:solidFill>
                  <a:prstDash val="solid"/>
                </a:ln>
                <a:solidFill>
                  <a:schemeClr val="accent2">
                    <a:lumMod val="40000"/>
                    <a:lumOff val="60000"/>
                  </a:schemeClr>
                </a:solidFill>
              </a:rPr>
              <a:t>）采用了该理论</a:t>
            </a:r>
            <a:r>
              <a:rPr lang="zh-CN" altLang="en-US" sz="2000" dirty="0"/>
              <a:t>，这一理论已为美国广泛采用）</a:t>
            </a:r>
          </a:p>
          <a:p>
            <a:pPr eaLnBrk="0" hangingPunct="0"/>
            <a:r>
              <a:rPr lang="zh-CN" altLang="en-US" sz="2000" b="1" dirty="0"/>
              <a:t>市场欺诈理论适用于</a:t>
            </a:r>
            <a:r>
              <a:rPr lang="zh-CN" altLang="en-US" sz="2000" dirty="0"/>
              <a:t>买卖双方不直接接触的大市场，例如证券交易所或柜台市场。</a:t>
            </a:r>
          </a:p>
          <a:p>
            <a:pPr eaLnBrk="0" hangingPunct="0"/>
            <a:r>
              <a:rPr lang="zh-CN" altLang="en-US" sz="2000" b="1" dirty="0"/>
              <a:t>真实市场抗辩</a:t>
            </a:r>
            <a:r>
              <a:rPr lang="zh-CN" altLang="en-US" sz="2000" dirty="0"/>
              <a:t>：如投资人在真实信息流入市场后买卖证券，即不能推定具有因果关系。</a:t>
            </a:r>
          </a:p>
          <a:p>
            <a:pPr eaLnBrk="0" hangingPunct="0"/>
            <a:r>
              <a:rPr lang="zh-CN" altLang="en-US" sz="2000" b="1" dirty="0"/>
              <a:t>中国三个日期</a:t>
            </a:r>
            <a:r>
              <a:rPr lang="zh-CN" altLang="en-US" sz="2000" dirty="0"/>
              <a:t>：</a:t>
            </a:r>
          </a:p>
          <a:p>
            <a:pPr eaLnBrk="0" hangingPunct="0"/>
            <a:r>
              <a:rPr lang="zh-CN" altLang="en-US" sz="2000" dirty="0"/>
              <a:t>虚假陈述实施日—（买入时段）—揭露日或更正日—（损失产生时段）—基准日</a:t>
            </a:r>
          </a:p>
        </p:txBody>
      </p:sp>
    </p:spTree>
  </p:cSld>
  <p:clrMapOvr>
    <a:masterClrMapping/>
  </p:clrMapOvr>
  <p:transition>
    <p:push dir="u"/>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0657" y="444509"/>
            <a:ext cx="8782685" cy="5499735"/>
          </a:xfrm>
        </p:spPr>
        <p:txBody>
          <a:bodyPr/>
          <a:lstStyle/>
          <a:p>
            <a:pPr>
              <a:spcBef>
                <a:spcPts val="200"/>
              </a:spcBef>
            </a:pPr>
            <a:r>
              <a:rPr lang="zh-CN" altLang="en-US" b="1" dirty="0"/>
              <a:t>（</a:t>
            </a:r>
            <a:r>
              <a:rPr lang="en-US" altLang="zh-CN" b="1" dirty="0"/>
              <a:t>4</a:t>
            </a:r>
            <a:r>
              <a:rPr lang="zh-CN" altLang="en-US" b="1" dirty="0"/>
              <a:t>）《最高人民法院关于审理证券市场因虚假陈述引发的民事赔偿案件的若干规定》认定因果关系</a:t>
            </a:r>
            <a:endParaRPr lang="en-US" altLang="zh-CN" b="1" u="sng" dirty="0">
              <a:solidFill>
                <a:schemeClr val="tx1"/>
              </a:solidFill>
              <a:latin typeface="楷体" panose="02010609060101010101" charset="-122"/>
              <a:ea typeface="楷体" panose="02010609060101010101" charset="-122"/>
              <a:cs typeface="楷体" panose="02010609060101010101" charset="-122"/>
            </a:endParaRPr>
          </a:p>
          <a:p>
            <a:pPr>
              <a:spcBef>
                <a:spcPts val="200"/>
              </a:spcBef>
            </a:pPr>
            <a:r>
              <a:rPr lang="zh-CN" altLang="en-US" b="1" u="sng" dirty="0">
                <a:solidFill>
                  <a:schemeClr val="tx1"/>
                </a:solidFill>
                <a:latin typeface="楷体" panose="02010609060101010101" charset="-122"/>
                <a:ea typeface="楷体" panose="02010609060101010101" charset="-122"/>
                <a:cs typeface="楷体" panose="02010609060101010101" charset="-122"/>
              </a:rPr>
              <a:t>第十八条</a:t>
            </a:r>
            <a:r>
              <a:rPr lang="zh-CN" altLang="en-US" dirty="0">
                <a:latin typeface="楷体" panose="02010609060101010101" charset="-122"/>
                <a:ea typeface="楷体" panose="02010609060101010101" charset="-122"/>
                <a:cs typeface="楷体" panose="02010609060101010101" charset="-122"/>
              </a:rPr>
              <a:t> 投资人具有以下情形的，人民法院</a:t>
            </a:r>
            <a:r>
              <a:rPr lang="zh-CN" altLang="en-US" u="sng" dirty="0">
                <a:solidFill>
                  <a:srgbClr val="FF0000"/>
                </a:solidFill>
                <a:latin typeface="楷体" panose="02010609060101010101" charset="-122"/>
                <a:ea typeface="楷体" panose="02010609060101010101" charset="-122"/>
                <a:cs typeface="楷体" panose="02010609060101010101" charset="-122"/>
              </a:rPr>
              <a:t>应当认定虚假陈述与损害结果之间存在因果关系</a:t>
            </a:r>
            <a:r>
              <a:rPr lang="zh-CN" altLang="en-US" dirty="0">
                <a:latin typeface="楷体" panose="02010609060101010101" charset="-122"/>
                <a:ea typeface="楷体" panose="02010609060101010101" charset="-122"/>
                <a:cs typeface="楷体" panose="02010609060101010101" charset="-122"/>
              </a:rPr>
              <a:t>：</a:t>
            </a:r>
          </a:p>
          <a:p>
            <a:pPr>
              <a:spcBef>
                <a:spcPts val="200"/>
              </a:spcBef>
            </a:pPr>
            <a:r>
              <a:rPr lang="zh-CN" altLang="en-US" dirty="0">
                <a:latin typeface="楷体" panose="02010609060101010101" charset="-122"/>
                <a:ea typeface="楷体" panose="02010609060101010101" charset="-122"/>
                <a:cs typeface="楷体" panose="02010609060101010101" charset="-122"/>
              </a:rPr>
              <a:t>（一）投资人所投资的是与虚假陈述直接关联的证券；</a:t>
            </a:r>
          </a:p>
          <a:p>
            <a:pPr>
              <a:spcBef>
                <a:spcPts val="200"/>
              </a:spcBef>
            </a:pPr>
            <a:r>
              <a:rPr lang="zh-CN" altLang="en-US" dirty="0">
                <a:latin typeface="楷体" panose="02010609060101010101" charset="-122"/>
                <a:ea typeface="楷体" panose="02010609060101010101" charset="-122"/>
                <a:cs typeface="楷体" panose="02010609060101010101" charset="-122"/>
              </a:rPr>
              <a:t>（二）投资人在虚假陈述实施日及以后，至揭露日或者更正日之前买入该证券；</a:t>
            </a:r>
          </a:p>
          <a:p>
            <a:pPr>
              <a:spcBef>
                <a:spcPts val="200"/>
              </a:spcBef>
            </a:pPr>
            <a:r>
              <a:rPr lang="zh-CN" altLang="en-US" dirty="0">
                <a:latin typeface="楷体" panose="02010609060101010101" charset="-122"/>
                <a:ea typeface="楷体" panose="02010609060101010101" charset="-122"/>
                <a:cs typeface="楷体" panose="02010609060101010101" charset="-122"/>
              </a:rPr>
              <a:t>（三）投资人在虚假陈述揭露日或者更正日及以后，因卖出该证券发生亏损，或者因持续持有该证券而产生亏损。</a:t>
            </a:r>
          </a:p>
          <a:p>
            <a:pPr>
              <a:spcBef>
                <a:spcPts val="200"/>
              </a:spcBef>
            </a:pPr>
            <a:r>
              <a:rPr lang="zh-CN" altLang="en-US" b="1" u="sng" dirty="0">
                <a:solidFill>
                  <a:schemeClr val="tx1"/>
                </a:solidFill>
                <a:latin typeface="楷体" panose="02010609060101010101" charset="-122"/>
                <a:ea typeface="楷体" panose="02010609060101010101" charset="-122"/>
                <a:cs typeface="楷体" panose="02010609060101010101" charset="-122"/>
              </a:rPr>
              <a:t>第十九条</a:t>
            </a:r>
            <a:r>
              <a:rPr lang="zh-CN" altLang="en-US" dirty="0">
                <a:latin typeface="楷体" panose="02010609060101010101" charset="-122"/>
                <a:ea typeface="楷体" panose="02010609060101010101" charset="-122"/>
                <a:cs typeface="楷体" panose="02010609060101010101" charset="-122"/>
              </a:rPr>
              <a:t> 被告举证证明原告具有以下情形的，人民法院</a:t>
            </a:r>
            <a:r>
              <a:rPr lang="zh-CN" altLang="en-US" u="sng" dirty="0">
                <a:solidFill>
                  <a:srgbClr val="FF0000"/>
                </a:solidFill>
                <a:latin typeface="楷体" panose="02010609060101010101" charset="-122"/>
                <a:ea typeface="楷体" panose="02010609060101010101" charset="-122"/>
                <a:cs typeface="楷体" panose="02010609060101010101" charset="-122"/>
              </a:rPr>
              <a:t>应当认定虚假陈述与损害结果之间不存在因果关系</a:t>
            </a:r>
            <a:r>
              <a:rPr lang="zh-CN" altLang="en-US" dirty="0">
                <a:latin typeface="楷体" panose="02010609060101010101" charset="-122"/>
                <a:ea typeface="楷体" panose="02010609060101010101" charset="-122"/>
                <a:cs typeface="楷体" panose="02010609060101010101" charset="-122"/>
              </a:rPr>
              <a:t>：</a:t>
            </a:r>
          </a:p>
          <a:p>
            <a:pPr>
              <a:spcBef>
                <a:spcPts val="200"/>
              </a:spcBef>
            </a:pPr>
            <a:r>
              <a:rPr lang="zh-CN" altLang="en-US" dirty="0">
                <a:latin typeface="楷体" panose="02010609060101010101" charset="-122"/>
                <a:ea typeface="楷体" panose="02010609060101010101" charset="-122"/>
                <a:cs typeface="楷体" panose="02010609060101010101" charset="-122"/>
              </a:rPr>
              <a:t>（一）在虚假陈述揭露日或者更正日之前已经卖出证券；</a:t>
            </a:r>
          </a:p>
          <a:p>
            <a:pPr>
              <a:spcBef>
                <a:spcPts val="200"/>
              </a:spcBef>
            </a:pPr>
            <a:r>
              <a:rPr lang="zh-CN" altLang="en-US" dirty="0">
                <a:latin typeface="楷体" panose="02010609060101010101" charset="-122"/>
                <a:ea typeface="楷体" panose="02010609060101010101" charset="-122"/>
                <a:cs typeface="楷体" panose="02010609060101010101" charset="-122"/>
              </a:rPr>
              <a:t>（二）在虚假陈述揭露日或者更正日及以后进行的投资；</a:t>
            </a:r>
          </a:p>
          <a:p>
            <a:pPr>
              <a:spcBef>
                <a:spcPts val="200"/>
              </a:spcBef>
            </a:pPr>
            <a:r>
              <a:rPr lang="zh-CN" altLang="en-US" dirty="0">
                <a:latin typeface="楷体" panose="02010609060101010101" charset="-122"/>
                <a:ea typeface="楷体" panose="02010609060101010101" charset="-122"/>
                <a:cs typeface="楷体" panose="02010609060101010101" charset="-122"/>
              </a:rPr>
              <a:t>（三）明知虚假陈述存在而进行的投资；</a:t>
            </a:r>
          </a:p>
          <a:p>
            <a:pPr>
              <a:spcBef>
                <a:spcPts val="200"/>
              </a:spcBef>
            </a:pPr>
            <a:r>
              <a:rPr lang="zh-CN" altLang="en-US" dirty="0">
                <a:latin typeface="楷体" panose="02010609060101010101" charset="-122"/>
                <a:ea typeface="楷体" panose="02010609060101010101" charset="-122"/>
                <a:cs typeface="楷体" panose="02010609060101010101" charset="-122"/>
              </a:rPr>
              <a:t>（四）损失或者部分损失是由证券市场系统风险等其他因素所导致；</a:t>
            </a:r>
          </a:p>
          <a:p>
            <a:pPr>
              <a:spcBef>
                <a:spcPts val="200"/>
              </a:spcBef>
            </a:pPr>
            <a:r>
              <a:rPr lang="zh-CN" altLang="en-US" dirty="0">
                <a:latin typeface="楷体" panose="02010609060101010101" charset="-122"/>
                <a:ea typeface="楷体" panose="02010609060101010101" charset="-122"/>
                <a:cs typeface="楷体" panose="02010609060101010101" charset="-122"/>
              </a:rPr>
              <a:t>（五）属于恶意投资、操纵证券价格的。</a:t>
            </a:r>
          </a:p>
          <a:p>
            <a:endParaRPr lang="zh-CN" altLang="en-US" dirty="0">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325" y="0"/>
            <a:ext cx="7543800" cy="832485"/>
          </a:xfrm>
        </p:spPr>
        <p:txBody>
          <a:bodyPr>
            <a:scene3d>
              <a:camera prst="orthographicFront"/>
              <a:lightRig rig="threePt" dir="t"/>
            </a:scene3d>
          </a:bodyPr>
          <a:lstStyle/>
          <a:p>
            <a:r>
              <a:rPr lang="zh-CN" altLang="en-US" sz="2400" dirty="0">
                <a:ln w="22225">
                  <a:solidFill>
                    <a:schemeClr val="accent2"/>
                  </a:solidFill>
                  <a:prstDash val="solid"/>
                </a:ln>
                <a:solidFill>
                  <a:schemeClr val="accent2">
                    <a:lumMod val="40000"/>
                    <a:lumOff val="60000"/>
                  </a:schemeClr>
                </a:solidFill>
                <a:effectLst/>
              </a:rPr>
              <a:t>司法实践</a:t>
            </a:r>
          </a:p>
        </p:txBody>
      </p:sp>
      <p:sp>
        <p:nvSpPr>
          <p:cNvPr id="3" name="内容占位符 2"/>
          <p:cNvSpPr>
            <a:spLocks noGrp="1"/>
          </p:cNvSpPr>
          <p:nvPr>
            <p:ph idx="1"/>
          </p:nvPr>
        </p:nvSpPr>
        <p:spPr>
          <a:xfrm>
            <a:off x="822325" y="967750"/>
            <a:ext cx="7543800" cy="4749165"/>
          </a:xfrm>
        </p:spPr>
        <p:txBody>
          <a:bodyPr/>
          <a:lstStyle/>
          <a:p>
            <a:pPr>
              <a:lnSpc>
                <a:spcPct val="150000"/>
              </a:lnSpc>
            </a:pPr>
            <a:r>
              <a:rPr lang="zh-CN" altLang="en-US" dirty="0"/>
              <a:t>在一个公开有效的证券市场中，公司股票价格是由与该公司有关的所有可获知的重大信息决定的。虚假陈述作为一种公开信息必然会在相关的股票价格中得到反映。投资者信赖市场价格的趋势进行投资，而其所信赖的市场价格反映了虚假陈述的信息。所以，投资者即使不是直接信赖虚假陈述而做出投资决策，也是受反映了虚假陈述的价格的影响而为投资。换言之，</a:t>
            </a:r>
            <a:r>
              <a:rPr lang="zh-CN" altLang="en-US" b="1" dirty="0"/>
              <a:t>投资者系基于对股票市场价格的信赖而做出投资决定，而非基于对特定信息的充分了解和分析，即使投资者不知晓虚假信息的存在，只要该虚假信息对股票的市场价格产生了影响，使其发生扭曲，即可认定相应虚假陈述行为与投资者损失间具有因果关系。</a:t>
            </a:r>
          </a:p>
          <a:p>
            <a:pPr algn="r">
              <a:lnSpc>
                <a:spcPct val="150000"/>
              </a:lnSpc>
            </a:pPr>
            <a:r>
              <a:rPr lang="en-US" altLang="zh-CN" dirty="0"/>
              <a:t>——</a:t>
            </a:r>
            <a:r>
              <a:rPr lang="zh-CN" altLang="en-US" dirty="0"/>
              <a:t>（</a:t>
            </a:r>
            <a:r>
              <a:rPr lang="en-US" altLang="zh-CN" dirty="0"/>
              <a:t>2017</a:t>
            </a:r>
            <a:r>
              <a:rPr lang="zh-CN" altLang="en-US" dirty="0"/>
              <a:t>）沪</a:t>
            </a:r>
            <a:r>
              <a:rPr lang="en-US" altLang="zh-CN" dirty="0"/>
              <a:t>01</a:t>
            </a:r>
            <a:r>
              <a:rPr lang="zh-CN" altLang="en-US" dirty="0"/>
              <a:t>民初</a:t>
            </a:r>
            <a:r>
              <a:rPr lang="en-US" altLang="zh-CN" dirty="0"/>
              <a:t>943</a:t>
            </a:r>
            <a:r>
              <a:rPr lang="zh-CN" altLang="en-US" dirty="0"/>
              <a:t>号民事判决书</a:t>
            </a:r>
          </a:p>
        </p:txBody>
      </p:sp>
    </p:spTree>
  </p:cSld>
  <p:clrMapOvr>
    <a:masterClrMapping/>
  </p:clrMapOvr>
  <p:transition>
    <p:push dir="u"/>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6250" y="243840"/>
            <a:ext cx="7543800" cy="525780"/>
          </a:xfrm>
        </p:spPr>
        <p:txBody>
          <a:bodyPr/>
          <a:lstStyle/>
          <a:p>
            <a:r>
              <a:rPr lang="zh-CN" altLang="en-US" sz="2400" b="1" dirty="0"/>
              <a:t>因果关系推定的例外</a:t>
            </a:r>
          </a:p>
        </p:txBody>
      </p:sp>
      <p:sp>
        <p:nvSpPr>
          <p:cNvPr id="3" name="内容占位符 2"/>
          <p:cNvSpPr>
            <a:spLocks noGrp="1"/>
          </p:cNvSpPr>
          <p:nvPr>
            <p:ph idx="1"/>
          </p:nvPr>
        </p:nvSpPr>
        <p:spPr>
          <a:xfrm>
            <a:off x="396250" y="1094750"/>
            <a:ext cx="8521065" cy="5429885"/>
          </a:xfrm>
        </p:spPr>
        <p:txBody>
          <a:bodyPr/>
          <a:lstStyle/>
          <a:p>
            <a:r>
              <a:rPr lang="zh-CN" altLang="en-US" b="1" dirty="0">
                <a:solidFill>
                  <a:schemeClr val="accent1"/>
                </a:solidFill>
                <a:effectLst>
                  <a:outerShdw blurRad="38100" dist="25400" dir="5400000" algn="ctr" rotWithShape="0">
                    <a:srgbClr val="6E747A">
                      <a:alpha val="43000"/>
                    </a:srgbClr>
                  </a:outerShdw>
                </a:effectLst>
                <a:sym typeface="+mn-ea"/>
              </a:rPr>
              <a:t>目的</a:t>
            </a:r>
            <a:r>
              <a:rPr lang="zh-CN" altLang="en-US" dirty="0">
                <a:sym typeface="+mn-ea"/>
              </a:rPr>
              <a:t>：保护普通投资者。</a:t>
            </a:r>
          </a:p>
          <a:p>
            <a:r>
              <a:rPr lang="zh-CN" altLang="en-US" dirty="0">
                <a:ln w="22225">
                  <a:solidFill>
                    <a:schemeClr val="accent2"/>
                  </a:solidFill>
                  <a:prstDash val="solid"/>
                </a:ln>
                <a:solidFill>
                  <a:schemeClr val="accent2">
                    <a:lumMod val="40000"/>
                    <a:lumOff val="60000"/>
                  </a:schemeClr>
                </a:solidFill>
                <a:sym typeface="+mn-ea"/>
              </a:rPr>
              <a:t>专业的投资机构需要证明交易上的因果关系的存在</a:t>
            </a:r>
            <a:r>
              <a:rPr lang="zh-CN" altLang="en-US" dirty="0">
                <a:sym typeface="+mn-ea"/>
              </a:rPr>
              <a:t>：</a:t>
            </a:r>
            <a:r>
              <a:rPr lang="en-US" altLang="zh-CN" dirty="0">
                <a:sym typeface="+mn-ea"/>
              </a:rPr>
              <a:t>“</a:t>
            </a:r>
            <a:r>
              <a:rPr lang="zh-CN" altLang="en-US" dirty="0">
                <a:sym typeface="+mn-ea"/>
              </a:rPr>
              <a:t>基金公司属于专业投资机构，其具备证券市场投资的特别技能、知识、经验及专业分析研究能力，也有着严格的投资决策程序，因此基金公司不同于普通证券市场投资人。基金公司进行证券投资，不但要严格遵循其投资决策程序，而且必须对其专业分析研究能力、特别技能、知识和经验加以运用，否则如果其信赖一个不具备这些条件的普通投资可能合理信赖的虚假陈述，那么就是不合理信赖。</a:t>
            </a:r>
            <a:r>
              <a:rPr lang="en-US" altLang="zh-CN" dirty="0">
                <a:sym typeface="+mn-ea"/>
              </a:rPr>
              <a:t>”</a:t>
            </a:r>
          </a:p>
          <a:p>
            <a:pPr algn="r"/>
            <a:r>
              <a:rPr lang="en-US" altLang="zh-CN" dirty="0">
                <a:sym typeface="+mn-ea"/>
              </a:rPr>
              <a:t>——</a:t>
            </a:r>
            <a:r>
              <a:rPr lang="zh-CN" altLang="en-US" dirty="0">
                <a:sym typeface="+mn-ea"/>
              </a:rPr>
              <a:t>大成基金管理有限公司</a:t>
            </a:r>
            <a:r>
              <a:rPr lang="en-US" altLang="zh-CN" dirty="0">
                <a:sym typeface="+mn-ea"/>
              </a:rPr>
              <a:t>v</a:t>
            </a:r>
            <a:r>
              <a:rPr lang="zh-CN" altLang="en-US" dirty="0">
                <a:sym typeface="+mn-ea"/>
              </a:rPr>
              <a:t>广夏（银川）实业</a:t>
            </a:r>
          </a:p>
          <a:p>
            <a:pPr algn="r"/>
            <a:r>
              <a:rPr lang="zh-CN" altLang="en-US" dirty="0">
                <a:sym typeface="+mn-ea"/>
              </a:rPr>
              <a:t>股份有限公司虚假陈述纠纷案</a:t>
            </a:r>
          </a:p>
          <a:p>
            <a:pPr algn="l"/>
            <a:r>
              <a:rPr lang="zh-CN" altLang="en-US" dirty="0">
                <a:sym typeface="+mn-ea"/>
              </a:rPr>
              <a:t>另外，如果被告可以证明证券所在的市场并非有效率的市场，则欺诈市场理论不可适用。</a:t>
            </a:r>
            <a:endParaRPr lang="zh-CN" altLang="en-US" dirty="0"/>
          </a:p>
          <a:p>
            <a:endParaRPr lang="zh-CN" altLang="en-US" dirty="0"/>
          </a:p>
        </p:txBody>
      </p:sp>
    </p:spTree>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a:xfrm>
            <a:off x="822325" y="287340"/>
            <a:ext cx="7543800" cy="950912"/>
          </a:xfrm>
        </p:spPr>
        <p:txBody>
          <a:bodyPr anchor="b"/>
          <a:lstStyle/>
          <a:p>
            <a:pPr algn="ctr"/>
            <a:r>
              <a:rPr lang="zh-CN" altLang="en-US"/>
              <a:t>曲线分析</a:t>
            </a:r>
          </a:p>
        </p:txBody>
      </p:sp>
      <p:pic>
        <p:nvPicPr>
          <p:cNvPr id="45058" name="内容占位符 3"/>
          <p:cNvPicPr>
            <a:picLocks noGrp="1" noChangeAspect="1"/>
          </p:cNvPicPr>
          <p:nvPr>
            <p:ph idx="1"/>
          </p:nvPr>
        </p:nvPicPr>
        <p:blipFill>
          <a:blip r:embed="rId2"/>
          <a:stretch>
            <a:fillRect/>
          </a:stretch>
        </p:blipFill>
        <p:spPr>
          <a:xfrm>
            <a:off x="1063625" y="1374777"/>
            <a:ext cx="6713538" cy="4318000"/>
          </a:xfrm>
        </p:spPr>
      </p:pic>
    </p:spTree>
  </p:cSld>
  <p:clrMapOvr>
    <a:masterClrMapping/>
  </p:clrMapOvr>
  <p:transition>
    <p:push dir="u"/>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矩形 7"/>
          <p:cNvSpPr/>
          <p:nvPr/>
        </p:nvSpPr>
        <p:spPr>
          <a:xfrm>
            <a:off x="335915" y="739487"/>
            <a:ext cx="8472170" cy="3732945"/>
          </a:xfrm>
          <a:prstGeom prst="rect">
            <a:avLst/>
          </a:prstGeom>
          <a:noFill/>
          <a:ln w="9525">
            <a:noFill/>
          </a:ln>
        </p:spPr>
        <p:txBody>
          <a:bodyPr wrap="square" anchor="t">
            <a:spAutoFit/>
          </a:bodyPr>
          <a:lstStyle/>
          <a:p>
            <a:pPr eaLnBrk="0" hangingPunct="0">
              <a:lnSpc>
                <a:spcPct val="150000"/>
              </a:lnSpc>
            </a:pPr>
            <a:r>
              <a:rPr lang="zh-CN" altLang="en-US" sz="2000" b="1" dirty="0"/>
              <a:t>（</a:t>
            </a:r>
            <a:r>
              <a:rPr lang="en-US" altLang="zh-CN" sz="2000" b="1" dirty="0"/>
              <a:t>5</a:t>
            </a:r>
            <a:r>
              <a:rPr lang="zh-CN" altLang="en-US" sz="2000" b="1" dirty="0"/>
              <a:t>）直接接触的交易</a:t>
            </a:r>
            <a:endParaRPr lang="zh-CN" altLang="en-US" sz="2000" dirty="0"/>
          </a:p>
          <a:p>
            <a:pPr eaLnBrk="0" hangingPunct="0">
              <a:lnSpc>
                <a:spcPct val="150000"/>
              </a:lnSpc>
            </a:pPr>
            <a:r>
              <a:rPr lang="zh-CN" altLang="en-US" sz="2000" dirty="0"/>
              <a:t>对于买卖双方直接接触、一对一、面对面的私下交易，则要根据违法行为的</a:t>
            </a:r>
            <a:r>
              <a:rPr lang="zh-CN" altLang="en-US" sz="2000" b="1" dirty="0"/>
              <a:t>主动与被动</a:t>
            </a:r>
            <a:r>
              <a:rPr lang="zh-CN" altLang="en-US" sz="2000" dirty="0"/>
              <a:t>做具体分析。</a:t>
            </a:r>
          </a:p>
          <a:p>
            <a:pPr eaLnBrk="0" hangingPunct="0">
              <a:lnSpc>
                <a:spcPct val="150000"/>
              </a:lnSpc>
            </a:pPr>
            <a:r>
              <a:rPr lang="zh-CN" altLang="en-US" sz="2000" b="1" dirty="0"/>
              <a:t>①</a:t>
            </a:r>
            <a:r>
              <a:rPr lang="zh-CN" altLang="en-US" sz="2000" dirty="0"/>
              <a:t>在</a:t>
            </a:r>
            <a:r>
              <a:rPr lang="en-US" altLang="zh-CN" sz="2000" dirty="0"/>
              <a:t>Affiliated Ute Citizens of Utah v. united states</a:t>
            </a:r>
            <a:r>
              <a:rPr lang="zh-CN" altLang="en-US" sz="2000" dirty="0"/>
              <a:t>一案中，美国联邦最高法院认为在违法行为是不披露的情况下，原告没有必要出示他信赖被告的确凿证据；他只要证明被告所隐瞒的事实对一个正常的投资者来说，在做投资决策时可能会认为是重要的，即可。</a:t>
            </a:r>
          </a:p>
          <a:p>
            <a:pPr eaLnBrk="0" hangingPunct="0">
              <a:lnSpc>
                <a:spcPct val="150000"/>
              </a:lnSpc>
              <a:spcAft>
                <a:spcPts val="600"/>
              </a:spcAft>
            </a:pPr>
            <a:r>
              <a:rPr lang="zh-CN" altLang="en-US" sz="2000" b="1" dirty="0"/>
              <a:t>②</a:t>
            </a:r>
            <a:r>
              <a:rPr lang="zh-CN" altLang="en-US" sz="2000" dirty="0"/>
              <a:t>被告主动的虚假陈述或误导性陈述时，则由原告证明。</a:t>
            </a:r>
          </a:p>
        </p:txBody>
      </p:sp>
    </p:spTree>
  </p:cSld>
  <p:clrMapOvr>
    <a:masterClrMapping/>
  </p:clrMapOvr>
  <p:transition>
    <p:push dir="u"/>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5765" y="325119"/>
            <a:ext cx="7543800" cy="443865"/>
          </a:xfrm>
        </p:spPr>
        <p:txBody>
          <a:bodyPr/>
          <a:lstStyle/>
          <a:p>
            <a:r>
              <a:rPr lang="en-US" altLang="zh-CN" sz="2400" b="1" dirty="0">
                <a:solidFill>
                  <a:srgbClr val="C00000"/>
                </a:solidFill>
              </a:rPr>
              <a:t>7.</a:t>
            </a:r>
            <a:r>
              <a:rPr lang="zh-CN" altLang="en-US" sz="2400" b="1" dirty="0">
                <a:solidFill>
                  <a:srgbClr val="C00000"/>
                </a:solidFill>
              </a:rPr>
              <a:t>哪些证券？</a:t>
            </a:r>
          </a:p>
        </p:txBody>
      </p:sp>
      <p:sp>
        <p:nvSpPr>
          <p:cNvPr id="3" name="内容占位符 2"/>
          <p:cNvSpPr>
            <a:spLocks noGrp="1"/>
          </p:cNvSpPr>
          <p:nvPr>
            <p:ph idx="1"/>
          </p:nvPr>
        </p:nvSpPr>
        <p:spPr>
          <a:xfrm>
            <a:off x="523240" y="1124587"/>
            <a:ext cx="8185150" cy="4744720"/>
          </a:xfrm>
        </p:spPr>
        <p:txBody>
          <a:bodyPr/>
          <a:lstStyle/>
          <a:p>
            <a:r>
              <a:rPr lang="zh-CN" altLang="en-US" b="1" dirty="0"/>
              <a:t>核心指向：股票</a:t>
            </a:r>
          </a:p>
          <a:p>
            <a:r>
              <a:rPr lang="zh-CN" altLang="en-US" dirty="0"/>
              <a:t>        此外，在协鑫集成科技股份有限公司与单某泳证券虚假陈述责任纠纷上诉案中，协鑫集成科技股份有限公司认为《规定》仅适用于股票，对公司债券不适用，被法院否决。</a:t>
            </a:r>
            <a:r>
              <a:rPr lang="en-US" altLang="zh-CN" dirty="0"/>
              <a:t>——</a:t>
            </a:r>
            <a:r>
              <a:rPr lang="zh-CN" altLang="en-US" dirty="0"/>
              <a:t>江苏省高院</a:t>
            </a:r>
            <a:r>
              <a:rPr lang="en-US" altLang="zh-CN" dirty="0"/>
              <a:t>2018</a:t>
            </a:r>
            <a:r>
              <a:rPr lang="zh-CN" altLang="en-US" dirty="0"/>
              <a:t>苏民终</a:t>
            </a:r>
            <a:r>
              <a:rPr lang="en-US" altLang="zh-CN" dirty="0"/>
              <a:t>702</a:t>
            </a:r>
            <a:r>
              <a:rPr lang="zh-CN" altLang="en-US" dirty="0"/>
              <a:t>号民事判决</a:t>
            </a:r>
          </a:p>
          <a:p>
            <a:r>
              <a:rPr lang="zh-CN" altLang="en-US" dirty="0"/>
              <a:t>        权证交易不适用《规定》</a:t>
            </a:r>
            <a:r>
              <a:rPr lang="en-US" altLang="zh-CN" dirty="0"/>
              <a:t>——</a:t>
            </a:r>
            <a:r>
              <a:rPr lang="zh-CN" altLang="en-US" dirty="0"/>
              <a:t>陈某诉广东省机场管理集团公司、广州白云国际机场股份有限公司、上交所侵权纠纷案（最高人民法院公报</a:t>
            </a:r>
            <a:r>
              <a:rPr lang="en-US" altLang="zh-CN" dirty="0"/>
              <a:t>2008</a:t>
            </a:r>
            <a:r>
              <a:rPr lang="zh-CN" altLang="en-US" dirty="0"/>
              <a:t>（</a:t>
            </a:r>
            <a:r>
              <a:rPr lang="en-US" altLang="zh-CN" dirty="0"/>
              <a:t>12</a:t>
            </a:r>
            <a:r>
              <a:rPr lang="zh-CN" altLang="en-US" dirty="0"/>
              <a:t>））</a:t>
            </a:r>
          </a:p>
          <a:p>
            <a:endParaRPr lang="zh-CN" altLang="en-US" dirty="0"/>
          </a:p>
        </p:txBody>
      </p:sp>
    </p:spTree>
  </p:cSld>
  <p:clrMapOvr>
    <a:masterClrMapping/>
  </p:clrMapOvr>
  <p:transition>
    <p:push dir="u"/>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2740" y="365759"/>
            <a:ext cx="7543800" cy="398145"/>
          </a:xfrm>
        </p:spPr>
        <p:txBody>
          <a:bodyPr/>
          <a:lstStyle/>
          <a:p>
            <a:r>
              <a:rPr lang="en-US" altLang="zh-CN" sz="2400" b="1" dirty="0">
                <a:solidFill>
                  <a:srgbClr val="C00000"/>
                </a:solidFill>
                <a:latin typeface="Calibri" panose="020F0502020204030204" pitchFamily="2" charset="0"/>
                <a:ea typeface="宋体" panose="02010600030101010101" pitchFamily="2" charset="-122"/>
                <a:sym typeface="+mn-ea"/>
              </a:rPr>
              <a:t>8.</a:t>
            </a:r>
            <a:r>
              <a:rPr lang="zh-CN" altLang="en-US" sz="2400" b="1" dirty="0">
                <a:solidFill>
                  <a:srgbClr val="C00000"/>
                </a:solidFill>
                <a:latin typeface="Calibri" panose="020F0502020204030204" pitchFamily="2" charset="0"/>
                <a:ea typeface="宋体" panose="02010600030101010101" pitchFamily="2" charset="-122"/>
                <a:sym typeface="+mn-ea"/>
              </a:rPr>
              <a:t>诉讼方式</a:t>
            </a:r>
            <a:endParaRPr lang="zh-CN" altLang="en-US" sz="2400" dirty="0">
              <a:solidFill>
                <a:srgbClr val="C00000"/>
              </a:solidFill>
              <a:latin typeface="Calibri" panose="020F0502020204030204" pitchFamily="2" charset="0"/>
              <a:ea typeface="宋体" panose="02010600030101010101" pitchFamily="2" charset="-122"/>
            </a:endParaRPr>
          </a:p>
        </p:txBody>
      </p:sp>
      <p:sp>
        <p:nvSpPr>
          <p:cNvPr id="3" name="内容占位符 2"/>
          <p:cNvSpPr>
            <a:spLocks noGrp="1"/>
          </p:cNvSpPr>
          <p:nvPr>
            <p:ph idx="1"/>
          </p:nvPr>
        </p:nvSpPr>
        <p:spPr>
          <a:xfrm>
            <a:off x="452757" y="981710"/>
            <a:ext cx="8341360" cy="5386070"/>
          </a:xfrm>
        </p:spPr>
        <p:txBody>
          <a:bodyPr/>
          <a:lstStyle/>
          <a:p>
            <a:pPr indent="0">
              <a:spcBef>
                <a:spcPts val="200"/>
              </a:spcBef>
            </a:pPr>
            <a:r>
              <a:rPr lang="zh-CN" altLang="en-US" dirty="0">
                <a:latin typeface="Calibri" panose="020F0502020204030204" pitchFamily="2" charset="0"/>
                <a:ea typeface="宋体" panose="02010600030101010101" pitchFamily="2" charset="-122"/>
                <a:sym typeface="+mn-ea"/>
              </a:rPr>
              <a:t>人数分散，纷纷立案，浪费司法资源；搭便车，无人起诉。</a:t>
            </a:r>
            <a:endParaRPr lang="zh-CN" altLang="en-US" dirty="0">
              <a:latin typeface="Calibri" panose="020F0502020204030204" pitchFamily="2" charset="0"/>
              <a:ea typeface="宋体" panose="02010600030101010101" pitchFamily="2" charset="-122"/>
            </a:endParaRPr>
          </a:p>
          <a:p>
            <a:pPr indent="0">
              <a:spcBef>
                <a:spcPts val="200"/>
              </a:spcBef>
            </a:pPr>
            <a:r>
              <a:rPr lang="zh-CN" altLang="en-US" b="1" dirty="0">
                <a:latin typeface="楷体" panose="02010609060101010101" charset="-122"/>
                <a:ea typeface="楷体" panose="02010609060101010101" charset="-122"/>
                <a:cs typeface="楷体" panose="02010609060101010101" charset="-122"/>
                <a:sym typeface="+mn-ea"/>
              </a:rPr>
              <a:t>《最高人民法院关于审理证券市场因虚假陈述引发的民事赔偿案件的若干规定》</a:t>
            </a:r>
            <a:r>
              <a:rPr lang="zh-CN" altLang="en-US" u="sng" dirty="0">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第十二条</a:t>
            </a:r>
            <a:r>
              <a:rPr lang="zh-CN" altLang="en-US" dirty="0">
                <a:latin typeface="楷体" panose="02010609060101010101" charset="-122"/>
                <a:ea typeface="楷体" panose="02010609060101010101" charset="-122"/>
                <a:cs typeface="楷体" panose="02010609060101010101" charset="-122"/>
                <a:sym typeface="+mn-ea"/>
              </a:rPr>
              <a:t> 本规定所涉证券民事赔偿案件的原告可以选择</a:t>
            </a:r>
            <a:r>
              <a:rPr lang="zh-CN" altLang="en-US" b="1" dirty="0">
                <a:latin typeface="楷体" panose="02010609060101010101" charset="-122"/>
                <a:ea typeface="楷体" panose="02010609060101010101" charset="-122"/>
                <a:cs typeface="楷体" panose="02010609060101010101" charset="-122"/>
                <a:sym typeface="+mn-ea"/>
              </a:rPr>
              <a:t>单独诉讼或者共同诉讼</a:t>
            </a:r>
            <a:r>
              <a:rPr lang="zh-CN" altLang="en-US" dirty="0">
                <a:latin typeface="楷体" panose="02010609060101010101" charset="-122"/>
                <a:ea typeface="楷体" panose="02010609060101010101" charset="-122"/>
                <a:cs typeface="楷体" panose="02010609060101010101" charset="-122"/>
                <a:sym typeface="+mn-ea"/>
              </a:rPr>
              <a:t>方式提起诉讼。</a:t>
            </a:r>
            <a:endParaRPr lang="en-US" altLang="zh-CN" dirty="0">
              <a:latin typeface="楷体" panose="02010609060101010101" charset="-122"/>
              <a:ea typeface="楷体" panose="02010609060101010101" charset="-122"/>
              <a:cs typeface="楷体" panose="02010609060101010101" charset="-122"/>
              <a:sym typeface="+mn-ea"/>
            </a:endParaRPr>
          </a:p>
          <a:p>
            <a:pPr indent="0">
              <a:spcBef>
                <a:spcPts val="200"/>
              </a:spcBef>
            </a:pPr>
            <a:endParaRPr lang="zh-CN" altLang="en-US" dirty="0">
              <a:latin typeface="Calibri" panose="020F0502020204030204" pitchFamily="2" charset="0"/>
              <a:ea typeface="宋体" panose="02010600030101010101" pitchFamily="2" charset="-122"/>
            </a:endParaRPr>
          </a:p>
          <a:p>
            <a:pPr indent="0">
              <a:spcBef>
                <a:spcPts val="200"/>
              </a:spcBef>
            </a:pPr>
            <a:r>
              <a:rPr lang="zh-CN" altLang="en-US" dirty="0">
                <a:latin typeface="楷体" panose="02010609060101010101" charset="-122"/>
                <a:ea typeface="楷体" panose="02010609060101010101" charset="-122"/>
                <a:cs typeface="楷体" panose="02010609060101010101" charset="-122"/>
                <a:sym typeface="+mn-ea"/>
              </a:rPr>
              <a:t>“中国版”集团诉讼</a:t>
            </a:r>
            <a:r>
              <a:rPr lang="zh-CN" altLang="en-US" dirty="0">
                <a:latin typeface="Calibri" panose="020F0502020204030204" pitchFamily="2" charset="0"/>
                <a:ea typeface="宋体" panose="02010600030101010101" pitchFamily="2" charset="-122"/>
                <a:sym typeface="+mn-ea"/>
              </a:rPr>
              <a:t>（</a:t>
            </a:r>
            <a:r>
              <a:rPr lang="en-US" altLang="zh-CN" dirty="0">
                <a:latin typeface="Calibri" panose="020F0502020204030204" pitchFamily="2" charset="0"/>
                <a:ea typeface="宋体" panose="02010600030101010101" pitchFamily="2" charset="-122"/>
                <a:sym typeface="+mn-ea"/>
              </a:rPr>
              <a:t>class action</a:t>
            </a:r>
            <a:r>
              <a:rPr lang="zh-CN" altLang="en-US" dirty="0">
                <a:latin typeface="Calibri" panose="020F0502020204030204" pitchFamily="2" charset="0"/>
                <a:ea typeface="宋体" panose="02010600030101010101" pitchFamily="2" charset="-122"/>
                <a:sym typeface="+mn-ea"/>
              </a:rPr>
              <a:t>）</a:t>
            </a:r>
            <a:r>
              <a:rPr lang="en-US" altLang="zh-CN" dirty="0">
                <a:latin typeface="Calibri" panose="020F0502020204030204" pitchFamily="2" charset="0"/>
                <a:ea typeface="宋体" panose="02010600030101010101" pitchFamily="2" charset="-122"/>
                <a:sym typeface="+mn-ea"/>
              </a:rPr>
              <a:t>——</a:t>
            </a:r>
            <a:r>
              <a:rPr lang="zh-CN" altLang="en-US" b="1" dirty="0">
                <a:solidFill>
                  <a:srgbClr val="C00000"/>
                </a:solidFill>
                <a:latin typeface="Calibri" panose="020F0502020204030204" pitchFamily="2" charset="0"/>
                <a:ea typeface="宋体" panose="02010600030101010101" pitchFamily="2" charset="-122"/>
                <a:sym typeface="+mn-ea"/>
              </a:rPr>
              <a:t>代表人诉讼</a:t>
            </a:r>
          </a:p>
          <a:p>
            <a:pPr indent="0">
              <a:spcBef>
                <a:spcPts val="200"/>
              </a:spcBef>
            </a:pPr>
            <a:r>
              <a:rPr lang="zh-CN" altLang="en-US" b="1" u="sng" dirty="0">
                <a:latin typeface="楷体" panose="02010609060101010101" charset="-122"/>
                <a:ea typeface="楷体" panose="02010609060101010101" charset="-122"/>
                <a:cs typeface="楷体" panose="02010609060101010101" charset="-122"/>
              </a:rPr>
              <a:t>第九十五条</a:t>
            </a:r>
            <a:r>
              <a:rPr lang="zh-CN" altLang="en-US" dirty="0">
                <a:latin typeface="楷体" panose="02010609060101010101" charset="-122"/>
                <a:ea typeface="楷体" panose="02010609060101010101" charset="-122"/>
                <a:cs typeface="楷体" panose="02010609060101010101" charset="-122"/>
              </a:rPr>
              <a:t>　投资者提起虚假陈述等证券民事赔偿诉讼时，诉讼标的是同一种类，且当事人一方人数众多的，可以依法推选</a:t>
            </a:r>
            <a:r>
              <a:rPr lang="zh-CN" altLang="en-US" dirty="0">
                <a:solidFill>
                  <a:srgbClr val="FF0000"/>
                </a:solidFill>
                <a:latin typeface="楷体" panose="02010609060101010101" charset="-122"/>
                <a:ea typeface="楷体" panose="02010609060101010101" charset="-122"/>
                <a:cs typeface="楷体" panose="02010609060101010101" charset="-122"/>
              </a:rPr>
              <a:t>代表人</a:t>
            </a:r>
            <a:r>
              <a:rPr lang="zh-CN" altLang="en-US" dirty="0">
                <a:latin typeface="楷体" panose="02010609060101010101" charset="-122"/>
                <a:ea typeface="楷体" panose="02010609060101010101" charset="-122"/>
                <a:cs typeface="楷体" panose="02010609060101010101" charset="-122"/>
              </a:rPr>
              <a:t>进行诉讼。</a:t>
            </a:r>
          </a:p>
          <a:p>
            <a:pPr indent="0">
              <a:spcBef>
                <a:spcPts val="200"/>
              </a:spcBef>
            </a:pPr>
            <a:r>
              <a:rPr lang="zh-CN" altLang="en-US" dirty="0">
                <a:latin typeface="楷体" panose="02010609060101010101" charset="-122"/>
                <a:ea typeface="楷体" panose="02010609060101010101" charset="-122"/>
                <a:cs typeface="楷体" panose="02010609060101010101" charset="-122"/>
              </a:rPr>
              <a:t>对按照前款规定提起的诉讼，可能存在有相同诉讼请求的其他众多投资者的，人民法院可以发出公告，说明该诉讼请求的案件情况，通知投资者在一定期间向人民法院登记。人民法院作出的判决、裁定，</a:t>
            </a:r>
            <a:r>
              <a:rPr lang="zh-CN" altLang="en-US" b="1" dirty="0">
                <a:latin typeface="楷体" panose="02010609060101010101" charset="-122"/>
                <a:ea typeface="楷体" panose="02010609060101010101" charset="-122"/>
                <a:cs typeface="楷体" panose="02010609060101010101" charset="-122"/>
              </a:rPr>
              <a:t>对参加登记的投资者发生效力。</a:t>
            </a:r>
          </a:p>
          <a:p>
            <a:pPr indent="0">
              <a:spcBef>
                <a:spcPts val="200"/>
              </a:spcBef>
            </a:pPr>
            <a:r>
              <a:rPr lang="zh-CN" altLang="en-US" b="1" dirty="0">
                <a:latin typeface="楷体" panose="02010609060101010101" charset="-122"/>
                <a:ea typeface="楷体" panose="02010609060101010101" charset="-122"/>
                <a:cs typeface="楷体" panose="02010609060101010101" charset="-122"/>
              </a:rPr>
              <a:t>投资者保护机构</a:t>
            </a:r>
            <a:r>
              <a:rPr lang="zh-CN" altLang="en-US" dirty="0">
                <a:latin typeface="楷体" panose="02010609060101010101" charset="-122"/>
                <a:ea typeface="楷体" panose="02010609060101010101" charset="-122"/>
                <a:cs typeface="楷体" panose="02010609060101010101" charset="-122"/>
              </a:rPr>
              <a:t>受五十名以上投资者委托，可以作为代表人参加诉讼，并为经证券登记结算机构确认的权利人依照前款规定向人民法院登记，但投资者明确表示不愿意参加该诉讼的除外。</a:t>
            </a:r>
            <a:r>
              <a:rPr lang="zh-CN" altLang="en-US" b="1" dirty="0">
                <a:solidFill>
                  <a:srgbClr val="FF0000"/>
                </a:solidFill>
                <a:latin typeface="楷体" panose="02010609060101010101" charset="-122"/>
                <a:ea typeface="楷体" panose="02010609060101010101" charset="-122"/>
                <a:cs typeface="楷体" panose="02010609060101010101" charset="-122"/>
              </a:rPr>
              <a:t>（本条新增）</a:t>
            </a:r>
            <a:r>
              <a:rPr lang="zh-CN" altLang="en-US" b="1"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sym typeface="+mn-ea"/>
              </a:rPr>
              <a:t>（公益诉讼；默认加入，明示推出）</a:t>
            </a:r>
          </a:p>
        </p:txBody>
      </p:sp>
    </p:spTree>
  </p:cSld>
  <p:clrMapOvr>
    <a:masterClrMapping/>
  </p:clrMapOvr>
  <p:transition>
    <p:push dir="u"/>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090" y="294639"/>
            <a:ext cx="7543800" cy="400685"/>
          </a:xfrm>
        </p:spPr>
        <p:txBody>
          <a:bodyPr/>
          <a:lstStyle/>
          <a:p>
            <a:r>
              <a:rPr lang="en-US" altLang="zh-CN" sz="2400" b="1" dirty="0">
                <a:solidFill>
                  <a:srgbClr val="C00000"/>
                </a:solidFill>
              </a:rPr>
              <a:t>9.</a:t>
            </a:r>
            <a:r>
              <a:rPr lang="zh-CN" altLang="en-US" sz="2400" b="1" dirty="0">
                <a:solidFill>
                  <a:srgbClr val="C00000"/>
                </a:solidFill>
              </a:rPr>
              <a:t>新发展</a:t>
            </a:r>
          </a:p>
        </p:txBody>
      </p:sp>
      <p:sp>
        <p:nvSpPr>
          <p:cNvPr id="3" name="内容占位符 2"/>
          <p:cNvSpPr>
            <a:spLocks noGrp="1"/>
          </p:cNvSpPr>
          <p:nvPr>
            <p:ph idx="1"/>
          </p:nvPr>
        </p:nvSpPr>
        <p:spPr>
          <a:xfrm>
            <a:off x="313690" y="777250"/>
            <a:ext cx="8341360" cy="4716145"/>
          </a:xfrm>
        </p:spPr>
        <p:txBody>
          <a:bodyPr/>
          <a:lstStyle/>
          <a:p>
            <a:r>
              <a:rPr lang="zh-CN" altLang="en-US" b="1" dirty="0">
                <a:solidFill>
                  <a:srgbClr val="0070C0"/>
                </a:solidFill>
              </a:rPr>
              <a:t>（</a:t>
            </a:r>
            <a:r>
              <a:rPr lang="en-US" altLang="zh-CN" b="1" dirty="0">
                <a:solidFill>
                  <a:srgbClr val="0070C0"/>
                </a:solidFill>
              </a:rPr>
              <a:t>1</a:t>
            </a:r>
            <a:r>
              <a:rPr lang="zh-CN" altLang="en-US" b="1" dirty="0">
                <a:solidFill>
                  <a:srgbClr val="0070C0"/>
                </a:solidFill>
              </a:rPr>
              <a:t>）先行赔付制度</a:t>
            </a:r>
          </a:p>
          <a:p>
            <a:r>
              <a:rPr lang="zh-CN" altLang="en-US" dirty="0"/>
              <a:t>        </a:t>
            </a:r>
            <a:r>
              <a:rPr lang="zh-CN" altLang="en-US" b="1" dirty="0">
                <a:solidFill>
                  <a:schemeClr val="tx1"/>
                </a:solidFill>
                <a:effectLst>
                  <a:outerShdw blurRad="38100" dist="19050" dir="2700000" algn="tl" rotWithShape="0">
                    <a:schemeClr val="dk1">
                      <a:alpha val="40000"/>
                    </a:schemeClr>
                  </a:outerShdw>
                </a:effectLst>
              </a:rPr>
              <a:t>实践先行者（</a:t>
            </a:r>
            <a:r>
              <a:rPr lang="en-US" altLang="zh-CN" b="1" dirty="0">
                <a:solidFill>
                  <a:schemeClr val="tx1"/>
                </a:solidFill>
                <a:effectLst>
                  <a:outerShdw blurRad="38100" dist="19050" dir="2700000" algn="tl" rotWithShape="0">
                    <a:schemeClr val="dk1">
                      <a:alpha val="40000"/>
                    </a:schemeClr>
                  </a:outerShdw>
                </a:effectLst>
              </a:rPr>
              <a:t>3</a:t>
            </a:r>
            <a:r>
              <a:rPr lang="zh-CN" altLang="en-US" b="1" dirty="0">
                <a:solidFill>
                  <a:schemeClr val="tx1"/>
                </a:solidFill>
                <a:effectLst>
                  <a:outerShdw blurRad="38100" dist="19050" dir="2700000" algn="tl" rotWithShape="0">
                    <a:schemeClr val="dk1">
                      <a:alpha val="40000"/>
                    </a:schemeClr>
                  </a:outerShdw>
                </a:effectLst>
              </a:rPr>
              <a:t>起）</a:t>
            </a:r>
            <a:r>
              <a:rPr lang="zh-CN" altLang="en-US" dirty="0"/>
              <a:t>：万福生科案、海联讯案、欣泰电气案</a:t>
            </a:r>
            <a:r>
              <a:rPr lang="en-US" dirty="0"/>
              <a:t>——</a:t>
            </a:r>
            <a:r>
              <a:rPr lang="zh-CN" altLang="en-US" dirty="0"/>
              <a:t>快速、足额赔偿。</a:t>
            </a:r>
          </a:p>
          <a:p>
            <a:r>
              <a:rPr lang="zh-CN" altLang="en-US" dirty="0"/>
              <a:t>        </a:t>
            </a:r>
            <a:r>
              <a:rPr lang="zh-CN" altLang="en-US" b="1" u="sng" dirty="0">
                <a:latin typeface="楷体" panose="02010609060101010101" charset="-122"/>
                <a:ea typeface="楷体" panose="02010609060101010101" charset="-122"/>
              </a:rPr>
              <a:t>第九十三条</a:t>
            </a:r>
            <a:r>
              <a:rPr lang="zh-CN" altLang="en-US" dirty="0">
                <a:latin typeface="楷体" panose="02010609060101010101" charset="-122"/>
                <a:ea typeface="楷体" panose="02010609060101010101" charset="-122"/>
              </a:rPr>
              <a:t>　发行人因欺诈发行、虚假陈述或者其他重大违法行为给投资者造成损失的，</a:t>
            </a:r>
            <a:r>
              <a:rPr lang="zh-CN" altLang="en-US"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发行人的控股股东、实际控制人、相关的证券公司</a:t>
            </a:r>
            <a:r>
              <a:rPr lang="zh-CN" altLang="en-US" dirty="0">
                <a:latin typeface="楷体" panose="02010609060101010101" charset="-122"/>
                <a:ea typeface="楷体" panose="02010609060101010101" charset="-122"/>
              </a:rPr>
              <a:t>可以委托投资者保护机构，就赔偿事宜与受到损失的投资者达成协议，予以</a:t>
            </a:r>
            <a:r>
              <a:rPr lang="zh-CN" altLang="en-US"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先行赔付</a:t>
            </a:r>
            <a:r>
              <a:rPr lang="zh-CN" altLang="en-US" dirty="0">
                <a:latin typeface="楷体" panose="02010609060101010101" charset="-122"/>
                <a:ea typeface="楷体" panose="02010609060101010101" charset="-122"/>
              </a:rPr>
              <a:t>。先行赔付后，可以依法向发行人以及其他连带责任人追偿。</a:t>
            </a:r>
            <a:r>
              <a:rPr lang="zh-CN" altLang="en-US"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（新增）</a:t>
            </a:r>
            <a:endParaRPr lang="en-US" altLang="zh-CN"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endParaRPr>
          </a:p>
          <a:p>
            <a:r>
              <a:rPr lang="zh-CN" altLang="en-US" sz="2000" b="1" dirty="0">
                <a:solidFill>
                  <a:srgbClr val="0070C0"/>
                </a:solidFill>
              </a:rPr>
              <a:t>（</a:t>
            </a:r>
            <a:r>
              <a:rPr lang="en-US" altLang="zh-CN" sz="2000" b="1" dirty="0">
                <a:solidFill>
                  <a:srgbClr val="0070C0"/>
                </a:solidFill>
              </a:rPr>
              <a:t>2</a:t>
            </a:r>
            <a:r>
              <a:rPr lang="zh-CN" altLang="en-US" sz="2000" b="1" dirty="0">
                <a:solidFill>
                  <a:srgbClr val="0070C0"/>
                </a:solidFill>
              </a:rPr>
              <a:t>）股份的强制回购</a:t>
            </a:r>
          </a:p>
          <a:p>
            <a:r>
              <a:rPr lang="zh-CN" altLang="en-US" sz="2000" b="1" u="sng" dirty="0">
                <a:solidFill>
                  <a:schemeClr val="accent4"/>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第二十四条第二款</a:t>
            </a:r>
            <a:r>
              <a:rPr lang="zh-CN" altLang="en-US" sz="2000" dirty="0">
                <a:solidFill>
                  <a:schemeClr val="accent4"/>
                </a:solidFill>
                <a:latin typeface="楷体" panose="02010609060101010101" charset="-122"/>
                <a:ea typeface="楷体" panose="02010609060101010101" charset="-122"/>
                <a:sym typeface="+mn-ea"/>
              </a:rPr>
              <a:t>  股票的发行人在招股说明书等证券发行文件中隐瞒重要事实或者编造重大虚假内容，已经发行并上市的，国务院证券监督管理机构可以</a:t>
            </a:r>
            <a:r>
              <a:rPr lang="zh-CN" altLang="en-US" sz="2000"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责令发行人回购证券，或者责令负有责任的控股股东、实际控制人买回证券</a:t>
            </a:r>
            <a:r>
              <a:rPr lang="zh-CN" altLang="en-US" sz="2000" dirty="0">
                <a:solidFill>
                  <a:schemeClr val="accent4"/>
                </a:solidFill>
                <a:latin typeface="楷体" panose="02010609060101010101" charset="-122"/>
                <a:ea typeface="楷体" panose="02010609060101010101" charset="-122"/>
                <a:sym typeface="+mn-ea"/>
              </a:rPr>
              <a:t>。</a:t>
            </a:r>
            <a:r>
              <a:rPr lang="zh-CN" altLang="en-US" sz="2000" b="1" dirty="0">
                <a:solidFill>
                  <a:schemeClr val="accent4"/>
                </a:solidFill>
                <a:latin typeface="楷体" panose="02010609060101010101" charset="-122"/>
                <a:ea typeface="楷体" panose="02010609060101010101" charset="-122"/>
                <a:sym typeface="+mn-ea"/>
              </a:rPr>
              <a:t>（</a:t>
            </a:r>
            <a:r>
              <a:rPr lang="zh-CN" altLang="en-US" sz="2000" b="1" dirty="0">
                <a:solidFill>
                  <a:srgbClr val="FF0000"/>
                </a:solidFill>
                <a:latin typeface="楷体" panose="02010609060101010101" charset="-122"/>
                <a:ea typeface="楷体" panose="02010609060101010101" charset="-122"/>
                <a:sym typeface="+mn-ea"/>
              </a:rPr>
              <a:t>新增</a:t>
            </a:r>
            <a:r>
              <a:rPr lang="zh-CN" altLang="en-US" sz="2000" b="1" dirty="0">
                <a:solidFill>
                  <a:schemeClr val="accent4"/>
                </a:solidFill>
                <a:latin typeface="楷体" panose="02010609060101010101" charset="-122"/>
                <a:ea typeface="楷体" panose="02010609060101010101" charset="-122"/>
                <a:sym typeface="+mn-ea"/>
              </a:rPr>
              <a:t>：责令回购)</a:t>
            </a:r>
          </a:p>
          <a:p>
            <a:r>
              <a:rPr lang="zh-CN" altLang="en-US" sz="2000" b="1" dirty="0">
                <a:solidFill>
                  <a:schemeClr val="accent4"/>
                </a:solidFill>
                <a:latin typeface="楷体" panose="02010609060101010101" charset="-122"/>
                <a:ea typeface="楷体" panose="02010609060101010101" charset="-122"/>
                <a:sym typeface="+mn-ea"/>
              </a:rPr>
              <a:t>问题点：归责原则？回购价格？</a:t>
            </a:r>
            <a:endParaRPr lang="zh-CN" altLang="en-US" sz="2000" b="1" noProof="1">
              <a:solidFill>
                <a:schemeClr val="accent4"/>
              </a:solidFill>
              <a:latin typeface="楷体" panose="02010609060101010101" charset="-122"/>
              <a:ea typeface="楷体" panose="02010609060101010101" charset="-122"/>
            </a:endParaRPr>
          </a:p>
          <a:p>
            <a:endParaRPr lang="zh-CN" altLang="en-US" dirty="0">
              <a:solidFill>
                <a:schemeClr val="accent4"/>
              </a:solidFill>
            </a:endParaRPr>
          </a:p>
          <a:p>
            <a:endParaRPr lang="zh-CN" altLang="en-US" dirty="0">
              <a:solidFill>
                <a:schemeClr val="accent4"/>
              </a:solidFill>
            </a:endParaRPr>
          </a:p>
          <a:p>
            <a:endParaRPr lang="zh-CN" altLang="en-US" dirty="0">
              <a:latin typeface="楷体" panose="02010609060101010101" charset="-122"/>
              <a:ea typeface="楷体" panose="02010609060101010101" charset="-122"/>
            </a:endParaRPr>
          </a:p>
        </p:txBody>
      </p:sp>
    </p:spTree>
  </p:cSld>
  <p:clrMapOvr>
    <a:masterClrMapping/>
  </p:clrMapOvr>
  <p:transition>
    <p:push dir="u"/>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5302" y="1073152"/>
            <a:ext cx="8113395" cy="4958080"/>
          </a:xfrm>
        </p:spPr>
        <p:txBody>
          <a:bodyPr/>
          <a:lstStyle/>
          <a:p>
            <a:r>
              <a:rPr lang="zh-CN" altLang="en-US" b="1" dirty="0">
                <a:solidFill>
                  <a:srgbClr val="0070C0"/>
                </a:solidFill>
                <a:effectLst>
                  <a:outerShdw blurRad="38100" dist="19050" dir="2700000" algn="tl" rotWithShape="0">
                    <a:schemeClr val="dk1">
                      <a:alpha val="40000"/>
                    </a:schemeClr>
                  </a:outerShdw>
                </a:effectLst>
              </a:rPr>
              <a:t>（</a:t>
            </a:r>
            <a:r>
              <a:rPr lang="en-US" altLang="zh-CN" b="1" dirty="0">
                <a:solidFill>
                  <a:srgbClr val="0070C0"/>
                </a:solidFill>
                <a:effectLst>
                  <a:outerShdw blurRad="38100" dist="19050" dir="2700000" algn="tl" rotWithShape="0">
                    <a:schemeClr val="dk1">
                      <a:alpha val="40000"/>
                    </a:schemeClr>
                  </a:outerShdw>
                </a:effectLst>
              </a:rPr>
              <a:t>3</a:t>
            </a:r>
            <a:r>
              <a:rPr lang="zh-CN" altLang="en-US" b="1" dirty="0">
                <a:solidFill>
                  <a:srgbClr val="0070C0"/>
                </a:solidFill>
                <a:effectLst>
                  <a:outerShdw blurRad="38100" dist="19050" dir="2700000" algn="tl" rotWithShape="0">
                    <a:schemeClr val="dk1">
                      <a:alpha val="40000"/>
                    </a:schemeClr>
                  </a:outerShdw>
                </a:effectLst>
              </a:rPr>
              <a:t>）承诺兑现，失信有责</a:t>
            </a:r>
          </a:p>
          <a:p>
            <a:r>
              <a:rPr lang="zh-CN" altLang="en-US" dirty="0">
                <a:latin typeface="楷体" panose="02010609060101010101" charset="-122"/>
                <a:ea typeface="楷体" panose="02010609060101010101" charset="-122"/>
                <a:cs typeface="楷体" panose="02010609060101010101" charset="-122"/>
                <a:sym typeface="+mn-ea"/>
              </a:rPr>
              <a:t>    </a:t>
            </a:r>
            <a:r>
              <a:rPr lang="zh-CN" altLang="en-US" b="1" u="sng" dirty="0">
                <a:latin typeface="楷体" panose="02010609060101010101" charset="-122"/>
                <a:ea typeface="楷体" panose="02010609060101010101" charset="-122"/>
                <a:cs typeface="楷体" panose="02010609060101010101" charset="-122"/>
                <a:sym typeface="+mn-ea"/>
              </a:rPr>
              <a:t>第八十四条第二款</a:t>
            </a:r>
            <a:r>
              <a:rPr lang="zh-CN" altLang="en-US" dirty="0">
                <a:latin typeface="楷体" panose="02010609060101010101" charset="-122"/>
                <a:ea typeface="楷体" panose="02010609060101010101" charset="-122"/>
                <a:cs typeface="楷体" panose="02010609060101010101" charset="-122"/>
                <a:sym typeface="+mn-ea"/>
              </a:rPr>
              <a:t>  发行人及其控股股东、实际控制人、董事、监事、高级管理人员等作出</a:t>
            </a:r>
            <a:r>
              <a:rPr lang="zh-CN" altLang="en-US"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公开承诺</a:t>
            </a:r>
            <a:r>
              <a:rPr lang="zh-CN" altLang="en-US" dirty="0">
                <a:latin typeface="楷体" panose="02010609060101010101" charset="-122"/>
                <a:ea typeface="楷体" panose="02010609060101010101" charset="-122"/>
                <a:cs typeface="楷体" panose="02010609060101010101" charset="-122"/>
                <a:sym typeface="+mn-ea"/>
              </a:rPr>
              <a:t>的，应当披露。</a:t>
            </a:r>
            <a:r>
              <a:rPr lang="zh-CN" altLang="en-US"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不履行承诺</a:t>
            </a:r>
            <a:r>
              <a:rPr lang="zh-CN" altLang="en-US" dirty="0">
                <a:latin typeface="楷体" panose="02010609060101010101" charset="-122"/>
                <a:ea typeface="楷体" panose="02010609060101010101" charset="-122"/>
                <a:cs typeface="楷体" panose="02010609060101010101" charset="-122"/>
                <a:sym typeface="+mn-ea"/>
              </a:rPr>
              <a:t>给投资者造成损失的，应当依法承担赔偿责任。</a:t>
            </a:r>
          </a:p>
          <a:p>
            <a:pPr algn="r"/>
            <a:r>
              <a:rPr lang="zh-CN" altLang="en-US" b="1" u="sng" dirty="0">
                <a:latin typeface="楷体" panose="02010609060101010101" charset="-122"/>
                <a:ea typeface="楷体" panose="02010609060101010101" charset="-122"/>
                <a:cs typeface="楷体" panose="02010609060101010101" charset="-122"/>
                <a:sym typeface="+mn-ea"/>
              </a:rPr>
              <a:t>（公开承诺及其责任）</a:t>
            </a:r>
            <a:r>
              <a:rPr lang="zh-CN" altLang="en-US" dirty="0">
                <a:solidFill>
                  <a:srgbClr val="FF0000"/>
                </a:solidFill>
                <a:latin typeface="楷体" panose="02010609060101010101" charset="-122"/>
                <a:ea typeface="楷体" panose="02010609060101010101" charset="-122"/>
                <a:cs typeface="楷体" panose="02010609060101010101" charset="-122"/>
                <a:sym typeface="+mn-ea"/>
              </a:rPr>
              <a:t>（本条新增）</a:t>
            </a:r>
            <a:endParaRPr lang="zh-CN" altLang="en-US" dirty="0"/>
          </a:p>
          <a:p>
            <a:pPr algn="l">
              <a:buSzTx/>
            </a:pPr>
            <a:r>
              <a:rPr lang="zh-CN" altLang="en-US" b="1" dirty="0">
                <a:solidFill>
                  <a:srgbClr val="0070C0"/>
                </a:solidFill>
                <a:effectLst>
                  <a:outerShdw blurRad="38100" dist="19050" dir="2700000" algn="tl" rotWithShape="0">
                    <a:schemeClr val="dk1">
                      <a:alpha val="40000"/>
                    </a:schemeClr>
                  </a:outerShdw>
                </a:effectLst>
              </a:rPr>
              <a:t>（4）编造、传播责任</a:t>
            </a:r>
          </a:p>
          <a:p>
            <a:r>
              <a:rPr lang="zh-CN" altLang="en-US" dirty="0">
                <a:latin typeface="楷体" panose="02010609060101010101" charset="-122"/>
                <a:ea typeface="楷体" panose="02010609060101010101" charset="-122"/>
                <a:cs typeface="楷体" panose="02010609060101010101" charset="-122"/>
                <a:sym typeface="+mn-ea"/>
              </a:rPr>
              <a:t>    </a:t>
            </a:r>
            <a:r>
              <a:rPr lang="zh-CN" altLang="en-US" b="1" u="sng" dirty="0">
                <a:latin typeface="楷体" panose="02010609060101010101" charset="-122"/>
                <a:ea typeface="楷体" panose="02010609060101010101" charset="-122"/>
                <a:cs typeface="楷体" panose="02010609060101010101" charset="-122"/>
                <a:sym typeface="+mn-ea"/>
              </a:rPr>
              <a:t>第五十六条第四款</a:t>
            </a:r>
            <a:r>
              <a:rPr lang="zh-CN" altLang="en-US" dirty="0">
                <a:latin typeface="楷体" panose="02010609060101010101" charset="-122"/>
                <a:ea typeface="楷体" panose="02010609060101010101" charset="-122"/>
                <a:cs typeface="楷体" panose="02010609060101010101" charset="-122"/>
                <a:sym typeface="+mn-ea"/>
              </a:rPr>
              <a:t>  </a:t>
            </a:r>
            <a:r>
              <a:rPr lang="zh-CN" altLang="en-US" dirty="0">
                <a:latin typeface="楷体" panose="02010609060101010101" charset="-122"/>
                <a:ea typeface="楷体" panose="02010609060101010101" charset="-122"/>
                <a:cs typeface="楷体" panose="02010609060101010101" charset="-122"/>
              </a:rPr>
              <a:t>编造、传播</a:t>
            </a:r>
            <a:r>
              <a:rPr lang="zh-CN" altLang="en-US" b="1" dirty="0">
                <a:latin typeface="楷体" panose="02010609060101010101" charset="-122"/>
                <a:ea typeface="楷体" panose="02010609060101010101" charset="-122"/>
                <a:cs typeface="楷体" panose="02010609060101010101" charset="-122"/>
              </a:rPr>
              <a:t>虚假信息或者误导性信息</a:t>
            </a:r>
            <a:r>
              <a:rPr lang="zh-CN" altLang="en-US" dirty="0">
                <a:latin typeface="楷体" panose="02010609060101010101" charset="-122"/>
                <a:ea typeface="楷体" panose="02010609060101010101" charset="-122"/>
                <a:cs typeface="楷体" panose="02010609060101010101" charset="-122"/>
              </a:rPr>
              <a:t>，扰乱证券市场，给投资者造成损失的，应当依法承担赔偿责任。</a:t>
            </a:r>
            <a:r>
              <a:rPr lang="zh-CN" altLang="en-US" dirty="0">
                <a:solidFill>
                  <a:srgbClr val="FF0000"/>
                </a:solidFill>
                <a:latin typeface="楷体" panose="02010609060101010101" charset="-122"/>
                <a:ea typeface="楷体" panose="02010609060101010101" charset="-122"/>
                <a:cs typeface="楷体" panose="02010609060101010101" charset="-122"/>
                <a:sym typeface="+mn-ea"/>
              </a:rPr>
              <a:t>（本条新增）</a:t>
            </a:r>
            <a:endParaRPr lang="zh-CN" altLang="en-US" dirty="0"/>
          </a:p>
        </p:txBody>
      </p:sp>
    </p:spTree>
  </p:cSld>
  <p:clrMapOvr>
    <a:masterClrMapping/>
  </p:clrMapOvr>
  <p:transition>
    <p:push dir="u"/>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标题 5"/>
          <p:cNvSpPr txBox="1"/>
          <p:nvPr/>
        </p:nvSpPr>
        <p:spPr>
          <a:xfrm>
            <a:off x="389416" y="353060"/>
            <a:ext cx="8357870" cy="1043940"/>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三、内幕交易</a:t>
            </a:r>
            <a:endParaRPr lang="zh-CN" altLang="en-US" sz="2800" dirty="0">
              <a:solidFill>
                <a:srgbClr val="404040"/>
              </a:solidFill>
              <a:latin typeface="Calibri Light" panose="020F0302020204030204" pitchFamily="2" charset="0"/>
            </a:endParaRPr>
          </a:p>
        </p:txBody>
      </p:sp>
      <p:sp>
        <p:nvSpPr>
          <p:cNvPr id="211971" name="矩形 7"/>
          <p:cNvSpPr/>
          <p:nvPr/>
        </p:nvSpPr>
        <p:spPr>
          <a:xfrm>
            <a:off x="515146" y="875030"/>
            <a:ext cx="8455660" cy="4656275"/>
          </a:xfrm>
          <a:prstGeom prst="rect">
            <a:avLst/>
          </a:prstGeom>
          <a:noFill/>
          <a:ln w="9525">
            <a:noFill/>
          </a:ln>
        </p:spPr>
        <p:txBody>
          <a:bodyPr wrap="square" anchor="t">
            <a:spAutoFit/>
          </a:bodyPr>
          <a:lstStyle/>
          <a:p>
            <a:pPr eaLnBrk="0" hangingPunct="0">
              <a:lnSpc>
                <a:spcPct val="150000"/>
              </a:lnSpc>
            </a:pPr>
            <a:r>
              <a:rPr lang="en-US" altLang="zh-CN" sz="2000" b="1" noProof="1">
                <a:solidFill>
                  <a:srgbClr val="C00000"/>
                </a:solidFill>
              </a:rPr>
              <a:t>1.</a:t>
            </a:r>
            <a:r>
              <a:rPr lang="zh-CN" altLang="en-US" sz="2000" b="1" noProof="1">
                <a:solidFill>
                  <a:srgbClr val="C00000"/>
                </a:solidFill>
              </a:rPr>
              <a:t>内幕交易</a:t>
            </a:r>
            <a:endParaRPr lang="en-US" altLang="zh-CN" sz="2000" b="1" noProof="1">
              <a:solidFill>
                <a:srgbClr val="C00000"/>
              </a:solidFill>
            </a:endParaRPr>
          </a:p>
          <a:p>
            <a:pPr eaLnBrk="0" hangingPunct="0">
              <a:lnSpc>
                <a:spcPct val="150000"/>
              </a:lnSpc>
            </a:pPr>
            <a:r>
              <a:rPr lang="zh-CN" altLang="en-US" sz="2000" noProof="1"/>
              <a:t>是指</a:t>
            </a:r>
            <a:r>
              <a:rPr lang="zh-CN" altLang="en-US" sz="2000" b="1" noProof="1"/>
              <a:t>从事交易的一方</a:t>
            </a:r>
            <a:r>
              <a:rPr lang="zh-CN" altLang="en-US" sz="2000" noProof="1"/>
              <a:t>知道某种影响证券价格的</a:t>
            </a:r>
            <a:r>
              <a:rPr lang="zh-CN" altLang="en-US" sz="2000" b="1" noProof="1"/>
              <a:t>重要信息</a:t>
            </a:r>
            <a:r>
              <a:rPr lang="zh-CN" altLang="en-US" sz="2000" noProof="1"/>
              <a:t>，在</a:t>
            </a:r>
            <a:r>
              <a:rPr lang="zh-CN" altLang="en-US" sz="2000" b="1" noProof="1"/>
              <a:t>社会公众和交易对方都不知情</a:t>
            </a:r>
            <a:r>
              <a:rPr lang="zh-CN" altLang="en-US" sz="2000" noProof="1"/>
              <a:t>的情况下买卖证券，从中</a:t>
            </a:r>
            <a:r>
              <a:rPr lang="zh-CN" altLang="en-US" sz="2000" b="1" noProof="1"/>
              <a:t>牟利</a:t>
            </a:r>
            <a:r>
              <a:rPr lang="zh-CN" altLang="en-US" sz="2000" noProof="1"/>
              <a:t>。</a:t>
            </a:r>
            <a:r>
              <a:rPr lang="en-US" altLang="zh-CN" sz="2000" noProof="1"/>
              <a:t> </a:t>
            </a:r>
            <a:endParaRPr lang="zh-CN" altLang="en-US" sz="2000" noProof="1"/>
          </a:p>
          <a:p>
            <a:pPr eaLnBrk="0" hangingPunct="0">
              <a:lnSpc>
                <a:spcPct val="150000"/>
              </a:lnSpc>
            </a:pPr>
            <a:r>
              <a:rPr lang="zh-CN" altLang="en-US" sz="2000" noProof="1"/>
              <a:t>内幕交易规制的</a:t>
            </a:r>
            <a:r>
              <a:rPr lang="zh-CN" altLang="en-US" sz="2000" noProof="1">
                <a:ln w="22225">
                  <a:solidFill>
                    <a:schemeClr val="accent2"/>
                  </a:solidFill>
                  <a:prstDash val="solid"/>
                </a:ln>
                <a:solidFill>
                  <a:schemeClr val="accent2">
                    <a:lumMod val="40000"/>
                    <a:lumOff val="60000"/>
                  </a:schemeClr>
                </a:solidFill>
              </a:rPr>
              <a:t>出发点</a:t>
            </a:r>
            <a:r>
              <a:rPr lang="zh-CN" altLang="en-US" sz="2000" noProof="1"/>
              <a:t>：解决证券市场的</a:t>
            </a:r>
            <a:r>
              <a:rPr lang="zh-CN" altLang="en-US" sz="2000" b="1" noProof="1">
                <a:solidFill>
                  <a:srgbClr val="C00000"/>
                </a:solidFill>
              </a:rPr>
              <a:t>信息不对称问题</a:t>
            </a:r>
            <a:r>
              <a:rPr lang="zh-CN" altLang="en-US" sz="2000" noProof="1"/>
              <a:t>，以消减内幕人利用信息优势牟取不正当利益的行为，从而避免投资者对证券市场的信息受到摧毁，证券市场的健全秩序遭到破坏，最终达致证券市场的衰败。</a:t>
            </a:r>
          </a:p>
          <a:p>
            <a:pPr eaLnBrk="0" hangingPunct="0">
              <a:lnSpc>
                <a:spcPct val="150000"/>
              </a:lnSpc>
            </a:pPr>
            <a:r>
              <a:rPr lang="zh-CN" altLang="en-US" sz="2000" noProof="1"/>
              <a:t>投资者是证券市场的根基，如果投资者纷纷离场，证券市场将变成无源之水、无本之木。</a:t>
            </a:r>
            <a:endParaRPr lang="en-US" altLang="zh-CN" sz="2000" noProof="1"/>
          </a:p>
          <a:p>
            <a:pPr eaLnBrk="0" hangingPunct="0">
              <a:lnSpc>
                <a:spcPct val="150000"/>
              </a:lnSpc>
            </a:pPr>
            <a:r>
              <a:rPr lang="zh-CN" altLang="en-US" sz="2000" dirty="0">
                <a:latin typeface="楷体" panose="02010609060101010101" charset="-122"/>
                <a:ea typeface="楷体" panose="02010609060101010101" charset="-122"/>
                <a:sym typeface="+mn-ea"/>
              </a:rPr>
              <a:t>第五十条　禁止证券交易内幕信息的知情人和非法获取内幕信息的人利用</a:t>
            </a:r>
            <a:r>
              <a:rPr lang="zh-CN" altLang="en-US" sz="2000"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内幕</a:t>
            </a:r>
            <a:r>
              <a:rPr lang="zh-CN" altLang="en-US" sz="2000" dirty="0">
                <a:latin typeface="楷体" panose="02010609060101010101" charset="-122"/>
                <a:ea typeface="楷体" panose="02010609060101010101" charset="-122"/>
                <a:sym typeface="+mn-ea"/>
              </a:rPr>
              <a:t>信息从事证券</a:t>
            </a:r>
            <a:r>
              <a:rPr lang="zh-CN" altLang="en-US" sz="2000"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交易</a:t>
            </a:r>
            <a:r>
              <a:rPr lang="zh-CN" altLang="en-US" sz="2000" dirty="0">
                <a:latin typeface="楷体" panose="02010609060101010101" charset="-122"/>
                <a:ea typeface="楷体" panose="02010609060101010101" charset="-122"/>
                <a:sym typeface="+mn-ea"/>
              </a:rPr>
              <a:t>活动。</a:t>
            </a:r>
            <a:endParaRPr lang="zh-CN" altLang="en-US" sz="2000" noProof="1"/>
          </a:p>
        </p:txBody>
      </p:sp>
    </p:spTree>
  </p:cSld>
  <p:clrMapOvr>
    <a:masterClrMapping/>
  </p:clrMapOvr>
  <p:transition>
    <p:push dir="u"/>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9285" y="698500"/>
            <a:ext cx="7885430" cy="4422140"/>
          </a:xfrm>
        </p:spPr>
        <p:txBody>
          <a:bodyPr/>
          <a:lstStyle/>
          <a:p>
            <a:pPr indent="0">
              <a:lnSpc>
                <a:spcPct val="150000"/>
              </a:lnSpc>
              <a:spcAft>
                <a:spcPts val="600"/>
              </a:spcAft>
            </a:pPr>
            <a:r>
              <a:rPr lang="zh-CN" altLang="en-US" b="1" dirty="0">
                <a:latin typeface="Calibri" panose="020F0502020204030204" pitchFamily="2" charset="0"/>
                <a:ea typeface="宋体" panose="02010600030101010101" pitchFamily="2" charset="-122"/>
                <a:sym typeface="+mn-ea"/>
              </a:rPr>
              <a:t>（</a:t>
            </a:r>
            <a:r>
              <a:rPr lang="en-US" altLang="zh-CN" b="1" dirty="0">
                <a:latin typeface="Calibri" panose="020F0502020204030204" pitchFamily="2" charset="0"/>
                <a:ea typeface="宋体" panose="02010600030101010101" pitchFamily="2" charset="-122"/>
                <a:sym typeface="+mn-ea"/>
              </a:rPr>
              <a:t>1</a:t>
            </a:r>
            <a:r>
              <a:rPr lang="zh-CN" altLang="en-US" b="1" dirty="0">
                <a:latin typeface="Calibri" panose="020F0502020204030204" pitchFamily="2" charset="0"/>
                <a:ea typeface="宋体" panose="02010600030101010101" pitchFamily="2" charset="-122"/>
                <a:sym typeface="+mn-ea"/>
              </a:rPr>
              <a:t>）</a:t>
            </a:r>
            <a:r>
              <a:rPr lang="en-US" altLang="zh-CN" b="1" dirty="0">
                <a:latin typeface="Calibri" panose="020F0502020204030204" pitchFamily="2" charset="0"/>
                <a:ea typeface="宋体" panose="02010600030101010101" pitchFamily="2" charset="-122"/>
                <a:sym typeface="+mn-ea"/>
              </a:rPr>
              <a:t>C.f.</a:t>
            </a:r>
            <a:r>
              <a:rPr lang="zh-CN" altLang="en-US" b="1" dirty="0">
                <a:latin typeface="Calibri" panose="020F0502020204030204" pitchFamily="2" charset="0"/>
                <a:ea typeface="宋体" panose="02010600030101010101" pitchFamily="2" charset="-122"/>
                <a:sym typeface="+mn-ea"/>
              </a:rPr>
              <a:t>一般的内幕交易</a:t>
            </a:r>
            <a:r>
              <a:rPr lang="zh-CN" altLang="en-US" dirty="0">
                <a:latin typeface="Calibri" panose="020F0502020204030204" pitchFamily="2" charset="0"/>
                <a:ea typeface="宋体" panose="02010600030101010101" pitchFamily="2" charset="-122"/>
                <a:sym typeface="+mn-ea"/>
              </a:rPr>
              <a:t>：</a:t>
            </a:r>
            <a:r>
              <a:rPr lang="zh-CN" altLang="en-US" b="1" dirty="0">
                <a:latin typeface="Calibri" panose="020F0502020204030204" pitchFamily="2" charset="0"/>
                <a:ea typeface="宋体" panose="02010600030101010101" pitchFamily="2" charset="-122"/>
                <a:sym typeface="+mn-ea"/>
              </a:rPr>
              <a:t>双方知情</a:t>
            </a:r>
            <a:r>
              <a:rPr lang="zh-CN" altLang="en-US" dirty="0">
                <a:latin typeface="Calibri" panose="020F0502020204030204" pitchFamily="2" charset="0"/>
                <a:ea typeface="宋体" panose="02010600030101010101" pitchFamily="2" charset="-122"/>
                <a:sym typeface="+mn-ea"/>
              </a:rPr>
              <a:t>，“天知地知，你知我知。”</a:t>
            </a:r>
            <a:endParaRPr lang="zh-CN" altLang="en-US" noProof="1">
              <a:latin typeface="Calibri" panose="020F0502020204030204" pitchFamily="2" charset="0"/>
              <a:ea typeface="宋体" panose="02010600030101010101" pitchFamily="2" charset="-122"/>
            </a:endParaRPr>
          </a:p>
          <a:p>
            <a:pPr indent="0">
              <a:lnSpc>
                <a:spcPct val="150000"/>
              </a:lnSpc>
              <a:spcAft>
                <a:spcPts val="600"/>
              </a:spcAft>
            </a:pPr>
            <a:r>
              <a:rPr lang="zh-CN" altLang="en-US" b="1" dirty="0">
                <a:solidFill>
                  <a:srgbClr val="C00000"/>
                </a:solidFill>
                <a:latin typeface="Calibri" panose="020F0502020204030204" pitchFamily="2" charset="0"/>
                <a:ea typeface="宋体" panose="02010600030101010101" pitchFamily="2" charset="-122"/>
                <a:sym typeface="+mn-ea"/>
              </a:rPr>
              <a:t>（</a:t>
            </a:r>
            <a:r>
              <a:rPr lang="en-US" altLang="zh-CN" b="1" dirty="0">
                <a:solidFill>
                  <a:srgbClr val="C00000"/>
                </a:solidFill>
                <a:latin typeface="Calibri" panose="020F0502020204030204" pitchFamily="2" charset="0"/>
                <a:ea typeface="宋体" panose="02010600030101010101" pitchFamily="2" charset="-122"/>
                <a:sym typeface="+mn-ea"/>
              </a:rPr>
              <a:t>2</a:t>
            </a:r>
            <a:r>
              <a:rPr lang="zh-CN" altLang="en-US" b="1" dirty="0">
                <a:solidFill>
                  <a:srgbClr val="C00000"/>
                </a:solidFill>
                <a:latin typeface="Calibri" panose="020F0502020204030204" pitchFamily="2" charset="0"/>
                <a:ea typeface="宋体" panose="02010600030101010101" pitchFamily="2" charset="-122"/>
                <a:sym typeface="+mn-ea"/>
              </a:rPr>
              <a:t>）构成要件</a:t>
            </a:r>
            <a:r>
              <a:rPr lang="zh-CN" altLang="en-US" dirty="0">
                <a:latin typeface="Calibri" panose="020F0502020204030204" pitchFamily="2" charset="0"/>
                <a:ea typeface="宋体" panose="02010600030101010101" pitchFamily="2" charset="-122"/>
                <a:sym typeface="+mn-ea"/>
              </a:rPr>
              <a:t>：具有内幕人或者消息受领人的</a:t>
            </a:r>
            <a:r>
              <a:rPr lang="zh-CN" altLang="en-US" b="1" dirty="0">
                <a:latin typeface="Calibri" panose="020F0502020204030204" pitchFamily="2" charset="0"/>
                <a:ea typeface="宋体" panose="02010600030101010101" pitchFamily="2" charset="-122"/>
                <a:sym typeface="+mn-ea"/>
              </a:rPr>
              <a:t>身份</a:t>
            </a:r>
            <a:r>
              <a:rPr lang="zh-CN" altLang="en-US" dirty="0">
                <a:latin typeface="Calibri" panose="020F0502020204030204" pitchFamily="2" charset="0"/>
                <a:ea typeface="宋体" panose="02010600030101010101" pitchFamily="2" charset="-122"/>
                <a:sym typeface="+mn-ea"/>
              </a:rPr>
              <a:t>；获悉影响股价的</a:t>
            </a:r>
            <a:r>
              <a:rPr lang="zh-CN" altLang="en-US" b="1" dirty="0">
                <a:latin typeface="Calibri" panose="020F0502020204030204" pitchFamily="2" charset="0"/>
                <a:ea typeface="宋体" panose="02010600030101010101" pitchFamily="2" charset="-122"/>
                <a:sym typeface="+mn-ea"/>
              </a:rPr>
              <a:t>重大消息</a:t>
            </a:r>
            <a:r>
              <a:rPr lang="zh-CN" altLang="en-US" dirty="0">
                <a:latin typeface="Calibri" panose="020F0502020204030204" pitchFamily="2" charset="0"/>
                <a:ea typeface="宋体" panose="02010600030101010101" pitchFamily="2" charset="-122"/>
                <a:sym typeface="+mn-ea"/>
              </a:rPr>
              <a:t>；</a:t>
            </a:r>
            <a:r>
              <a:rPr lang="zh-CN" altLang="en-US" b="1" dirty="0">
                <a:latin typeface="Calibri" panose="020F0502020204030204" pitchFamily="2" charset="0"/>
                <a:ea typeface="宋体" panose="02010600030101010101" pitchFamily="2" charset="-122"/>
                <a:sym typeface="+mn-ea"/>
              </a:rPr>
              <a:t>消息未公开前</a:t>
            </a:r>
            <a:r>
              <a:rPr lang="zh-CN" altLang="en-US" u="sng" dirty="0">
                <a:latin typeface="Calibri" panose="020F0502020204030204" pitchFamily="2" charset="0"/>
                <a:ea typeface="宋体" panose="02010600030101010101" pitchFamily="2" charset="-122"/>
                <a:sym typeface="+mn-ea"/>
              </a:rPr>
              <a:t>买卖</a:t>
            </a:r>
            <a:r>
              <a:rPr lang="zh-CN" altLang="en-US" dirty="0">
                <a:latin typeface="Calibri" panose="020F0502020204030204" pitchFamily="2" charset="0"/>
                <a:ea typeface="宋体" panose="02010600030101010101" pitchFamily="2" charset="-122"/>
                <a:sym typeface="+mn-ea"/>
              </a:rPr>
              <a:t>证券；行为人具有</a:t>
            </a:r>
            <a:r>
              <a:rPr lang="zh-CN" altLang="en-US" b="1" dirty="0">
                <a:latin typeface="Calibri" panose="020F0502020204030204" pitchFamily="2" charset="0"/>
                <a:ea typeface="宋体" panose="02010600030101010101" pitchFamily="2" charset="-122"/>
                <a:sym typeface="+mn-ea"/>
              </a:rPr>
              <a:t>故意</a:t>
            </a:r>
            <a:r>
              <a:rPr lang="zh-CN" altLang="en-US" dirty="0">
                <a:latin typeface="Calibri" panose="020F0502020204030204" pitchFamily="2" charset="0"/>
                <a:ea typeface="宋体" panose="02010600030101010101" pitchFamily="2" charset="-122"/>
                <a:sym typeface="+mn-ea"/>
              </a:rPr>
              <a:t>。</a:t>
            </a:r>
            <a:endParaRPr lang="zh-CN" altLang="en-US" noProof="1">
              <a:latin typeface="Calibri" panose="020F0502020204030204" pitchFamily="2" charset="0"/>
              <a:ea typeface="宋体" panose="02010600030101010101" pitchFamily="2" charset="-122"/>
            </a:endParaRPr>
          </a:p>
          <a:p>
            <a:pPr indent="0">
              <a:lnSpc>
                <a:spcPct val="150000"/>
              </a:lnSpc>
            </a:pPr>
            <a:r>
              <a:rPr lang="zh-CN" altLang="en-US" b="1" dirty="0">
                <a:latin typeface="Calibri" panose="020F0502020204030204" pitchFamily="2" charset="0"/>
                <a:ea typeface="宋体" panose="02010600030101010101" pitchFamily="2" charset="-122"/>
                <a:sym typeface="+mn-ea"/>
              </a:rPr>
              <a:t>（</a:t>
            </a:r>
            <a:r>
              <a:rPr lang="en-US" altLang="zh-CN" b="1" dirty="0">
                <a:latin typeface="Calibri" panose="020F0502020204030204" pitchFamily="2" charset="0"/>
                <a:ea typeface="宋体" panose="02010600030101010101" pitchFamily="2" charset="-122"/>
                <a:sym typeface="+mn-ea"/>
              </a:rPr>
              <a:t>3</a:t>
            </a:r>
            <a:r>
              <a:rPr lang="zh-CN" altLang="en-US" b="1" dirty="0">
                <a:latin typeface="Calibri" panose="020F0502020204030204" pitchFamily="2" charset="0"/>
                <a:ea typeface="宋体" panose="02010600030101010101" pitchFamily="2" charset="-122"/>
                <a:sym typeface="+mn-ea"/>
              </a:rPr>
              <a:t>）内幕交易在中国</a:t>
            </a:r>
            <a:r>
              <a:rPr lang="zh-CN" altLang="en-US" dirty="0">
                <a:latin typeface="Calibri" panose="020F0502020204030204" pitchFamily="2" charset="0"/>
                <a:ea typeface="宋体" panose="02010600030101010101" pitchFamily="2" charset="-122"/>
                <a:sym typeface="+mn-ea"/>
              </a:rPr>
              <a:t>的</a:t>
            </a:r>
            <a:r>
              <a:rPr lang="zh-CN" altLang="en-US" b="1" dirty="0">
                <a:solidFill>
                  <a:srgbClr val="C00000"/>
                </a:solidFill>
                <a:latin typeface="Calibri" panose="020F0502020204030204" pitchFamily="2" charset="0"/>
                <a:ea typeface="宋体" panose="02010600030101010101" pitchFamily="2" charset="-122"/>
                <a:sym typeface="+mn-ea"/>
              </a:rPr>
              <a:t>主要特征</a:t>
            </a:r>
            <a:r>
              <a:rPr lang="zh-CN" altLang="en-US" dirty="0">
                <a:latin typeface="Calibri" panose="020F0502020204030204" pitchFamily="2" charset="0"/>
                <a:ea typeface="宋体" panose="02010600030101010101" pitchFamily="2" charset="-122"/>
                <a:sym typeface="+mn-ea"/>
              </a:rPr>
              <a:t>是：上市公司与中介机构相勾结，利用内幕信息操纵市场，甚至制造内幕信息操纵市场，因此，</a:t>
            </a:r>
            <a:r>
              <a:rPr lang="zh-CN" altLang="en-US" b="1" dirty="0">
                <a:latin typeface="Calibri" panose="020F0502020204030204" pitchFamily="2" charset="0"/>
                <a:ea typeface="宋体" panose="02010600030101010101" pitchFamily="2" charset="-122"/>
                <a:sym typeface="+mn-ea"/>
              </a:rPr>
              <a:t>内幕交易、操纵市场和虚假陈述，三种主要的证券欺诈薪给往往交织在一起</a:t>
            </a:r>
            <a:endParaRPr lang="zh-CN" altLang="en-US" noProof="1">
              <a:latin typeface="Calibri" panose="020F0502020204030204" pitchFamily="2" charset="0"/>
              <a:ea typeface="宋体" panose="02010600030101010101" pitchFamily="2" charset="-122"/>
            </a:endParaRPr>
          </a:p>
          <a:p>
            <a:pPr>
              <a:lnSpc>
                <a:spcPct val="150000"/>
              </a:lnSpc>
            </a:pPr>
            <a:endParaRPr lang="zh-CN" altLang="en-US" dirty="0"/>
          </a:p>
        </p:txBody>
      </p:sp>
    </p:spTree>
  </p:cSld>
  <p:clrMapOvr>
    <a:masterClrMapping/>
  </p:clrMapOvr>
  <p:transition>
    <p:push dir="u"/>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矩形 7"/>
          <p:cNvSpPr/>
          <p:nvPr/>
        </p:nvSpPr>
        <p:spPr>
          <a:xfrm>
            <a:off x="242413" y="389252"/>
            <a:ext cx="8485505" cy="5539978"/>
          </a:xfrm>
          <a:prstGeom prst="rect">
            <a:avLst/>
          </a:prstGeom>
          <a:noFill/>
          <a:ln w="9525">
            <a:noFill/>
          </a:ln>
        </p:spPr>
        <p:txBody>
          <a:bodyPr wrap="square" anchor="t">
            <a:spAutoFit/>
          </a:bodyPr>
          <a:lstStyle/>
          <a:p>
            <a:pPr eaLnBrk="0" hangingPunct="0"/>
            <a:r>
              <a:rPr lang="en-US" altLang="zh-CN" sz="2400" b="1" noProof="1">
                <a:solidFill>
                  <a:srgbClr val="C00000"/>
                </a:solidFill>
              </a:rPr>
              <a:t>2.</a:t>
            </a:r>
            <a:r>
              <a:rPr lang="zh-CN" altLang="en-US" sz="2400" b="1" noProof="1">
                <a:solidFill>
                  <a:srgbClr val="C00000"/>
                </a:solidFill>
              </a:rPr>
              <a:t>内幕人员：掌握了内幕信息的人</a:t>
            </a:r>
          </a:p>
          <a:p>
            <a:pPr eaLnBrk="0" hangingPunct="0">
              <a:spcAft>
                <a:spcPts val="600"/>
              </a:spcAft>
            </a:pPr>
            <a:r>
              <a:rPr lang="zh-CN" altLang="en-US" sz="2000" b="1" noProof="1"/>
              <a:t>（</a:t>
            </a:r>
            <a:r>
              <a:rPr lang="en-US" altLang="zh-CN" sz="2000" b="1" noProof="1"/>
              <a:t>1</a:t>
            </a:r>
            <a:r>
              <a:rPr lang="zh-CN" altLang="en-US" sz="2000" b="1" noProof="1"/>
              <a:t>）包括：合法获得接触</a:t>
            </a:r>
            <a:r>
              <a:rPr lang="en-US" altLang="zh-CN" sz="2000" b="1" noProof="1"/>
              <a:t> v </a:t>
            </a:r>
            <a:r>
              <a:rPr lang="zh-CN" altLang="en-US" sz="2000" b="1" noProof="1"/>
              <a:t>非法获取；</a:t>
            </a:r>
            <a:endParaRPr lang="en-US" altLang="zh-CN" sz="2000" b="1" noProof="1"/>
          </a:p>
          <a:p>
            <a:pPr eaLnBrk="0" hangingPunct="0">
              <a:spcAft>
                <a:spcPts val="600"/>
              </a:spcAft>
            </a:pPr>
            <a:r>
              <a:rPr lang="zh-CN" altLang="en-US" sz="2000" noProof="1">
                <a:latin typeface="楷体" panose="02010609060101010101" charset="-122"/>
                <a:ea typeface="楷体" panose="02010609060101010101" charset="-122"/>
                <a:cs typeface="楷体" panose="02010609060101010101" charset="-122"/>
              </a:rPr>
              <a:t>第五十条：</a:t>
            </a:r>
            <a:r>
              <a:rPr lang="en-US" altLang="zh-CN" sz="2000" noProof="1">
                <a:latin typeface="楷体" panose="02010609060101010101" charset="-122"/>
                <a:ea typeface="楷体" panose="02010609060101010101" charset="-122"/>
                <a:cs typeface="楷体" panose="02010609060101010101" charset="-122"/>
              </a:rPr>
              <a:t>“</a:t>
            </a:r>
            <a:r>
              <a:rPr lang="zh-CN" altLang="en-US" sz="2000" noProof="1">
                <a:latin typeface="楷体" panose="02010609060101010101" charset="-122"/>
                <a:ea typeface="楷体" panose="02010609060101010101" charset="-122"/>
                <a:cs typeface="楷体" panose="02010609060101010101" charset="-122"/>
              </a:rPr>
              <a:t>内幕信息的知情人和非法获取内幕信息的人</a:t>
            </a:r>
            <a:r>
              <a:rPr lang="en-US" altLang="zh-CN" sz="2000" noProof="1">
                <a:latin typeface="楷体" panose="02010609060101010101" charset="-122"/>
                <a:ea typeface="楷体" panose="02010609060101010101" charset="-122"/>
                <a:cs typeface="楷体" panose="02010609060101010101" charset="-122"/>
              </a:rPr>
              <a:t>”</a:t>
            </a:r>
            <a:endParaRPr lang="zh-CN" altLang="en-US" sz="2000" noProof="1"/>
          </a:p>
          <a:p>
            <a:pPr eaLnBrk="0" hangingPunct="0"/>
            <a:r>
              <a:rPr lang="zh-CN" altLang="en-US" sz="2000" b="1" noProof="1">
                <a:solidFill>
                  <a:srgbClr val="C00000"/>
                </a:solidFill>
              </a:rPr>
              <a:t>（</a:t>
            </a:r>
            <a:r>
              <a:rPr lang="en-US" altLang="zh-CN" sz="2000" b="1" noProof="1">
                <a:solidFill>
                  <a:srgbClr val="C00000"/>
                </a:solidFill>
              </a:rPr>
              <a:t>2</a:t>
            </a:r>
            <a:r>
              <a:rPr lang="zh-CN" altLang="en-US" sz="2000" b="1" noProof="1">
                <a:solidFill>
                  <a:srgbClr val="C00000"/>
                </a:solidFill>
              </a:rPr>
              <a:t>）九种知情人  </a:t>
            </a:r>
            <a:endParaRPr lang="en-US" altLang="zh-CN" sz="2000" b="1" noProof="1">
              <a:solidFill>
                <a:srgbClr val="C00000"/>
              </a:solidFill>
            </a:endParaRPr>
          </a:p>
          <a:p>
            <a:pPr eaLnBrk="0" hangingPunct="0"/>
            <a:r>
              <a:rPr sz="2000" noProof="1">
                <a:latin typeface="楷体" panose="02010609060101010101" charset="-122"/>
                <a:ea typeface="楷体" panose="02010609060101010101" charset="-122"/>
              </a:rPr>
              <a:t>第五十一条　证券交易内幕信息的</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知情人包括</a:t>
            </a:r>
            <a:r>
              <a:rPr sz="2000" noProof="1">
                <a:latin typeface="楷体" panose="02010609060101010101" charset="-122"/>
                <a:ea typeface="楷体" panose="02010609060101010101" charset="-122"/>
              </a:rPr>
              <a:t>：</a:t>
            </a:r>
          </a:p>
          <a:p>
            <a:pPr eaLnBrk="0" hangingPunct="0"/>
            <a:r>
              <a:rPr sz="2000" noProof="1">
                <a:latin typeface="楷体" panose="02010609060101010101" charset="-122"/>
                <a:ea typeface="楷体" panose="02010609060101010101" charset="-122"/>
              </a:rPr>
              <a:t>（一）</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发行人</a:t>
            </a:r>
            <a:r>
              <a:rPr sz="2000" noProof="1">
                <a:latin typeface="楷体" panose="02010609060101010101" charset="-122"/>
                <a:ea typeface="楷体" panose="02010609060101010101" charset="-122"/>
              </a:rPr>
              <a:t>及其董事、监事、高级管理人员；</a:t>
            </a:r>
            <a:r>
              <a:rPr lang="zh-CN" altLang="en-US" sz="2000" noProof="1">
                <a:solidFill>
                  <a:srgbClr val="FF0000"/>
                </a:solidFill>
                <a:latin typeface="楷体" panose="02010609060101010101" charset="-122"/>
                <a:ea typeface="楷体" panose="02010609060101010101" charset="-122"/>
              </a:rPr>
              <a:t>（新增）</a:t>
            </a:r>
            <a:endParaRPr sz="2000" noProof="1">
              <a:latin typeface="楷体" panose="02010609060101010101" charset="-122"/>
              <a:ea typeface="楷体" panose="02010609060101010101" charset="-122"/>
            </a:endParaRPr>
          </a:p>
          <a:p>
            <a:pPr eaLnBrk="0" hangingPunct="0"/>
            <a:r>
              <a:rPr sz="2000" noProof="1">
                <a:latin typeface="楷体" panose="02010609060101010101" charset="-122"/>
                <a:ea typeface="楷体" panose="02010609060101010101" charset="-122"/>
              </a:rPr>
              <a:t>（二）持有公司百分之五以上股份的股东及其董事、监事、高级管理人员，公司的实际控制人及其董事、监事、高级管理人员；</a:t>
            </a:r>
          </a:p>
          <a:p>
            <a:pPr eaLnBrk="0" hangingPunct="0"/>
            <a:r>
              <a:rPr sz="2000" noProof="1">
                <a:latin typeface="楷体" panose="02010609060101010101" charset="-122"/>
                <a:ea typeface="楷体" panose="02010609060101010101" charset="-122"/>
              </a:rPr>
              <a:t>（三）发行人控股</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或者实际控制</a:t>
            </a:r>
            <a:r>
              <a:rPr sz="2000" noProof="1">
                <a:latin typeface="楷体" panose="02010609060101010101" charset="-122"/>
                <a:ea typeface="楷体" panose="02010609060101010101" charset="-122"/>
              </a:rPr>
              <a:t>的公司及其董事、监事、高级管理人员；</a:t>
            </a:r>
            <a:r>
              <a:rPr lang="zh-CN" altLang="en-US" sz="2000" noProof="1">
                <a:solidFill>
                  <a:srgbClr val="FF0000"/>
                </a:solidFill>
                <a:latin typeface="楷体" panose="02010609060101010101" charset="-122"/>
                <a:ea typeface="楷体" panose="02010609060101010101" charset="-122"/>
                <a:sym typeface="+mn-ea"/>
              </a:rPr>
              <a:t>（新增）</a:t>
            </a:r>
            <a:endParaRPr sz="2000" noProof="1">
              <a:latin typeface="楷体" panose="02010609060101010101" charset="-122"/>
              <a:ea typeface="楷体" panose="02010609060101010101" charset="-122"/>
            </a:endParaRPr>
          </a:p>
          <a:p>
            <a:pPr eaLnBrk="0" hangingPunct="0"/>
            <a:r>
              <a:rPr sz="2000" noProof="1">
                <a:latin typeface="楷体" panose="02010609060101010101" charset="-122"/>
                <a:ea typeface="楷体" panose="02010609060101010101" charset="-122"/>
              </a:rPr>
              <a:t>（四）由于所任公司职务</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或者因与公司业务往来</a:t>
            </a:r>
            <a:r>
              <a:rPr sz="2000" noProof="1">
                <a:latin typeface="楷体" panose="02010609060101010101" charset="-122"/>
                <a:ea typeface="楷体" panose="02010609060101010101" charset="-122"/>
              </a:rPr>
              <a:t>可以获取公司有关内幕信息的人员；</a:t>
            </a:r>
            <a:r>
              <a:rPr lang="zh-CN" altLang="en-US" sz="2000" noProof="1">
                <a:solidFill>
                  <a:srgbClr val="FF0000"/>
                </a:solidFill>
                <a:latin typeface="楷体" panose="02010609060101010101" charset="-122"/>
                <a:ea typeface="楷体" panose="02010609060101010101" charset="-122"/>
                <a:sym typeface="+mn-ea"/>
              </a:rPr>
              <a:t>（新增）</a:t>
            </a:r>
            <a:r>
              <a:rPr lang="zh-CN" altLang="en-US" sz="2000" noProof="1">
                <a:latin typeface="楷体" panose="02010609060101010101" charset="-122"/>
                <a:ea typeface="楷体" panose="02010609060101010101" charset="-122"/>
              </a:rPr>
              <a:t>（</a:t>
            </a:r>
            <a:r>
              <a:rPr lang="en-US" altLang="zh-CN" sz="2000" noProof="1">
                <a:sym typeface="+mn-ea"/>
              </a:rPr>
              <a:t>e.g.</a:t>
            </a:r>
            <a:r>
              <a:rPr lang="zh-CN" altLang="en-US" sz="2000" noProof="1">
                <a:sym typeface="+mn-ea"/>
              </a:rPr>
              <a:t>秘书，打字员；</a:t>
            </a:r>
            <a:r>
              <a:rPr lang="zh-CN" altLang="en-US" sz="2000" b="1" noProof="1">
                <a:sym typeface="+mn-ea"/>
              </a:rPr>
              <a:t>出纳、部门经理等</a:t>
            </a:r>
            <a:r>
              <a:rPr lang="zh-CN" altLang="en-US" sz="2000" noProof="1">
                <a:sym typeface="+mn-ea"/>
              </a:rPr>
              <a:t>要根据各个公司和个人的具体情况而定，主要看他应不应该知道，是不是知道内幕信息。如果根据公司的制度或运作习惯他应该知道，即应推定为知道；如果他的职位并不要求他知道，事实上他知道，也应认定为知道。知道的就属于内幕人。</a:t>
            </a:r>
          </a:p>
          <a:p>
            <a:pPr eaLnBrk="0" hangingPunct="0"/>
            <a:r>
              <a:rPr lang="zh-CN" altLang="en-US" sz="2000" noProof="1">
                <a:sym typeface="+mn-ea"/>
              </a:rPr>
              <a:t>会计师、保荐人</a:t>
            </a:r>
            <a:r>
              <a:rPr lang="en-US" altLang="zh-CN" sz="2000" noProof="1">
                <a:sym typeface="+mn-ea"/>
              </a:rPr>
              <a:t>constructive insider</a:t>
            </a:r>
            <a:r>
              <a:rPr lang="zh-CN" altLang="en-US" sz="2000" noProof="1">
                <a:latin typeface="楷体" panose="02010609060101010101" charset="-122"/>
                <a:ea typeface="楷体" panose="02010609060101010101" charset="-122"/>
              </a:rPr>
              <a:t>）</a:t>
            </a:r>
            <a:endParaRPr lang="zh-CN" altLang="en-US" sz="2000" noProof="1"/>
          </a:p>
        </p:txBody>
      </p:sp>
    </p:spTree>
  </p:cSld>
  <p:clrMapOvr>
    <a:masterClrMapping/>
  </p:clrMapOvr>
  <p:transition>
    <p:push dir="u"/>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7228" y="847721"/>
            <a:ext cx="7728585" cy="5448300"/>
          </a:xfrm>
        </p:spPr>
        <p:txBody>
          <a:bodyPr/>
          <a:lstStyle/>
          <a:p>
            <a:pPr indent="457196"/>
            <a:r>
              <a:rPr noProof="1">
                <a:latin typeface="楷体" panose="02010609060101010101" charset="-122"/>
                <a:ea typeface="楷体" panose="02010609060101010101" charset="-122"/>
                <a:sym typeface="+mn-ea"/>
              </a:rPr>
              <a:t>（五）</a:t>
            </a:r>
            <a:r>
              <a:rPr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上市公司收购人或者重大资产交易方及其控股股东、实际控制人、董事、监事和高级管理人员</a:t>
            </a:r>
            <a:r>
              <a:rPr noProof="1">
                <a:latin typeface="楷体" panose="02010609060101010101" charset="-122"/>
                <a:ea typeface="楷体" panose="02010609060101010101" charset="-122"/>
                <a:sym typeface="+mn-ea"/>
              </a:rPr>
              <a:t>；</a:t>
            </a:r>
            <a:r>
              <a:rPr lang="zh-CN" altLang="en-US" noProof="1">
                <a:solidFill>
                  <a:srgbClr val="FF0000"/>
                </a:solidFill>
                <a:latin typeface="楷体" panose="02010609060101010101" charset="-122"/>
                <a:ea typeface="楷体" panose="02010609060101010101" charset="-122"/>
                <a:sym typeface="+mn-ea"/>
              </a:rPr>
              <a:t>（新增）</a:t>
            </a:r>
            <a:endParaRPr lang="zh-CN" altLang="en-US" noProof="1">
              <a:solidFill>
                <a:srgbClr val="FF0000"/>
              </a:solidFill>
              <a:latin typeface="Calibri" panose="020F0502020204030204" pitchFamily="2" charset="0"/>
              <a:ea typeface="宋体" panose="02010600030101010101" pitchFamily="2" charset="-122"/>
            </a:endParaRPr>
          </a:p>
          <a:p>
            <a:pPr indent="457196"/>
            <a:r>
              <a:rPr noProof="1">
                <a:latin typeface="楷体" panose="02010609060101010101" charset="-122"/>
                <a:ea typeface="楷体" panose="02010609060101010101" charset="-122"/>
                <a:sym typeface="+mn-ea"/>
              </a:rPr>
              <a:t>（六）</a:t>
            </a:r>
            <a:r>
              <a:rPr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因职务、工作可以获取内幕信息的</a:t>
            </a:r>
            <a:r>
              <a:rPr noProof="1">
                <a:latin typeface="楷体" panose="02010609060101010101" charset="-122"/>
                <a:ea typeface="楷体" panose="02010609060101010101" charset="-122"/>
                <a:sym typeface="+mn-ea"/>
              </a:rPr>
              <a:t>证券交易场所、证券公司、证券登记结算机构、证券服务机构的有关人员；</a:t>
            </a:r>
            <a:r>
              <a:rPr lang="zh-CN" altLang="en-US" noProof="1">
                <a:solidFill>
                  <a:srgbClr val="FF0000"/>
                </a:solidFill>
                <a:latin typeface="楷体" panose="02010609060101010101" charset="-122"/>
                <a:ea typeface="楷体" panose="02010609060101010101" charset="-122"/>
                <a:sym typeface="+mn-ea"/>
              </a:rPr>
              <a:t>（限定词新增，更加准确）</a:t>
            </a:r>
            <a:endParaRPr noProof="1">
              <a:latin typeface="楷体" panose="02010609060101010101" charset="-122"/>
              <a:ea typeface="楷体" panose="02010609060101010101" charset="-122"/>
            </a:endParaRPr>
          </a:p>
          <a:p>
            <a:pPr indent="457196"/>
            <a:r>
              <a:rPr noProof="1">
                <a:latin typeface="楷体" panose="02010609060101010101" charset="-122"/>
                <a:ea typeface="楷体" panose="02010609060101010101" charset="-122"/>
                <a:sym typeface="+mn-ea"/>
              </a:rPr>
              <a:t>（七）</a:t>
            </a:r>
            <a:r>
              <a:rPr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因职责、工作可以获取内幕信息的</a:t>
            </a:r>
            <a:r>
              <a:rPr noProof="1">
                <a:latin typeface="楷体" panose="02010609060101010101" charset="-122"/>
                <a:ea typeface="楷体" panose="02010609060101010101" charset="-122"/>
                <a:sym typeface="+mn-ea"/>
              </a:rPr>
              <a:t>证券监督管理机构工作人员；</a:t>
            </a:r>
            <a:r>
              <a:rPr lang="zh-CN" altLang="en-US" noProof="1">
                <a:solidFill>
                  <a:srgbClr val="FF0000"/>
                </a:solidFill>
                <a:latin typeface="楷体" panose="02010609060101010101" charset="-122"/>
                <a:ea typeface="楷体" panose="02010609060101010101" charset="-122"/>
                <a:sym typeface="+mn-ea"/>
              </a:rPr>
              <a:t>（限定词新增，更加准确）</a:t>
            </a:r>
            <a:endParaRPr noProof="1">
              <a:latin typeface="楷体" panose="02010609060101010101" charset="-122"/>
              <a:ea typeface="楷体" panose="02010609060101010101" charset="-122"/>
            </a:endParaRPr>
          </a:p>
          <a:p>
            <a:pPr indent="457196"/>
            <a:r>
              <a:rPr noProof="1">
                <a:latin typeface="楷体" panose="02010609060101010101" charset="-122"/>
                <a:ea typeface="楷体" panose="02010609060101010101" charset="-122"/>
                <a:sym typeface="+mn-ea"/>
              </a:rPr>
              <a:t>（八）</a:t>
            </a:r>
            <a:r>
              <a:rPr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因法定职责对证券的发行、交易或者对上市公司及其收购、重大资产交易进行管理可以获取内幕信息的有关主管部门、监管机构的工作人员；</a:t>
            </a:r>
            <a:r>
              <a:rPr lang="zh-CN" altLang="en-US" noProof="1">
                <a:solidFill>
                  <a:srgbClr val="FF0000"/>
                </a:solidFill>
                <a:latin typeface="楷体" panose="02010609060101010101" charset="-122"/>
                <a:ea typeface="楷体" panose="02010609060101010101" charset="-122"/>
                <a:sym typeface="+mn-ea"/>
              </a:rPr>
              <a:t>（新增）</a:t>
            </a:r>
            <a:endParaRPr noProof="1">
              <a:latin typeface="楷体" panose="02010609060101010101" charset="-122"/>
              <a:ea typeface="楷体" panose="02010609060101010101" charset="-122"/>
            </a:endParaRPr>
          </a:p>
          <a:p>
            <a:pPr indent="457196"/>
            <a:r>
              <a:rPr noProof="1">
                <a:latin typeface="楷体" panose="02010609060101010101" charset="-122"/>
                <a:ea typeface="楷体" panose="02010609060101010101" charset="-122"/>
                <a:sym typeface="+mn-ea"/>
              </a:rPr>
              <a:t>（九）国务院证券监督管理机构规定的</a:t>
            </a:r>
            <a:r>
              <a:rPr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可以获取内幕信息的</a:t>
            </a:r>
            <a:r>
              <a:rPr noProof="1">
                <a:latin typeface="楷体" panose="02010609060101010101" charset="-122"/>
                <a:ea typeface="楷体" panose="02010609060101010101" charset="-122"/>
                <a:sym typeface="+mn-ea"/>
              </a:rPr>
              <a:t>其他人员。</a:t>
            </a:r>
            <a:r>
              <a:rPr lang="zh-CN" altLang="en-US" noProof="1">
                <a:solidFill>
                  <a:srgbClr val="FF0000"/>
                </a:solidFill>
                <a:latin typeface="楷体" panose="02010609060101010101" charset="-122"/>
                <a:ea typeface="楷体" panose="02010609060101010101" charset="-122"/>
                <a:sym typeface="+mn-ea"/>
              </a:rPr>
              <a:t>（限定词新增，更加准确）</a:t>
            </a:r>
            <a:endParaRPr lang="zh-CN" altLang="en-US" sz="1600" strike="noStrike" noProof="1"/>
          </a:p>
        </p:txBody>
      </p:sp>
    </p:spTree>
  </p:cSld>
  <p:clrMapOvr>
    <a:masterClrMapping/>
  </p:clrMapOvr>
  <p:transition>
    <p:push dir="u"/>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9405" y="218449"/>
            <a:ext cx="8505190" cy="5347335"/>
          </a:xfrm>
        </p:spPr>
        <p:txBody>
          <a:bodyPr/>
          <a:lstStyle/>
          <a:p>
            <a:r>
              <a:rPr lang="zh-CN" altLang="en-US" b="1" dirty="0">
                <a:solidFill>
                  <a:srgbClr val="C00000"/>
                </a:solidFill>
              </a:rPr>
              <a:t>（</a:t>
            </a:r>
            <a:r>
              <a:rPr lang="en-US" altLang="zh-CN" b="1" dirty="0">
                <a:solidFill>
                  <a:srgbClr val="C00000"/>
                </a:solidFill>
              </a:rPr>
              <a:t>3</a:t>
            </a:r>
            <a:r>
              <a:rPr lang="zh-CN" altLang="en-US" b="1" dirty="0">
                <a:solidFill>
                  <a:srgbClr val="C00000"/>
                </a:solidFill>
              </a:rPr>
              <a:t>）非法获取内幕信息的人</a:t>
            </a:r>
            <a:endParaRPr lang="en-US" altLang="zh-CN" b="1" u="sng" dirty="0">
              <a:solidFill>
                <a:srgbClr val="C00000"/>
              </a:solidFill>
              <a:latin typeface="楷体" panose="02010609060101010101" charset="-122"/>
              <a:ea typeface="楷体" panose="02010609060101010101" charset="-122"/>
              <a:cs typeface="新宋体" panose="02010609030101010101" charset="-122"/>
            </a:endParaRPr>
          </a:p>
          <a:p>
            <a:r>
              <a:rPr lang="zh-CN" altLang="en-US" u="sng" dirty="0">
                <a:solidFill>
                  <a:srgbClr val="FF0000"/>
                </a:solidFill>
                <a:latin typeface="楷体" panose="02010609060101010101" charset="-122"/>
                <a:ea typeface="楷体" panose="02010609060101010101" charset="-122"/>
                <a:cs typeface="新宋体" panose="02010609030101010101" charset="-122"/>
              </a:rPr>
              <a:t>《最高人民法院、最高人民检察院关于办理内幕交易、泄露内幕信息</a:t>
            </a:r>
            <a:r>
              <a:rPr lang="zh-CN" altLang="en-US"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新宋体" panose="02010609030101010101" charset="-122"/>
              </a:rPr>
              <a:t>刑事案件</a:t>
            </a:r>
            <a:r>
              <a:rPr lang="zh-CN" altLang="en-US" u="sng" dirty="0">
                <a:solidFill>
                  <a:srgbClr val="FF0000"/>
                </a:solidFill>
                <a:latin typeface="楷体" panose="02010609060101010101" charset="-122"/>
                <a:ea typeface="楷体" panose="02010609060101010101" charset="-122"/>
                <a:cs typeface="新宋体" panose="02010609030101010101" charset="-122"/>
              </a:rPr>
              <a:t>具体应用法律若干问题的解释》</a:t>
            </a:r>
            <a:r>
              <a:rPr lang="zh-CN" altLang="en-US" dirty="0">
                <a:latin typeface="新宋体" panose="02010609030101010101" charset="-122"/>
                <a:ea typeface="新宋体" panose="02010609030101010101" charset="-122"/>
                <a:cs typeface="新宋体" panose="02010609030101010101" charset="-122"/>
              </a:rPr>
              <a:t>（法释〔2012〕6号）</a:t>
            </a:r>
          </a:p>
          <a:p>
            <a:r>
              <a:rPr lang="zh-CN" altLang="en-US" u="sng" dirty="0">
                <a:solidFill>
                  <a:srgbClr val="FF0000"/>
                </a:solidFill>
                <a:latin typeface="楷体" panose="02010609060101010101" charset="-122"/>
                <a:ea typeface="楷体" panose="02010609060101010101" charset="-122"/>
                <a:cs typeface="新宋体" panose="02010609030101010101" charset="-122"/>
              </a:rPr>
              <a:t>第二条</a:t>
            </a:r>
            <a:r>
              <a:rPr lang="zh-CN" altLang="en-US" dirty="0">
                <a:latin typeface="新宋体" panose="02010609030101010101" charset="-122"/>
                <a:ea typeface="新宋体" panose="02010609030101010101" charset="-122"/>
                <a:cs typeface="新宋体" panose="02010609030101010101" charset="-122"/>
              </a:rPr>
              <a:t> 具有下列行为的人员</a:t>
            </a:r>
            <a:r>
              <a:rPr lang="zh-CN" altLang="en-US" u="sng" dirty="0">
                <a:latin typeface="楷体" panose="02010609060101010101" charset="-122"/>
                <a:ea typeface="楷体" panose="02010609060101010101" charset="-122"/>
                <a:cs typeface="新宋体" panose="02010609030101010101" charset="-122"/>
              </a:rPr>
              <a:t>应当认定</a:t>
            </a:r>
            <a:r>
              <a:rPr lang="zh-CN" altLang="en-US" dirty="0">
                <a:latin typeface="新宋体" panose="02010609030101010101" charset="-122"/>
                <a:ea typeface="新宋体" panose="02010609030101010101" charset="-122"/>
                <a:cs typeface="新宋体" panose="02010609030101010101" charset="-122"/>
              </a:rPr>
              <a:t>为刑法第一百八十条第一款规定的“非法获取证券、期货交易内幕信息的人员”：</a:t>
            </a:r>
          </a:p>
          <a:p>
            <a:r>
              <a:rPr lang="zh-CN" altLang="en-US" dirty="0">
                <a:latin typeface="新宋体" panose="02010609030101010101" charset="-122"/>
                <a:ea typeface="新宋体" panose="02010609030101010101" charset="-122"/>
                <a:cs typeface="新宋体" panose="02010609030101010101" charset="-122"/>
              </a:rPr>
              <a:t>（一）利用窃取、骗取、套取、窃听、利诱、刺探或者私下交易等手段获取内幕信息的；</a:t>
            </a:r>
          </a:p>
          <a:p>
            <a:r>
              <a:rPr lang="zh-CN" altLang="en-US" dirty="0">
                <a:latin typeface="新宋体" panose="02010609030101010101" charset="-122"/>
                <a:ea typeface="新宋体" panose="02010609030101010101" charset="-122"/>
                <a:cs typeface="新宋体" panose="02010609030101010101" charset="-122"/>
              </a:rPr>
              <a:t>（二）内幕信息知情人员的近亲属或者其他与内幕信息知情人员关系密切的人员，在内幕信息敏感期内，从事或者明示、暗示他人从事，或者泄露内幕信息导致他人从事与该内幕信息有关的证券、期货交易，相关交易行为明显异常，且无正当理由或者正当信息来源的；</a:t>
            </a:r>
          </a:p>
          <a:p>
            <a:r>
              <a:rPr lang="zh-CN" altLang="en-US" dirty="0">
                <a:latin typeface="新宋体" panose="02010609030101010101" charset="-122"/>
                <a:ea typeface="新宋体" panose="02010609030101010101" charset="-122"/>
                <a:cs typeface="新宋体" panose="02010609030101010101" charset="-122"/>
              </a:rPr>
              <a:t>（三）在内幕信息敏感期内，与内幕信息知情人员联络、接触，从事或者明示、暗示他人从事，或者泄露内幕信息导致他人从事与该内幕信息有关的证券、期货交易，相关交易行为明显异常，且无正当理由或者正当信息来源的。</a:t>
            </a:r>
          </a:p>
        </p:txBody>
      </p:sp>
    </p:spTree>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7"/>
          <p:cNvSpPr/>
          <p:nvPr/>
        </p:nvSpPr>
        <p:spPr>
          <a:xfrm>
            <a:off x="457210" y="383516"/>
            <a:ext cx="8558213" cy="4539704"/>
          </a:xfrm>
          <a:prstGeom prst="rect">
            <a:avLst/>
          </a:prstGeom>
          <a:noFill/>
          <a:ln w="9525">
            <a:noFill/>
          </a:ln>
        </p:spPr>
        <p:txBody>
          <a:bodyPr wrap="square" anchor="t">
            <a:spAutoFit/>
          </a:bodyPr>
          <a:lstStyle/>
          <a:p>
            <a:r>
              <a:rPr lang="en-US" altLang="zh-CN" sz="2400" b="1" dirty="0">
                <a:solidFill>
                  <a:srgbClr val="C00000"/>
                </a:solidFill>
              </a:rPr>
              <a:t>4</a:t>
            </a:r>
            <a:r>
              <a:rPr lang="zh-CN" altLang="en-US" sz="2400" b="1" dirty="0">
                <a:solidFill>
                  <a:srgbClr val="C00000"/>
                </a:solidFill>
              </a:rPr>
              <a:t>、股票期权（</a:t>
            </a:r>
            <a:r>
              <a:rPr lang="en-US" altLang="zh-CN" sz="2400" b="1" dirty="0">
                <a:solidFill>
                  <a:srgbClr val="C00000"/>
                </a:solidFill>
              </a:rPr>
              <a:t>stock options</a:t>
            </a:r>
            <a:r>
              <a:rPr lang="zh-CN" altLang="en-US" sz="2400" b="1" dirty="0">
                <a:solidFill>
                  <a:srgbClr val="C00000"/>
                </a:solidFill>
              </a:rPr>
              <a:t>）</a:t>
            </a:r>
          </a:p>
          <a:p>
            <a:r>
              <a:rPr lang="zh-CN" altLang="en-US" sz="2000" b="1" dirty="0">
                <a:solidFill>
                  <a:srgbClr val="C00000"/>
                </a:solidFill>
              </a:rPr>
              <a:t>期权</a:t>
            </a:r>
            <a:r>
              <a:rPr lang="zh-CN" altLang="en-US" sz="2000" dirty="0"/>
              <a:t>是一种买卖选择权，即</a:t>
            </a:r>
            <a:r>
              <a:rPr lang="zh-CN" altLang="en-US" sz="2000" b="1" dirty="0"/>
              <a:t>在约定的期限内以约定的价格买入或者卖出某种证券</a:t>
            </a:r>
            <a:r>
              <a:rPr lang="zh-CN" altLang="en-US" sz="2000" dirty="0"/>
              <a:t>的权利。</a:t>
            </a:r>
          </a:p>
          <a:p>
            <a:r>
              <a:rPr lang="en-US" altLang="zh-CN" sz="2000" dirty="0"/>
              <a:t>Call</a:t>
            </a:r>
            <a:r>
              <a:rPr lang="zh-CN" altLang="en-US" sz="2000" dirty="0"/>
              <a:t>（认购期权）</a:t>
            </a:r>
            <a:r>
              <a:rPr lang="en-US" altLang="zh-CN" sz="2000" dirty="0"/>
              <a:t>v   put</a:t>
            </a:r>
            <a:r>
              <a:rPr lang="zh-CN" altLang="en-US" sz="2000" dirty="0"/>
              <a:t>（认沽期权）</a:t>
            </a:r>
            <a:endParaRPr lang="en-US" altLang="zh-CN" sz="2000" dirty="0"/>
          </a:p>
          <a:p>
            <a:endParaRPr lang="zh-CN" altLang="en-US" sz="2000" dirty="0"/>
          </a:p>
          <a:p>
            <a:pPr>
              <a:spcAft>
                <a:spcPts val="600"/>
              </a:spcAft>
            </a:pPr>
            <a:r>
              <a:rPr lang="en-US" altLang="zh-CN" sz="2000" dirty="0" err="1"/>
              <a:t>eg</a:t>
            </a:r>
            <a:r>
              <a:rPr lang="en-US" altLang="zh-CN" sz="2000" dirty="0"/>
              <a:t>. </a:t>
            </a:r>
            <a:r>
              <a:rPr lang="zh-CN" altLang="en-US" sz="2000" dirty="0"/>
              <a:t>丙公司股票市价</a:t>
            </a:r>
            <a:r>
              <a:rPr lang="en-US" altLang="zh-CN" sz="2000" dirty="0"/>
              <a:t>10.5</a:t>
            </a:r>
            <a:r>
              <a:rPr lang="zh-CN" altLang="en-US" sz="2000" dirty="0"/>
              <a:t>元的情况下，甲以每股</a:t>
            </a:r>
            <a:r>
              <a:rPr lang="en-US" altLang="zh-CN" sz="2000" dirty="0"/>
              <a:t>1</a:t>
            </a:r>
            <a:r>
              <a:rPr lang="zh-CN" altLang="en-US" sz="2000" dirty="0"/>
              <a:t>元的价格，卖给乙在</a:t>
            </a:r>
            <a:r>
              <a:rPr lang="en-US" altLang="zh-CN" sz="2000" dirty="0"/>
              <a:t>6</a:t>
            </a:r>
            <a:r>
              <a:rPr lang="zh-CN" altLang="en-US" sz="2000" dirty="0"/>
              <a:t>个月之后以每股</a:t>
            </a:r>
            <a:r>
              <a:rPr lang="en-US" altLang="zh-CN" sz="2000" dirty="0"/>
              <a:t>11</a:t>
            </a:r>
            <a:r>
              <a:rPr lang="zh-CN" altLang="en-US" sz="2000" dirty="0"/>
              <a:t>元的价格向甲购买丙公司股票的权利，总股数</a:t>
            </a:r>
            <a:r>
              <a:rPr lang="en-US" altLang="zh-CN" sz="2000" dirty="0"/>
              <a:t>1</a:t>
            </a:r>
            <a:r>
              <a:rPr lang="zh-CN" altLang="en-US" sz="2000" dirty="0"/>
              <a:t>万股；或者甲以每股</a:t>
            </a:r>
            <a:r>
              <a:rPr lang="en-US" altLang="zh-CN" sz="2000" dirty="0"/>
              <a:t>1</a:t>
            </a:r>
            <a:r>
              <a:rPr lang="zh-CN" altLang="en-US" sz="2000" dirty="0"/>
              <a:t>元的价格，卖给乙在</a:t>
            </a:r>
            <a:r>
              <a:rPr lang="en-US" altLang="zh-CN" sz="2000" dirty="0"/>
              <a:t>6</a:t>
            </a:r>
            <a:r>
              <a:rPr lang="zh-CN" altLang="en-US" sz="2000" dirty="0"/>
              <a:t>个月之后以每股</a:t>
            </a:r>
            <a:r>
              <a:rPr lang="en-US" altLang="zh-CN" sz="2000" dirty="0"/>
              <a:t>10</a:t>
            </a:r>
            <a:r>
              <a:rPr lang="zh-CN" altLang="en-US" sz="2000" dirty="0"/>
              <a:t>元的价格卖给甲丙公司股票的权利，总股数</a:t>
            </a:r>
            <a:r>
              <a:rPr lang="en-US" altLang="zh-CN" sz="2000" dirty="0"/>
              <a:t>1</a:t>
            </a:r>
            <a:r>
              <a:rPr lang="zh-CN" altLang="en-US" sz="2000" dirty="0"/>
              <a:t>万股。</a:t>
            </a:r>
          </a:p>
          <a:p>
            <a:r>
              <a:rPr lang="zh-CN" altLang="en-US" sz="2000" b="1" dirty="0">
                <a:solidFill>
                  <a:srgbClr val="C00000"/>
                </a:solidFill>
              </a:rPr>
              <a:t>小结</a:t>
            </a:r>
            <a:r>
              <a:rPr lang="zh-CN" altLang="en-US" sz="2000" b="1" dirty="0"/>
              <a:t>：</a:t>
            </a:r>
            <a:r>
              <a:rPr lang="zh-CN" altLang="en-US" sz="2000" dirty="0"/>
              <a:t>对于点叫权而言，只有当市场价高于行权价时，行权才有意义；</a:t>
            </a:r>
            <a:endParaRPr lang="en-US" altLang="zh-CN" sz="2000" dirty="0"/>
          </a:p>
          <a:p>
            <a:r>
              <a:rPr lang="en-US" altLang="zh-CN" sz="2000" dirty="0"/>
              <a:t>             </a:t>
            </a:r>
            <a:r>
              <a:rPr lang="zh-CN" altLang="en-US" sz="2000" dirty="0"/>
              <a:t>对于投放权而言，只有当市场价低于行权价时，行权才有意义。</a:t>
            </a:r>
          </a:p>
          <a:p>
            <a:r>
              <a:rPr lang="zh-CN" altLang="en-US" sz="2000" b="1" dirty="0"/>
              <a:t>行权价与市场价差距越大，期权价值越大</a:t>
            </a:r>
            <a:r>
              <a:rPr lang="zh-CN" altLang="en-US" sz="2000" dirty="0"/>
              <a:t>。</a:t>
            </a:r>
          </a:p>
          <a:p>
            <a:r>
              <a:rPr lang="zh-CN" altLang="en-US" sz="2000" b="1" dirty="0"/>
              <a:t>期权有期限性</a:t>
            </a:r>
            <a:r>
              <a:rPr lang="zh-CN" altLang="en-US" sz="2000" dirty="0"/>
              <a:t>。</a:t>
            </a:r>
          </a:p>
          <a:p>
            <a:endParaRPr lang="zh-CN" altLang="en-US" sz="2000" dirty="0"/>
          </a:p>
        </p:txBody>
      </p:sp>
    </p:spTree>
  </p:cSld>
  <p:clrMapOvr>
    <a:masterClrMapping/>
  </p:clrMapOvr>
  <p:transition>
    <p:push dir="u"/>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矩形 7"/>
          <p:cNvSpPr/>
          <p:nvPr/>
        </p:nvSpPr>
        <p:spPr>
          <a:xfrm>
            <a:off x="500380" y="672574"/>
            <a:ext cx="8143240" cy="5579604"/>
          </a:xfrm>
          <a:prstGeom prst="rect">
            <a:avLst/>
          </a:prstGeom>
          <a:noFill/>
          <a:ln w="9525">
            <a:noFill/>
          </a:ln>
        </p:spPr>
        <p:txBody>
          <a:bodyPr wrap="square" anchor="t">
            <a:spAutoFit/>
          </a:bodyPr>
          <a:lstStyle/>
          <a:p>
            <a:pPr eaLnBrk="0" hangingPunct="0">
              <a:lnSpc>
                <a:spcPct val="150000"/>
              </a:lnSpc>
            </a:pPr>
            <a:r>
              <a:rPr lang="zh-CN" altLang="en-US" sz="2000" b="1" noProof="1"/>
              <a:t>内幕链：</a:t>
            </a:r>
            <a:r>
              <a:rPr lang="zh-CN" altLang="en-US" sz="2000" noProof="1"/>
              <a:t>内幕人的概念不限于公司内部的知情人，而可能是一条或数条信息链，不管有多长，链条上的每个环节均是内幕人。</a:t>
            </a:r>
            <a:endParaRPr lang="en-US" altLang="zh-CN" sz="2000" noProof="1"/>
          </a:p>
          <a:p>
            <a:pPr eaLnBrk="0" hangingPunct="0">
              <a:lnSpc>
                <a:spcPct val="150000"/>
              </a:lnSpc>
            </a:pPr>
            <a:r>
              <a:rPr lang="en-US" altLang="zh-CN" sz="2000" noProof="1"/>
              <a:t>Tipper</a:t>
            </a:r>
            <a:r>
              <a:rPr lang="zh-CN" altLang="en-US" sz="2000" noProof="1"/>
              <a:t>（泄露信息人）—→</a:t>
            </a:r>
            <a:r>
              <a:rPr lang="en-US" altLang="zh-CN" sz="2000" noProof="1"/>
              <a:t>Tippee</a:t>
            </a:r>
            <a:r>
              <a:rPr lang="zh-CN" altLang="en-US" sz="2000" noProof="1"/>
              <a:t>（获取信息人）</a:t>
            </a:r>
          </a:p>
          <a:p>
            <a:pPr eaLnBrk="0" hangingPunct="0">
              <a:lnSpc>
                <a:spcPct val="150000"/>
              </a:lnSpc>
            </a:pPr>
            <a:r>
              <a:rPr lang="zh-CN" altLang="en-US" sz="2000" b="1" noProof="1">
                <a:solidFill>
                  <a:srgbClr val="C00000"/>
                </a:solidFill>
              </a:rPr>
              <a:t>自为买卖、泄露信息、建议买卖均受到禁止。</a:t>
            </a:r>
          </a:p>
          <a:p>
            <a:pPr eaLnBrk="0" hangingPunct="0">
              <a:lnSpc>
                <a:spcPct val="150000"/>
              </a:lnSpc>
            </a:pPr>
            <a:r>
              <a:rPr lang="zh-CN" altLang="en-US" sz="2000" noProof="1">
                <a:latin typeface="楷体" panose="02010609060101010101" charset="-122"/>
                <a:ea typeface="楷体" panose="02010609060101010101" charset="-122"/>
              </a:rPr>
              <a:t>第五十三条　证券交易内幕信息的知情人和非法获取内幕信息的人，在内幕信息公开前，</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不得</a:t>
            </a:r>
            <a:r>
              <a:rPr lang="zh-CN" altLang="en-US" sz="2000" noProof="1">
                <a:latin typeface="楷体" panose="02010609060101010101" charset="-122"/>
                <a:ea typeface="楷体" panose="02010609060101010101" charset="-122"/>
              </a:rPr>
              <a:t>买卖该公司的证券，或者泄露该信息，或者建议他人买卖该证券。</a:t>
            </a:r>
          </a:p>
          <a:p>
            <a:pPr eaLnBrk="0" hangingPunct="0">
              <a:lnSpc>
                <a:spcPct val="150000"/>
              </a:lnSpc>
            </a:pPr>
            <a:r>
              <a:rPr lang="zh-CN" altLang="en-US" sz="2000" noProof="1">
                <a:latin typeface="楷体" panose="02010609060101010101" charset="-122"/>
                <a:ea typeface="楷体" panose="02010609060101010101" charset="-122"/>
              </a:rPr>
              <a:t>   持有或者通过协议、其他安排与他人共同持有公司百分之五以上股份的自然人、法人、非法人组织收购上市公司的股份，本法</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另有规定的，适用其规定</a:t>
            </a:r>
            <a:r>
              <a:rPr lang="zh-CN" altLang="en-US" sz="2000" noProof="1">
                <a:latin typeface="楷体" panose="02010609060101010101" charset="-122"/>
                <a:ea typeface="楷体" panose="02010609060101010101" charset="-122"/>
              </a:rPr>
              <a:t>。（例外）</a:t>
            </a:r>
          </a:p>
          <a:p>
            <a:pPr eaLnBrk="0" hangingPunct="0">
              <a:lnSpc>
                <a:spcPct val="150000"/>
              </a:lnSpc>
            </a:pPr>
            <a:r>
              <a:rPr lang="zh-CN" altLang="en-US" sz="2000" noProof="1"/>
              <a:t>内部人员可以从</a:t>
            </a:r>
            <a:r>
              <a:rPr lang="en-US" altLang="zh-CN" sz="2000" noProof="1">
                <a:sym typeface="+mn-ea"/>
              </a:rPr>
              <a:t>Tippee</a:t>
            </a:r>
            <a:r>
              <a:rPr lang="zh-CN" altLang="en-US" sz="2000" noProof="1"/>
              <a:t>的证券业务中分享利润，也可以通过其他安排获得相关的优惠。</a:t>
            </a:r>
          </a:p>
        </p:txBody>
      </p:sp>
    </p:spTree>
  </p:cSld>
  <p:clrMapOvr>
    <a:masterClrMapping/>
  </p:clrMapOvr>
  <p:transition>
    <p:push dir="u"/>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矩形 7"/>
          <p:cNvSpPr/>
          <p:nvPr/>
        </p:nvSpPr>
        <p:spPr>
          <a:xfrm>
            <a:off x="450850" y="170822"/>
            <a:ext cx="8242300" cy="6041269"/>
          </a:xfrm>
          <a:prstGeom prst="rect">
            <a:avLst/>
          </a:prstGeom>
          <a:noFill/>
          <a:ln w="9525">
            <a:noFill/>
          </a:ln>
        </p:spPr>
        <p:txBody>
          <a:bodyPr wrap="square" anchor="t">
            <a:spAutoFit/>
          </a:bodyPr>
          <a:lstStyle/>
          <a:p>
            <a:pPr indent="457196" eaLnBrk="0" hangingPunct="0">
              <a:lnSpc>
                <a:spcPct val="150000"/>
              </a:lnSpc>
            </a:pPr>
            <a:r>
              <a:rPr lang="zh-CN" altLang="en-US" sz="2000" b="1" dirty="0"/>
              <a:t>例外？</a:t>
            </a:r>
            <a:endParaRPr lang="zh-CN" altLang="en-US" sz="2000" dirty="0"/>
          </a:p>
          <a:p>
            <a:pPr indent="457196" eaLnBrk="0" hangingPunct="0">
              <a:lnSpc>
                <a:spcPct val="150000"/>
              </a:lnSpc>
            </a:pPr>
            <a:r>
              <a:rPr lang="en-US" altLang="zh-CN" sz="2000" dirty="0"/>
              <a:t>Eg.</a:t>
            </a:r>
            <a:r>
              <a:rPr lang="zh-CN" altLang="en-US" sz="2000" dirty="0"/>
              <a:t>甲乙为公司高管，在咖啡厅轻声谈论公司即将投入使用的重大发明或别的利好消息，坐在他们不远处的丙耳朵特别好，听到了，马上买入该公司的股票。随后，公司公布该利好消息，股价大涨。丙的行为也被发现，并是否承担责任？</a:t>
            </a:r>
          </a:p>
          <a:p>
            <a:pPr indent="457196" eaLnBrk="0" hangingPunct="0">
              <a:lnSpc>
                <a:spcPct val="150000"/>
              </a:lnSpc>
            </a:pPr>
            <a:r>
              <a:rPr lang="zh-CN" altLang="en-US" sz="2000" b="1" dirty="0"/>
              <a:t>美国最高法院对此有种说法</a:t>
            </a:r>
            <a:r>
              <a:rPr lang="zh-CN" altLang="en-US" sz="2000" dirty="0"/>
              <a:t>：假如没有说出来的义务，那就不存在欺诈，也没有犯法。</a:t>
            </a:r>
          </a:p>
          <a:p>
            <a:pPr indent="457196" eaLnBrk="0" hangingPunct="0">
              <a:lnSpc>
                <a:spcPct val="150000"/>
              </a:lnSpc>
            </a:pPr>
            <a:r>
              <a:rPr lang="zh-CN" altLang="en-US" sz="2000" dirty="0"/>
              <a:t>该判决引发了不少非议，美国国会通过立法限制了该判例的适用范围。</a:t>
            </a:r>
          </a:p>
          <a:p>
            <a:pPr indent="457196" eaLnBrk="0" hangingPunct="0">
              <a:lnSpc>
                <a:spcPct val="150000"/>
              </a:lnSpc>
            </a:pPr>
            <a:r>
              <a:rPr lang="zh-CN" altLang="en-US" sz="2000" dirty="0"/>
              <a:t> 彭冰：内幕交易立法的目的是消除某些人员因为其优势地位而获得信息优势所产生的不公平。因此，内幕交易禁止的范围应当有一定界限。</a:t>
            </a:r>
            <a:r>
              <a:rPr lang="zh-CN" altLang="en-US" sz="2000" b="1" dirty="0"/>
              <a:t>投资者因为偶然因素获得内幕信息所产生的信息优势，对于其他投资者来说，并非不公平，没有必要通过立法绝对禁止。</a:t>
            </a:r>
          </a:p>
        </p:txBody>
      </p:sp>
    </p:spTree>
  </p:cSld>
  <p:clrMapOvr>
    <a:masterClrMapping/>
  </p:clrMapOvr>
  <p:transition>
    <p:push dir="u"/>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矩形 7"/>
          <p:cNvSpPr/>
          <p:nvPr/>
        </p:nvSpPr>
        <p:spPr>
          <a:xfrm>
            <a:off x="614362" y="618177"/>
            <a:ext cx="7915275" cy="1938992"/>
          </a:xfrm>
          <a:prstGeom prst="rect">
            <a:avLst/>
          </a:prstGeom>
          <a:noFill/>
          <a:ln w="9525">
            <a:noFill/>
          </a:ln>
        </p:spPr>
        <p:txBody>
          <a:bodyPr anchor="t">
            <a:spAutoFit/>
          </a:bodyPr>
          <a:lstStyle/>
          <a:p>
            <a:pPr indent="457196" eaLnBrk="0" hangingPunct="0"/>
            <a:r>
              <a:rPr lang="en-US" altLang="zh-CN" sz="2400" b="1" dirty="0"/>
              <a:t>2003</a:t>
            </a:r>
            <a:r>
              <a:rPr lang="zh-CN" altLang="en-US" sz="2400" b="1" dirty="0"/>
              <a:t>年欧盟指令第</a:t>
            </a:r>
            <a:r>
              <a:rPr lang="en-US" altLang="zh-CN" sz="2400" b="1" dirty="0"/>
              <a:t>2</a:t>
            </a:r>
            <a:r>
              <a:rPr lang="zh-CN" altLang="en-US" sz="2400" b="1" dirty="0"/>
              <a:t>条第</a:t>
            </a:r>
            <a:r>
              <a:rPr lang="en-US" altLang="zh-CN" sz="2400" b="1" dirty="0"/>
              <a:t>1</a:t>
            </a:r>
            <a:r>
              <a:rPr lang="zh-CN" altLang="en-US" sz="2400" b="1" dirty="0"/>
              <a:t>项</a:t>
            </a:r>
          </a:p>
          <a:p>
            <a:pPr indent="457196" eaLnBrk="0" hangingPunct="0"/>
            <a:r>
              <a:rPr lang="zh-CN" altLang="en-US" sz="2400" dirty="0"/>
              <a:t>（关于董事、监事、经理）以实际担任发行公司的行政、经理或监察等职务为对象（</a:t>
            </a:r>
            <a:r>
              <a:rPr lang="en-US" altLang="zh-CN" sz="2400" dirty="0"/>
              <a:t>by virtue of his membership of the administrative ,management or supervisory of the issuer</a:t>
            </a:r>
            <a:r>
              <a:rPr lang="zh-CN" altLang="en-US" sz="2400" dirty="0"/>
              <a:t>），而不明定具体职称，保留适用上的弹性。</a:t>
            </a:r>
          </a:p>
        </p:txBody>
      </p:sp>
    </p:spTree>
  </p:cSld>
  <p:clrMapOvr>
    <a:masterClrMapping/>
  </p:clrMapOvr>
  <p:transition>
    <p:push dir="u"/>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矩形 7"/>
          <p:cNvSpPr/>
          <p:nvPr/>
        </p:nvSpPr>
        <p:spPr>
          <a:xfrm>
            <a:off x="392747" y="391166"/>
            <a:ext cx="8358505" cy="5924699"/>
          </a:xfrm>
          <a:prstGeom prst="rect">
            <a:avLst/>
          </a:prstGeom>
          <a:noFill/>
          <a:ln w="9525">
            <a:noFill/>
          </a:ln>
        </p:spPr>
        <p:txBody>
          <a:bodyPr wrap="square" anchor="t">
            <a:spAutoFit/>
          </a:bodyPr>
          <a:lstStyle/>
          <a:p>
            <a:pPr eaLnBrk="0" hangingPunct="0"/>
            <a:r>
              <a:rPr lang="en-US" altLang="zh-CN" sz="2400" b="1" noProof="1">
                <a:solidFill>
                  <a:srgbClr val="C00000"/>
                </a:solidFill>
              </a:rPr>
              <a:t>3.</a:t>
            </a:r>
            <a:r>
              <a:rPr lang="zh-CN" altLang="en-US" sz="2400" b="1" noProof="1">
                <a:solidFill>
                  <a:srgbClr val="C00000"/>
                </a:solidFill>
              </a:rPr>
              <a:t>内幕信息</a:t>
            </a:r>
            <a:endParaRPr lang="en-US" altLang="zh-CN" sz="2400" b="1" noProof="1">
              <a:solidFill>
                <a:srgbClr val="C00000"/>
              </a:solidFill>
            </a:endParaRPr>
          </a:p>
          <a:p>
            <a:pPr eaLnBrk="0" hangingPunct="0"/>
            <a:r>
              <a:rPr lang="zh-CN" altLang="en-US" sz="2000" noProof="1"/>
              <a:t>是指</a:t>
            </a:r>
            <a:r>
              <a:rPr lang="zh-CN" altLang="en-US" sz="2000" b="1" noProof="1"/>
              <a:t>尚未公开的</a:t>
            </a:r>
            <a:r>
              <a:rPr lang="zh-CN" altLang="en-US" sz="2000" noProof="1"/>
              <a:t>，一旦公开便会</a:t>
            </a:r>
            <a:r>
              <a:rPr lang="zh-CN" altLang="en-US" sz="2000" b="1" noProof="1"/>
              <a:t>对证券的价格发生显著影响</a:t>
            </a:r>
            <a:r>
              <a:rPr lang="zh-CN" altLang="en-US" sz="2000" noProof="1"/>
              <a:t>的信息。</a:t>
            </a:r>
          </a:p>
          <a:p>
            <a:pPr eaLnBrk="0" hangingPunct="0"/>
            <a:r>
              <a:rPr lang="zh-CN" altLang="en-US" sz="2000" b="1" noProof="1">
                <a:solidFill>
                  <a:srgbClr val="C00000"/>
                </a:solidFill>
              </a:rPr>
              <a:t>（</a:t>
            </a:r>
            <a:r>
              <a:rPr lang="en-US" altLang="zh-CN" sz="2000" b="1" noProof="1">
                <a:solidFill>
                  <a:srgbClr val="C00000"/>
                </a:solidFill>
              </a:rPr>
              <a:t>1</a:t>
            </a:r>
            <a:r>
              <a:rPr lang="zh-CN" altLang="en-US" sz="2000" b="1" noProof="1">
                <a:solidFill>
                  <a:srgbClr val="C00000"/>
                </a:solidFill>
              </a:rPr>
              <a:t>）两个要点：影响价格</a:t>
            </a:r>
            <a:r>
              <a:rPr lang="en-US" altLang="zh-CN" sz="2000" b="1" noProof="1">
                <a:solidFill>
                  <a:srgbClr val="C00000"/>
                </a:solidFill>
              </a:rPr>
              <a:t>+</a:t>
            </a:r>
            <a:r>
              <a:rPr lang="zh-CN" altLang="en-US" sz="2000" b="1" noProof="1">
                <a:solidFill>
                  <a:srgbClr val="C00000"/>
                </a:solidFill>
              </a:rPr>
              <a:t>尚未公开</a:t>
            </a:r>
            <a:r>
              <a:rPr lang="zh-CN" altLang="en-US" sz="2000" noProof="1"/>
              <a:t>（</a:t>
            </a:r>
            <a:r>
              <a:rPr lang="zh-CN" altLang="en-US" sz="2000" b="1" noProof="1">
                <a:solidFill>
                  <a:schemeClr val="accent1"/>
                </a:solidFill>
                <a:effectLst>
                  <a:outerShdw blurRad="38100" dist="25400" dir="5400000" algn="ctr" rotWithShape="0">
                    <a:srgbClr val="6E747A">
                      <a:alpha val="43000"/>
                    </a:srgbClr>
                  </a:outerShdw>
                </a:effectLst>
              </a:rPr>
              <a:t>平等与</a:t>
            </a:r>
            <a:r>
              <a:rPr lang="zh-CN" altLang="en-US" sz="2000" b="1" dirty="0">
                <a:solidFill>
                  <a:schemeClr val="accent1"/>
                </a:solidFill>
                <a:effectLst>
                  <a:outerShdw blurRad="38100" dist="25400" dir="5400000" algn="ctr" rotWithShape="0">
                    <a:srgbClr val="6E747A">
                      <a:alpha val="43000"/>
                    </a:srgbClr>
                  </a:outerShdw>
                </a:effectLst>
                <a:sym typeface="+mn-ea"/>
              </a:rPr>
              <a:t>等待期：</a:t>
            </a:r>
            <a:r>
              <a:rPr lang="zh-CN" altLang="en-US" sz="2000" b="1" noProof="1">
                <a:solidFill>
                  <a:schemeClr val="accent1"/>
                </a:solidFill>
                <a:effectLst>
                  <a:outerShdw blurRad="38100" dist="25400" dir="5400000" algn="ctr" rotWithShape="0">
                    <a:srgbClr val="6E747A">
                      <a:alpha val="43000"/>
                    </a:srgbClr>
                  </a:outerShdw>
                </a:effectLst>
              </a:rPr>
              <a:t>日</a:t>
            </a:r>
            <a:r>
              <a:rPr lang="en-US" altLang="zh-CN" sz="2000" b="1" noProof="1">
                <a:solidFill>
                  <a:schemeClr val="accent1"/>
                </a:solidFill>
                <a:effectLst>
                  <a:outerShdw blurRad="38100" dist="25400" dir="5400000" algn="ctr" rotWithShape="0">
                    <a:srgbClr val="6E747A">
                      <a:alpha val="43000"/>
                    </a:srgbClr>
                  </a:outerShdw>
                </a:effectLst>
              </a:rPr>
              <a:t>12H</a:t>
            </a:r>
            <a:r>
              <a:rPr lang="zh-CN" altLang="en-US" sz="2000" b="1" noProof="1">
                <a:solidFill>
                  <a:schemeClr val="accent1"/>
                </a:solidFill>
                <a:effectLst>
                  <a:outerShdw blurRad="38100" dist="25400" dir="5400000" algn="ctr" rotWithShape="0">
                    <a:srgbClr val="6E747A">
                      <a:alpha val="43000"/>
                    </a:srgbClr>
                  </a:outerShdw>
                </a:effectLst>
              </a:rPr>
              <a:t>台</a:t>
            </a:r>
            <a:r>
              <a:rPr lang="en-US" altLang="zh-CN" sz="2000" b="1" noProof="1">
                <a:solidFill>
                  <a:schemeClr val="accent1"/>
                </a:solidFill>
                <a:effectLst>
                  <a:outerShdw blurRad="38100" dist="25400" dir="5400000" algn="ctr" rotWithShape="0">
                    <a:srgbClr val="6E747A">
                      <a:alpha val="43000"/>
                    </a:srgbClr>
                  </a:outerShdw>
                </a:effectLst>
              </a:rPr>
              <a:t>18H</a:t>
            </a:r>
            <a:r>
              <a:rPr lang="zh-CN" altLang="en-US" sz="2000" noProof="1"/>
              <a:t>）。</a:t>
            </a:r>
          </a:p>
          <a:p>
            <a:pPr eaLnBrk="0" hangingPunct="0"/>
            <a:r>
              <a:rPr lang="en-US" altLang="zh-CN" sz="2000" noProof="1"/>
              <a:t>3ed  </a:t>
            </a:r>
            <a:r>
              <a:rPr lang="zh-CN" altLang="en-US" sz="2000" noProof="1"/>
              <a:t>相关性？与证券的发行人或者证券相关（证券的供求、交易规则的变化、交易的限制与终止等）</a:t>
            </a:r>
          </a:p>
          <a:p>
            <a:pPr eaLnBrk="0" hangingPunct="0"/>
            <a:r>
              <a:rPr lang="zh-CN" altLang="en-US" sz="2000" noProof="1">
                <a:latin typeface="Arial" panose="020B0604020202020204" pitchFamily="34" charset="0"/>
                <a:cs typeface="Arial" panose="020B0604020202020204" pitchFamily="34" charset="0"/>
              </a:rPr>
              <a:t>√欧盟、日本、香港、台湾</a:t>
            </a:r>
            <a:endParaRPr lang="zh-CN" altLang="en-US" sz="2000" noProof="1"/>
          </a:p>
          <a:p>
            <a:pPr eaLnBrk="0" hangingPunct="0"/>
            <a:r>
              <a:rPr lang="zh-CN" altLang="en-US" sz="2000" noProof="1">
                <a:latin typeface="Arial" panose="020B0604020202020204" pitchFamily="34" charset="0"/>
              </a:rPr>
              <a:t>×美国、加拿大、澳大利亚、新加坡</a:t>
            </a:r>
            <a:endParaRPr lang="zh-CN" altLang="en-US" sz="2000" noProof="1"/>
          </a:p>
          <a:p>
            <a:pPr eaLnBrk="0" hangingPunct="0">
              <a:spcAft>
                <a:spcPts val="600"/>
              </a:spcAft>
            </a:pPr>
            <a:r>
              <a:rPr lang="zh-CN" altLang="en-US" sz="2000" b="1" noProof="1">
                <a:solidFill>
                  <a:srgbClr val="C00000"/>
                </a:solidFill>
              </a:rPr>
              <a:t>（</a:t>
            </a:r>
            <a:r>
              <a:rPr lang="en-US" altLang="zh-CN" sz="2000" b="1" noProof="1">
                <a:solidFill>
                  <a:srgbClr val="C00000"/>
                </a:solidFill>
              </a:rPr>
              <a:t>2</a:t>
            </a:r>
            <a:r>
              <a:rPr lang="zh-CN" altLang="en-US" sz="2000" b="1" noProof="1">
                <a:solidFill>
                  <a:srgbClr val="C00000"/>
                </a:solidFill>
              </a:rPr>
              <a:t>）重大影响</a:t>
            </a:r>
            <a:r>
              <a:rPr lang="zh-CN" altLang="en-US" sz="2000" noProof="1"/>
              <a:t>：对投资者的投资决策具有举足轻重的影响；换言之，不知情的交易对方如果知道真相，可能会做出相反的买卖决定。</a:t>
            </a:r>
          </a:p>
          <a:p>
            <a:pPr eaLnBrk="0" hangingPunct="0">
              <a:spcAft>
                <a:spcPts val="600"/>
              </a:spcAft>
            </a:pPr>
            <a:r>
              <a:rPr lang="en-US" altLang="zh-CN" sz="2000" noProof="1">
                <a:solidFill>
                  <a:srgbClr val="FF0000"/>
                </a:solidFill>
              </a:rPr>
              <a:t>A</a:t>
            </a:r>
            <a:r>
              <a:rPr lang="zh-CN" altLang="en-US" sz="2000" noProof="1">
                <a:solidFill>
                  <a:srgbClr val="FF0000"/>
                </a:solidFill>
              </a:rPr>
              <a:t>价格影响标准和投资者决策影响标准</a:t>
            </a:r>
          </a:p>
          <a:p>
            <a:pPr eaLnBrk="0" hangingPunct="0">
              <a:spcAft>
                <a:spcPts val="600"/>
              </a:spcAft>
            </a:pPr>
            <a:r>
              <a:rPr lang="zh-CN" altLang="en-US" sz="2000" noProof="1"/>
              <a:t>   欧盟、大陆、香港         美国、日本   二者兼：台</a:t>
            </a:r>
          </a:p>
          <a:p>
            <a:pPr eaLnBrk="0" hangingPunct="0">
              <a:spcAft>
                <a:spcPts val="600"/>
              </a:spcAft>
            </a:pPr>
            <a:r>
              <a:rPr lang="en-US" altLang="zh-CN" sz="2000" noProof="1">
                <a:solidFill>
                  <a:srgbClr val="FF0000"/>
                </a:solidFill>
              </a:rPr>
              <a:t>B</a:t>
            </a:r>
            <a:r>
              <a:rPr lang="zh-CN" altLang="en-US" sz="2000" noProof="1">
                <a:solidFill>
                  <a:srgbClr val="FF0000"/>
                </a:solidFill>
              </a:rPr>
              <a:t>可能说与事实说</a:t>
            </a:r>
          </a:p>
          <a:p>
            <a:pPr eaLnBrk="0" hangingPunct="0">
              <a:spcAft>
                <a:spcPts val="600"/>
              </a:spcAft>
            </a:pPr>
            <a:r>
              <a:rPr lang="zh-CN" altLang="en-US" sz="2000" noProof="1"/>
              <a:t>  美国、欧盟、香港      </a:t>
            </a:r>
            <a:r>
              <a:rPr lang="en-US" altLang="zh-CN" sz="2000" noProof="1"/>
              <a:t>v   </a:t>
            </a:r>
            <a:r>
              <a:rPr lang="zh-CN" altLang="en-US" sz="2000" noProof="1"/>
              <a:t>日本、台湾</a:t>
            </a:r>
            <a:endParaRPr lang="en-US" altLang="zh-CN" sz="2000" noProof="1"/>
          </a:p>
          <a:p>
            <a:pPr eaLnBrk="0" hangingPunct="0">
              <a:spcAft>
                <a:spcPts val="600"/>
              </a:spcAft>
            </a:pPr>
            <a:r>
              <a:rPr lang="zh-CN" altLang="en-US" sz="2000" b="1" noProof="1">
                <a:solidFill>
                  <a:srgbClr val="C00000"/>
                </a:solidFill>
              </a:rPr>
              <a:t>（</a:t>
            </a:r>
            <a:r>
              <a:rPr lang="en-US" altLang="zh-CN" sz="2000" b="1" noProof="1">
                <a:solidFill>
                  <a:srgbClr val="C00000"/>
                </a:solidFill>
              </a:rPr>
              <a:t>3</a:t>
            </a:r>
            <a:r>
              <a:rPr lang="zh-CN" altLang="en-US" sz="2000" b="1" noProof="1">
                <a:solidFill>
                  <a:srgbClr val="C00000"/>
                </a:solidFill>
              </a:rPr>
              <a:t>）法定的内幕信息</a:t>
            </a:r>
          </a:p>
          <a:p>
            <a:pPr eaLnBrk="0" hangingPunct="0">
              <a:spcAft>
                <a:spcPts val="600"/>
              </a:spcAft>
            </a:pPr>
            <a:r>
              <a:rPr lang="zh-CN" altLang="en-US" sz="2000" noProof="1">
                <a:latin typeface="楷体" panose="02010609060101010101" pitchFamily="49" charset="-122"/>
                <a:ea typeface="楷体" panose="02010609060101010101" pitchFamily="49" charset="-122"/>
              </a:rPr>
              <a:t>第五十二条　证券交易活动中，涉及（公司</a:t>
            </a:r>
            <a:r>
              <a:rPr lang="en-US" altLang="zh-CN" sz="2000" noProof="1">
                <a:latin typeface="楷体" panose="02010609060101010101" pitchFamily="49" charset="-122"/>
                <a:ea typeface="楷体" panose="02010609060101010101" pitchFamily="49" charset="-122"/>
              </a:rPr>
              <a:t>to</a:t>
            </a:r>
            <a:r>
              <a:rPr lang="zh-CN" altLang="en-US" sz="2000" noProof="1">
                <a:latin typeface="楷体" panose="02010609060101010101" pitchFamily="49" charset="-122"/>
                <a:ea typeface="楷体" panose="02010609060101010101" pitchFamily="49" charset="-122"/>
              </a:rPr>
              <a:t>）发行人的经营、财务或者对该发行人证券的市场价格有重大影响的尚未公开的信息，为内幕信息。</a:t>
            </a:r>
          </a:p>
          <a:p>
            <a:pPr eaLnBrk="0" hangingPunct="0">
              <a:spcAft>
                <a:spcPts val="600"/>
              </a:spcAft>
            </a:pPr>
            <a:endParaRPr lang="zh-CN" altLang="en-US" sz="2000" noProof="1"/>
          </a:p>
        </p:txBody>
      </p:sp>
    </p:spTree>
  </p:cSld>
  <p:clrMapOvr>
    <a:masterClrMapping/>
  </p:clrMapOvr>
  <p:transition>
    <p:push dir="u"/>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10" y="506104"/>
            <a:ext cx="8268335" cy="5169535"/>
          </a:xfrm>
        </p:spPr>
        <p:txBody>
          <a:bodyPr/>
          <a:lstStyle/>
          <a:p>
            <a:pPr indent="457196"/>
            <a:r>
              <a:rPr dirty="0" err="1">
                <a:latin typeface="楷体" panose="02010609060101010101" charset="-122"/>
                <a:ea typeface="楷体" panose="02010609060101010101" charset="-122"/>
                <a:sym typeface="+mn-ea"/>
              </a:rPr>
              <a:t>本法</a:t>
            </a:r>
            <a:r>
              <a:rPr dirty="0" err="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第八十条第二款、第八十一条第二款</a:t>
            </a:r>
            <a:r>
              <a:rPr dirty="0" err="1">
                <a:latin typeface="楷体" panose="02010609060101010101" charset="-122"/>
                <a:ea typeface="楷体" panose="02010609060101010101" charset="-122"/>
                <a:sym typeface="+mn-ea"/>
              </a:rPr>
              <a:t>所列重大事件属于内幕信息</a:t>
            </a:r>
            <a:r>
              <a:rPr dirty="0">
                <a:latin typeface="楷体" panose="02010609060101010101" charset="-122"/>
                <a:ea typeface="楷体" panose="02010609060101010101" charset="-122"/>
                <a:sym typeface="+mn-ea"/>
              </a:rPr>
              <a:t>。</a:t>
            </a:r>
            <a:r>
              <a:rPr lang="zh-CN" altLang="en-US" dirty="0">
                <a:latin typeface="楷体" panose="02010609060101010101" charset="-122"/>
                <a:ea typeface="楷体" panose="02010609060101010101" charset="-122"/>
                <a:sym typeface="+mn-ea"/>
              </a:rPr>
              <a:t>（转介条款）</a:t>
            </a:r>
          </a:p>
          <a:p>
            <a:pPr indent="457196"/>
            <a:r>
              <a:rPr lang="zh-CN" altLang="en-US" b="1" dirty="0">
                <a:solidFill>
                  <a:srgbClr val="FF0000"/>
                </a:solidFill>
                <a:latin typeface="宋体" panose="02010600030101010101" pitchFamily="2" charset="-122"/>
                <a:ea typeface="宋体" panose="02010600030101010101" pitchFamily="2" charset="-122"/>
                <a:sym typeface="+mn-ea"/>
              </a:rPr>
              <a:t>*</a:t>
            </a:r>
            <a:r>
              <a:rPr lang="zh-CN" altLang="en-US" dirty="0">
                <a:latin typeface="楷体" panose="02010609060101010101" charset="-122"/>
                <a:ea typeface="楷体" panose="02010609060101010101" charset="-122"/>
                <a:sym typeface="+mn-ea"/>
              </a:rPr>
              <a:t>法定内幕信息未必真的具有重大性。</a:t>
            </a:r>
            <a:r>
              <a:rPr lang="en-US" altLang="zh-CN" dirty="0">
                <a:latin typeface="楷体" panose="02010609060101010101" charset="-122"/>
                <a:ea typeface="楷体" panose="02010609060101010101" charset="-122"/>
                <a:sym typeface="+mn-ea"/>
              </a:rPr>
              <a:t>E.g.</a:t>
            </a:r>
            <a:r>
              <a:rPr lang="zh-CN" altLang="en-US" dirty="0">
                <a:latin typeface="楷体" panose="02010609060101010101" charset="-122"/>
                <a:ea typeface="楷体" panose="02010609060101010101" charset="-122"/>
                <a:sym typeface="+mn-ea"/>
              </a:rPr>
              <a:t>公司的董事、三分之一以上监事或者经理发生变动，可能并不影响价格或决策。这是有问题的。</a:t>
            </a:r>
          </a:p>
          <a:p>
            <a:pPr indent="457196"/>
            <a:r>
              <a:rPr lang="zh-CN" altLang="en-US" dirty="0">
                <a:latin typeface="楷体" panose="02010609060101010101" charset="-122"/>
                <a:ea typeface="楷体" panose="02010609060101010101" charset="-122"/>
                <a:sym typeface="+mn-ea"/>
              </a:rPr>
              <a:t>《证券法》（</a:t>
            </a:r>
            <a:r>
              <a:rPr lang="en-US" altLang="zh-CN" dirty="0">
                <a:latin typeface="楷体" panose="02010609060101010101" charset="-122"/>
                <a:ea typeface="楷体" panose="02010609060101010101" charset="-122"/>
                <a:sym typeface="+mn-ea"/>
              </a:rPr>
              <a:t>2014</a:t>
            </a:r>
            <a:r>
              <a:rPr lang="zh-CN" altLang="en-US" dirty="0">
                <a:latin typeface="楷体" panose="02010609060101010101" charset="-122"/>
                <a:ea typeface="楷体" panose="02010609060101010101" charset="-122"/>
                <a:sym typeface="+mn-ea"/>
              </a:rPr>
              <a:t>）</a:t>
            </a:r>
            <a:r>
              <a:rPr lang="en-US" altLang="zh-CN" u="sng" dirty="0">
                <a:latin typeface="楷体" panose="02010609060101010101" charset="-122"/>
                <a:ea typeface="楷体" panose="02010609060101010101" charset="-122"/>
                <a:sym typeface="+mn-ea"/>
              </a:rPr>
              <a:t>75-2</a:t>
            </a:r>
            <a:r>
              <a:rPr lang="zh-CN" altLang="en-US" u="sng" dirty="0">
                <a:latin typeface="楷体" panose="02010609060101010101" charset="-122"/>
                <a:ea typeface="楷体" panose="02010609060101010101" charset="-122"/>
                <a:sym typeface="+mn-ea"/>
              </a:rPr>
              <a:t>（八）国务院证券监督管理机构认定的对证券交易价格有显著影响的其他重要信息。</a:t>
            </a:r>
            <a:r>
              <a:rPr lang="zh-CN" altLang="en-US" dirty="0">
                <a:latin typeface="楷体" panose="02010609060101010101" charset="-122"/>
                <a:ea typeface="楷体" panose="02010609060101010101" charset="-122"/>
                <a:sym typeface="+mn-ea"/>
              </a:rPr>
              <a:t>涉及刑事犯罪与行政处罚，事后认定有违法治竞争。</a:t>
            </a:r>
            <a:r>
              <a:rPr lang="en-US" altLang="zh-CN" dirty="0">
                <a:latin typeface="楷体" panose="02010609060101010101" charset="-122"/>
                <a:ea typeface="楷体" panose="02010609060101010101" charset="-122"/>
                <a:sym typeface="+mn-ea"/>
              </a:rPr>
              <a:t>2019</a:t>
            </a:r>
            <a:r>
              <a:rPr lang="zh-CN" altLang="en-US" dirty="0">
                <a:latin typeface="楷体" panose="02010609060101010101" charset="-122"/>
                <a:ea typeface="楷体" panose="02010609060101010101" charset="-122"/>
                <a:sym typeface="+mn-ea"/>
              </a:rPr>
              <a:t>，已</a:t>
            </a:r>
            <a:r>
              <a:rPr lang="zh-CN" altLang="en-US" b="1" dirty="0">
                <a:solidFill>
                  <a:srgbClr val="FF0000"/>
                </a:solidFill>
                <a:latin typeface="楷体" panose="02010609060101010101" charset="-122"/>
                <a:ea typeface="楷体" panose="02010609060101010101" charset="-122"/>
                <a:sym typeface="+mn-ea"/>
              </a:rPr>
              <a:t>删除</a:t>
            </a:r>
            <a:r>
              <a:rPr lang="zh-CN" altLang="en-US" dirty="0">
                <a:latin typeface="楷体" panose="02010609060101010101" charset="-122"/>
                <a:ea typeface="楷体" panose="02010609060101010101" charset="-122"/>
                <a:sym typeface="+mn-ea"/>
              </a:rPr>
              <a:t>。</a:t>
            </a:r>
          </a:p>
          <a:p>
            <a:pPr indent="0"/>
            <a:endParaRPr lang="zh-CN" altLang="en-US" dirty="0"/>
          </a:p>
        </p:txBody>
      </p:sp>
    </p:spTree>
  </p:cSld>
  <p:clrMapOvr>
    <a:masterClrMapping/>
  </p:clrMapOvr>
  <p:transition>
    <p:push dir="u"/>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内容占位符 2"/>
          <p:cNvSpPr>
            <a:spLocks noGrp="1"/>
          </p:cNvSpPr>
          <p:nvPr>
            <p:ph idx="1"/>
          </p:nvPr>
        </p:nvSpPr>
        <p:spPr>
          <a:xfrm>
            <a:off x="0" y="223520"/>
            <a:ext cx="9144000" cy="6173788"/>
          </a:xfrm>
        </p:spPr>
        <p:txBody>
          <a:bodyPr lIns="0" rIns="0" anchor="t"/>
          <a:lstStyle/>
          <a:p>
            <a:pPr>
              <a:spcBef>
                <a:spcPts val="200"/>
              </a:spcBef>
            </a:pPr>
            <a:r>
              <a:rPr lang="zh-CN" altLang="en-US" sz="1800" dirty="0">
                <a:latin typeface="楷体" panose="02010609060101010101" charset="-122"/>
                <a:ea typeface="楷体" panose="02010609060101010101" charset="-122"/>
              </a:rPr>
              <a:t>第八十条第二款  </a:t>
            </a:r>
          </a:p>
          <a:p>
            <a:pPr>
              <a:spcBef>
                <a:spcPts val="200"/>
              </a:spcBef>
            </a:pPr>
            <a:r>
              <a:rPr lang="zh-CN" altLang="en-US" sz="1800" dirty="0">
                <a:latin typeface="楷体" panose="02010609060101010101" charset="-122"/>
                <a:ea typeface="楷体" panose="02010609060101010101" charset="-122"/>
              </a:rPr>
              <a:t>    前款所称重大事件包括：</a:t>
            </a:r>
          </a:p>
          <a:p>
            <a:pPr>
              <a:spcBef>
                <a:spcPts val="200"/>
              </a:spcBef>
            </a:pPr>
            <a:r>
              <a:rPr lang="zh-CN" altLang="en-US" sz="1800" dirty="0">
                <a:latin typeface="楷体" panose="02010609060101010101" charset="-122"/>
                <a:ea typeface="楷体" panose="02010609060101010101" charset="-122"/>
              </a:rPr>
              <a:t>　　（一）公司的经营方针和经营范围的重大变化；</a:t>
            </a:r>
          </a:p>
          <a:p>
            <a:pPr>
              <a:spcBef>
                <a:spcPts val="200"/>
              </a:spcBef>
            </a:pPr>
            <a:r>
              <a:rPr lang="zh-CN" altLang="en-US" sz="1800" dirty="0">
                <a:latin typeface="楷体" panose="02010609060101010101" charset="-122"/>
                <a:ea typeface="楷体" panose="02010609060101010101" charset="-122"/>
              </a:rPr>
              <a:t>　　（二）公司的重大投资行为，公司在一年内购买、出售重大资产超过公司资产总额百分之三十，或者公司营业用主要资产的抵押、质押、出售或者报废一次超过该资产的百分之三十；</a:t>
            </a:r>
          </a:p>
          <a:p>
            <a:pPr>
              <a:spcBef>
                <a:spcPts val="200"/>
              </a:spcBef>
            </a:pPr>
            <a:r>
              <a:rPr lang="zh-CN" altLang="en-US" sz="1800" dirty="0">
                <a:latin typeface="楷体" panose="02010609060101010101" charset="-122"/>
                <a:ea typeface="楷体" panose="02010609060101010101" charset="-122"/>
              </a:rPr>
              <a:t>　　（三）公司订立重要合同、提供重大担保或者从事关联交易，可能对公司的资产、负债、权益和经营成果产生重要影响；</a:t>
            </a:r>
          </a:p>
          <a:p>
            <a:pPr>
              <a:spcBef>
                <a:spcPts val="200"/>
              </a:spcBef>
            </a:pPr>
            <a:r>
              <a:rPr lang="zh-CN" altLang="en-US" sz="1800" dirty="0">
                <a:latin typeface="楷体" panose="02010609060101010101" charset="-122"/>
                <a:ea typeface="楷体" panose="02010609060101010101" charset="-122"/>
              </a:rPr>
              <a:t>　　（四）公司发生重大债务和未能清偿到期重大债务的违约情况；</a:t>
            </a:r>
          </a:p>
          <a:p>
            <a:pPr>
              <a:spcBef>
                <a:spcPts val="200"/>
              </a:spcBef>
            </a:pPr>
            <a:r>
              <a:rPr lang="zh-CN" altLang="en-US" sz="1800" dirty="0">
                <a:latin typeface="楷体" panose="02010609060101010101" charset="-122"/>
                <a:ea typeface="楷体" panose="02010609060101010101" charset="-122"/>
              </a:rPr>
              <a:t>　　（五）公司发生重大亏损或者重大损失；</a:t>
            </a:r>
          </a:p>
          <a:p>
            <a:pPr>
              <a:spcBef>
                <a:spcPts val="200"/>
              </a:spcBef>
            </a:pPr>
            <a:r>
              <a:rPr lang="zh-CN" altLang="en-US" sz="1800" dirty="0">
                <a:latin typeface="楷体" panose="02010609060101010101" charset="-122"/>
                <a:ea typeface="楷体" panose="02010609060101010101" charset="-122"/>
              </a:rPr>
              <a:t>　　（六）公司生产经营的外部条件发生的重大变化；</a:t>
            </a:r>
            <a:r>
              <a:rPr lang="zh-CN" altLang="en-US" sz="1800" dirty="0"/>
              <a:t>　　</a:t>
            </a:r>
            <a:endParaRPr lang="en-US" altLang="zh-CN" sz="1800" dirty="0"/>
          </a:p>
          <a:p>
            <a:pPr>
              <a:spcBef>
                <a:spcPts val="200"/>
              </a:spcBef>
            </a:pPr>
            <a:r>
              <a:rPr lang="en-US" altLang="zh-CN" sz="1800" dirty="0"/>
              <a:t> </a:t>
            </a:r>
            <a:r>
              <a:rPr lang="zh-CN" altLang="en-US" sz="1800" dirty="0">
                <a:latin typeface="楷体" panose="02010609060101010101" charset="-122"/>
                <a:ea typeface="楷体" panose="02010609060101010101" charset="-122"/>
              </a:rPr>
              <a:t>（七）公司的董事、三分之一以上监事或者经理发生变动，董事长或者经理无法履行职责</a:t>
            </a:r>
          </a:p>
          <a:p>
            <a:pPr>
              <a:spcBef>
                <a:spcPts val="200"/>
              </a:spcBef>
            </a:pPr>
            <a:r>
              <a:rPr lang="zh-CN" altLang="en-US" sz="1800" dirty="0">
                <a:latin typeface="楷体" panose="02010609060101010101" charset="-122"/>
                <a:ea typeface="楷体" panose="02010609060101010101" charset="-122"/>
              </a:rPr>
              <a:t>　　（八）持有公司百分之五以上股份的股东或者实际控制人持有股份或者控制公司的情况发生较大变化，公司的实际控制人及其控制的其他企业从事与公司相同或者相似业务的情况发生较大变化；</a:t>
            </a:r>
          </a:p>
          <a:p>
            <a:pPr>
              <a:spcBef>
                <a:spcPts val="200"/>
              </a:spcBef>
            </a:pPr>
            <a:r>
              <a:rPr lang="zh-CN" altLang="en-US" sz="1800" dirty="0">
                <a:latin typeface="楷体" panose="02010609060101010101" charset="-122"/>
                <a:ea typeface="楷体" panose="02010609060101010101" charset="-122"/>
              </a:rPr>
              <a:t>　　（九）公司分配股利、增资的计划，公司股权结构的重要变化，公司减资、合并、分立、解散及申请破产的决定，或者依法进入破产程序、被责令关闭；</a:t>
            </a:r>
          </a:p>
          <a:p>
            <a:pPr>
              <a:spcBef>
                <a:spcPts val="200"/>
              </a:spcBef>
            </a:pPr>
            <a:r>
              <a:rPr lang="zh-CN" altLang="en-US" sz="1800" dirty="0">
                <a:latin typeface="楷体" panose="02010609060101010101" charset="-122"/>
                <a:ea typeface="楷体" panose="02010609060101010101" charset="-122"/>
              </a:rPr>
              <a:t>　　（十）涉及公司的重大诉讼、仲裁，股东大会、董事会决议被依法撤销或者宣告无效</a:t>
            </a:r>
          </a:p>
          <a:p>
            <a:pPr>
              <a:spcBef>
                <a:spcPts val="200"/>
              </a:spcBef>
            </a:pPr>
            <a:r>
              <a:rPr lang="zh-CN" altLang="en-US" sz="1800" dirty="0">
                <a:latin typeface="楷体" panose="02010609060101010101" charset="-122"/>
                <a:ea typeface="楷体" panose="02010609060101010101" charset="-122"/>
              </a:rPr>
              <a:t>　　（十一）公司涉嫌犯罪被依法立案调查，公司的控股股东、实际控制人、董事、监事、高级管理人员涉嫌犯罪被依法采取强制措施；</a:t>
            </a:r>
          </a:p>
          <a:p>
            <a:pPr>
              <a:spcBef>
                <a:spcPts val="200"/>
              </a:spcBef>
            </a:pPr>
            <a:r>
              <a:rPr lang="zh-CN" altLang="en-US" sz="1800" dirty="0">
                <a:latin typeface="楷体" panose="02010609060101010101" charset="-122"/>
                <a:ea typeface="楷体" panose="02010609060101010101" charset="-122"/>
              </a:rPr>
              <a:t>　　（十二）国务院证券监督管理机构规定的其他事项。</a:t>
            </a:r>
            <a:endParaRPr lang="zh-CN" altLang="en-US" sz="1800" dirty="0"/>
          </a:p>
          <a:p>
            <a:pPr>
              <a:spcBef>
                <a:spcPts val="200"/>
              </a:spcBef>
            </a:pPr>
            <a:endParaRPr lang="zh-CN" altLang="en-US" sz="1800" dirty="0"/>
          </a:p>
        </p:txBody>
      </p:sp>
    </p:spTree>
  </p:cSld>
  <p:clrMapOvr>
    <a:masterClrMapping/>
  </p:clrMapOvr>
  <p:transition>
    <p:push dir="u"/>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内容占位符 2"/>
          <p:cNvSpPr>
            <a:spLocks noGrp="1"/>
          </p:cNvSpPr>
          <p:nvPr>
            <p:ph idx="1"/>
          </p:nvPr>
        </p:nvSpPr>
        <p:spPr>
          <a:xfrm>
            <a:off x="552450" y="292110"/>
            <a:ext cx="8369300" cy="6189663"/>
          </a:xfrm>
        </p:spPr>
        <p:txBody>
          <a:bodyPr lIns="0" rIns="0" anchor="t"/>
          <a:lstStyle/>
          <a:p>
            <a:pPr>
              <a:spcBef>
                <a:spcPts val="200"/>
              </a:spcBef>
            </a:pPr>
            <a:r>
              <a:rPr lang="zh-CN" altLang="en-US" sz="1800" dirty="0">
                <a:latin typeface="楷体" panose="02010609060101010101" charset="-122"/>
                <a:ea typeface="楷体" panose="02010609060101010101" charset="-122"/>
              </a:rPr>
              <a:t>第八十一条第二款    前款所称重大事件包括：</a:t>
            </a:r>
          </a:p>
          <a:p>
            <a:pPr>
              <a:spcBef>
                <a:spcPts val="200"/>
              </a:spcBef>
            </a:pPr>
            <a:r>
              <a:rPr lang="zh-CN" altLang="en-US" sz="1800" dirty="0">
                <a:latin typeface="楷体" panose="02010609060101010101" charset="-122"/>
                <a:ea typeface="楷体" panose="02010609060101010101" charset="-122"/>
              </a:rPr>
              <a:t>　　（一）公司股权结构或者生产经营状况发生重大变化；</a:t>
            </a:r>
          </a:p>
          <a:p>
            <a:pPr>
              <a:spcBef>
                <a:spcPts val="200"/>
              </a:spcBef>
            </a:pPr>
            <a:r>
              <a:rPr lang="zh-CN" altLang="en-US" sz="1800" dirty="0">
                <a:latin typeface="楷体" panose="02010609060101010101" charset="-122"/>
                <a:ea typeface="楷体" panose="02010609060101010101" charset="-122"/>
              </a:rPr>
              <a:t>　　（二）公司债券信用评级发生变化；</a:t>
            </a:r>
          </a:p>
          <a:p>
            <a:pPr>
              <a:spcBef>
                <a:spcPts val="200"/>
              </a:spcBef>
            </a:pPr>
            <a:r>
              <a:rPr lang="zh-CN" altLang="en-US" sz="1800" dirty="0">
                <a:latin typeface="楷体" panose="02010609060101010101" charset="-122"/>
                <a:ea typeface="楷体" panose="02010609060101010101" charset="-122"/>
              </a:rPr>
              <a:t>　　（三）公司重大资产抵押、质押、出售、转让、报废；</a:t>
            </a:r>
          </a:p>
          <a:p>
            <a:pPr>
              <a:spcBef>
                <a:spcPts val="200"/>
              </a:spcBef>
            </a:pPr>
            <a:r>
              <a:rPr lang="zh-CN" altLang="en-US" sz="1800" dirty="0">
                <a:latin typeface="楷体" panose="02010609060101010101" charset="-122"/>
                <a:ea typeface="楷体" panose="02010609060101010101" charset="-122"/>
              </a:rPr>
              <a:t>　    （四）公司发生未能清偿到期债务的情况；</a:t>
            </a:r>
          </a:p>
          <a:p>
            <a:pPr>
              <a:spcBef>
                <a:spcPts val="200"/>
              </a:spcBef>
            </a:pPr>
            <a:r>
              <a:rPr lang="zh-CN" altLang="en-US" sz="1800" dirty="0">
                <a:latin typeface="楷体" panose="02010609060101010101" charset="-122"/>
                <a:ea typeface="楷体" panose="02010609060101010101" charset="-122"/>
              </a:rPr>
              <a:t>　　（五）公司新增借款或者对外提供担保超过上年末净资产的百分之二十；</a:t>
            </a:r>
          </a:p>
          <a:p>
            <a:pPr>
              <a:spcBef>
                <a:spcPts val="200"/>
              </a:spcBef>
            </a:pPr>
            <a:r>
              <a:rPr lang="zh-CN" altLang="en-US" sz="1800" dirty="0">
                <a:latin typeface="楷体" panose="02010609060101010101" charset="-122"/>
                <a:ea typeface="楷体" panose="02010609060101010101" charset="-122"/>
              </a:rPr>
              <a:t>　　（六）公司放弃债权或者财产超过上年末净资产的百分之十；</a:t>
            </a:r>
          </a:p>
          <a:p>
            <a:pPr>
              <a:spcBef>
                <a:spcPts val="200"/>
              </a:spcBef>
            </a:pPr>
            <a:r>
              <a:rPr lang="zh-CN" altLang="en-US" sz="1800" dirty="0">
                <a:latin typeface="楷体" panose="02010609060101010101" charset="-122"/>
                <a:ea typeface="楷体" panose="02010609060101010101" charset="-122"/>
              </a:rPr>
              <a:t>　　（七）公司发生超过上年末净资产百分之十的重大损失；</a:t>
            </a:r>
          </a:p>
          <a:p>
            <a:pPr>
              <a:spcBef>
                <a:spcPts val="200"/>
              </a:spcBef>
            </a:pPr>
            <a:r>
              <a:rPr lang="zh-CN" altLang="en-US" sz="1800" dirty="0">
                <a:latin typeface="楷体" panose="02010609060101010101" charset="-122"/>
                <a:ea typeface="楷体" panose="02010609060101010101" charset="-122"/>
              </a:rPr>
              <a:t>　　（八）公司分配股利，作出减资、合并、分立、解散及申请破产的决定，或者依法进入破产程序、被责令关闭；</a:t>
            </a:r>
          </a:p>
          <a:p>
            <a:pPr>
              <a:spcBef>
                <a:spcPts val="200"/>
              </a:spcBef>
            </a:pPr>
            <a:r>
              <a:rPr lang="zh-CN" altLang="en-US" sz="1800" dirty="0">
                <a:latin typeface="楷体" panose="02010609060101010101" charset="-122"/>
                <a:ea typeface="楷体" panose="02010609060101010101" charset="-122"/>
              </a:rPr>
              <a:t>　　（九）涉及公司的重大诉讼、仲裁；</a:t>
            </a:r>
          </a:p>
          <a:p>
            <a:pPr>
              <a:spcBef>
                <a:spcPts val="200"/>
              </a:spcBef>
            </a:pPr>
            <a:r>
              <a:rPr lang="zh-CN" altLang="en-US" sz="1800" dirty="0">
                <a:latin typeface="楷体" panose="02010609060101010101" charset="-122"/>
                <a:ea typeface="楷体" panose="02010609060101010101" charset="-122"/>
              </a:rPr>
              <a:t>　　（十）公司涉嫌犯罪被依法立案调查，公司的控股股东、实际控制人、董事、监事、高级管理人员涉嫌犯罪被依法采取强制措施；</a:t>
            </a:r>
          </a:p>
          <a:p>
            <a:pPr>
              <a:spcBef>
                <a:spcPts val="200"/>
              </a:spcBef>
            </a:pPr>
            <a:r>
              <a:rPr lang="zh-CN" altLang="en-US" sz="1800" dirty="0">
                <a:latin typeface="楷体" panose="02010609060101010101" charset="-122"/>
                <a:ea typeface="楷体" panose="02010609060101010101" charset="-122"/>
              </a:rPr>
              <a:t>　　（十一）国务院证券监督管理机构规定的其他事项。</a:t>
            </a:r>
          </a:p>
        </p:txBody>
      </p:sp>
    </p:spTree>
  </p:cSld>
  <p:clrMapOvr>
    <a:masterClrMapping/>
  </p:clrMapOvr>
  <p:transition>
    <p:push dir="u"/>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标题 1"/>
          <p:cNvSpPr>
            <a:spLocks noGrp="1"/>
          </p:cNvSpPr>
          <p:nvPr>
            <p:ph type="title"/>
          </p:nvPr>
        </p:nvSpPr>
        <p:spPr>
          <a:xfrm>
            <a:off x="497205" y="655619"/>
            <a:ext cx="7543800" cy="333385"/>
          </a:xfrm>
        </p:spPr>
        <p:txBody>
          <a:bodyPr anchor="b"/>
          <a:lstStyle/>
          <a:p>
            <a:r>
              <a:rPr lang="zh-CN" altLang="en-US" sz="2400" b="1" dirty="0"/>
              <a:t>第五十二条评析</a:t>
            </a:r>
          </a:p>
        </p:txBody>
      </p:sp>
      <p:sp>
        <p:nvSpPr>
          <p:cNvPr id="283650" name="内容占位符 2"/>
          <p:cNvSpPr>
            <a:spLocks noGrp="1"/>
          </p:cNvSpPr>
          <p:nvPr>
            <p:ph idx="1"/>
          </p:nvPr>
        </p:nvSpPr>
        <p:spPr>
          <a:xfrm>
            <a:off x="425460" y="1204921"/>
            <a:ext cx="8253413" cy="4664075"/>
          </a:xfrm>
        </p:spPr>
        <p:txBody>
          <a:bodyPr lIns="0" rIns="0" anchor="t"/>
          <a:lstStyle/>
          <a:p>
            <a:pPr indent="0"/>
            <a:r>
              <a:rPr lang="zh-CN" altLang="en-US" dirty="0">
                <a:latin typeface="楷体" panose="02010609060101010101" charset="-122"/>
                <a:ea typeface="楷体" panose="02010609060101010101" charset="-122"/>
              </a:rPr>
              <a:t>第五十二条　证券交易活动中，涉及发行人的经营、财务或者对该发行人证券的市场价格有重大影响的尚未公开的信息，为内幕信息。</a:t>
            </a:r>
          </a:p>
          <a:p>
            <a:pPr indent="0"/>
            <a:r>
              <a:rPr lang="zh-CN" altLang="en-US" dirty="0">
                <a:latin typeface="楷体" panose="02010609060101010101" charset="-122"/>
                <a:ea typeface="楷体" panose="02010609060101010101" charset="-122"/>
              </a:rPr>
              <a:t>本法第八十条第二款、第八十一条第二款所列重大事件属于内幕信息。</a:t>
            </a:r>
          </a:p>
          <a:p>
            <a:pPr indent="0"/>
            <a:r>
              <a:rPr lang="zh-CN" altLang="en-US" dirty="0"/>
              <a:t>第一款使用“或者”的不妥当；经营、财务只是举例，并非并列关系；经营、财务类信息要成为内幕信息仍需具备两个特征。</a:t>
            </a:r>
          </a:p>
          <a:p>
            <a:pPr indent="0"/>
            <a:r>
              <a:rPr lang="zh-CN" altLang="en-US" dirty="0"/>
              <a:t>第二款填加“尚未公开前”属内幕信息，将更为妥当。</a:t>
            </a:r>
          </a:p>
          <a:p>
            <a:pPr indent="0"/>
            <a:endParaRPr lang="zh-CN" altLang="en-US" dirty="0"/>
          </a:p>
        </p:txBody>
      </p:sp>
    </p:spTree>
  </p:cSld>
  <p:clrMapOvr>
    <a:masterClrMapping/>
  </p:clrMapOvr>
  <p:transition>
    <p:push dir="u"/>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4673" name="直接连接符 3"/>
          <p:cNvCxnSpPr/>
          <p:nvPr/>
        </p:nvCxnSpPr>
        <p:spPr>
          <a:xfrm>
            <a:off x="968377" y="1290638"/>
            <a:ext cx="7297738" cy="0"/>
          </a:xfrm>
          <a:prstGeom prst="line">
            <a:avLst/>
          </a:prstGeom>
          <a:ln w="12700" cap="flat" cmpd="sng">
            <a:solidFill>
              <a:schemeClr val="tx1"/>
            </a:solidFill>
            <a:prstDash val="solid"/>
            <a:round/>
            <a:headEnd type="none" w="med" len="med"/>
            <a:tailEnd type="none" w="med" len="med"/>
          </a:ln>
        </p:spPr>
      </p:cxnSp>
      <p:sp>
        <p:nvSpPr>
          <p:cNvPr id="214019" name="矩形 7"/>
          <p:cNvSpPr/>
          <p:nvPr/>
        </p:nvSpPr>
        <p:spPr>
          <a:xfrm>
            <a:off x="200025" y="464195"/>
            <a:ext cx="8841740" cy="5348772"/>
          </a:xfrm>
          <a:prstGeom prst="rect">
            <a:avLst/>
          </a:prstGeom>
          <a:noFill/>
          <a:ln w="9525">
            <a:noFill/>
          </a:ln>
        </p:spPr>
        <p:txBody>
          <a:bodyPr wrap="square" anchor="t">
            <a:spAutoFit/>
          </a:bodyPr>
          <a:lstStyle/>
          <a:p>
            <a:pPr indent="457196" eaLnBrk="0" hangingPunct="0">
              <a:lnSpc>
                <a:spcPct val="150000"/>
              </a:lnSpc>
              <a:spcAft>
                <a:spcPts val="600"/>
              </a:spcAft>
            </a:pPr>
            <a:r>
              <a:rPr lang="zh-CN" altLang="en-US" sz="2000" b="1" noProof="1"/>
              <a:t>（</a:t>
            </a:r>
            <a:r>
              <a:rPr lang="en-US" altLang="zh-CN" sz="2000" b="1" noProof="1"/>
              <a:t>4</a:t>
            </a:r>
            <a:r>
              <a:rPr lang="zh-CN" altLang="en-US" sz="2000" b="1" noProof="1"/>
              <a:t>）《禁止证券欺诈行为暂行办法》</a:t>
            </a:r>
            <a:r>
              <a:rPr lang="zh-CN" altLang="en-US" sz="2000" noProof="1">
                <a:sym typeface="+mn-ea"/>
              </a:rPr>
              <a:t>第五条</a:t>
            </a:r>
            <a:r>
              <a:rPr lang="zh-CN" altLang="en-US" sz="2000" b="1" noProof="1"/>
              <a:t>（</a:t>
            </a:r>
            <a:r>
              <a:rPr lang="en-US" altLang="zh-CN" sz="2000" b="1" noProof="1"/>
              <a:t>1993</a:t>
            </a:r>
            <a:r>
              <a:rPr lang="zh-CN" altLang="en-US" sz="2000" b="1" noProof="1"/>
              <a:t>）</a:t>
            </a:r>
            <a:r>
              <a:rPr lang="zh-CN" altLang="en-US" sz="2000" noProof="1"/>
              <a:t>规定：可能对证券市场价格有显著影响的</a:t>
            </a:r>
            <a:r>
              <a:rPr lang="zh-CN" altLang="en-US" sz="2000" noProof="1">
                <a:ln w="22225">
                  <a:solidFill>
                    <a:schemeClr val="accent2"/>
                  </a:solidFill>
                  <a:prstDash val="solid"/>
                </a:ln>
                <a:solidFill>
                  <a:schemeClr val="accent2">
                    <a:lumMod val="40000"/>
                    <a:lumOff val="60000"/>
                  </a:schemeClr>
                </a:solidFill>
              </a:rPr>
              <a:t>国家政策变化、发行人章程和注册地址的变更、大额银行退票、发行人更换为其审计的会计师事务所和股票的二次发行</a:t>
            </a:r>
            <a:r>
              <a:rPr lang="zh-CN" altLang="en-US" sz="2000" noProof="1"/>
              <a:t>等属于内幕信息。</a:t>
            </a:r>
          </a:p>
          <a:p>
            <a:pPr indent="457196" eaLnBrk="0" hangingPunct="0">
              <a:lnSpc>
                <a:spcPct val="150000"/>
              </a:lnSpc>
              <a:spcAft>
                <a:spcPts val="600"/>
              </a:spcAft>
            </a:pPr>
            <a:r>
              <a:rPr lang="zh-CN" altLang="en-US" sz="2000" b="1" noProof="1"/>
              <a:t>（</a:t>
            </a:r>
            <a:r>
              <a:rPr lang="en-US" altLang="zh-CN" sz="2000" b="1" noProof="1"/>
              <a:t>5</a:t>
            </a:r>
            <a:r>
              <a:rPr lang="zh-CN" altLang="en-US" sz="2000" b="1" noProof="1"/>
              <a:t>）</a:t>
            </a:r>
            <a:r>
              <a:rPr lang="en-US" altLang="zh-CN" sz="2000" b="1" noProof="1"/>
              <a:t>2003</a:t>
            </a:r>
            <a:r>
              <a:rPr lang="zh-CN" altLang="en-US" sz="2000" b="1" noProof="1"/>
              <a:t>年欧盟内线交易指令</a:t>
            </a:r>
            <a:r>
              <a:rPr lang="zh-CN" altLang="en-US" sz="2000" noProof="1"/>
              <a:t>    </a:t>
            </a:r>
          </a:p>
          <a:p>
            <a:pPr indent="457196" eaLnBrk="0" hangingPunct="0">
              <a:lnSpc>
                <a:spcPct val="150000"/>
              </a:lnSpc>
              <a:spcAft>
                <a:spcPts val="600"/>
              </a:spcAft>
            </a:pPr>
            <a:r>
              <a:rPr lang="zh-CN" altLang="en-US" sz="2000" noProof="1"/>
              <a:t>定义包括①未公开；②性质明确（意在排除纯粹的臆测、个人意见和谣言）；③与单一或多数的发行公司或可转让证券相关（学者认为包括影响市场全体的消息，如央行调整再贴现率等各种影响利率升降的具体措施）；④如经公开可能对证券价格产生重大影响。</a:t>
            </a:r>
          </a:p>
          <a:p>
            <a:pPr indent="457196" eaLnBrk="0" hangingPunct="0">
              <a:lnSpc>
                <a:spcPct val="150000"/>
              </a:lnSpc>
            </a:pPr>
            <a:r>
              <a:rPr lang="zh-CN" altLang="en-US" sz="2000" b="1" noProof="1"/>
              <a:t>（</a:t>
            </a:r>
            <a:r>
              <a:rPr lang="en-US" altLang="zh-CN" sz="2000" b="1" noProof="1"/>
              <a:t>6</a:t>
            </a:r>
            <a:r>
              <a:rPr lang="zh-CN" altLang="en-US" sz="2000" b="1" noProof="1"/>
              <a:t>）美国</a:t>
            </a:r>
            <a:r>
              <a:rPr lang="zh-CN" altLang="en-US" sz="2000" noProof="1"/>
              <a:t>：一项消息如单独考量未产生重大影响，但如连同其他可获得的信息综合判断，可能影响理性投资人的决定时，亦符合重大性质的要件。</a:t>
            </a:r>
          </a:p>
        </p:txBody>
      </p:sp>
    </p:spTree>
  </p:cSld>
  <p:clrMapOvr>
    <a:masterClrMapping/>
  </p:clrMapOvr>
  <p:transition>
    <p:push dir="u"/>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矩形 7"/>
          <p:cNvSpPr/>
          <p:nvPr/>
        </p:nvSpPr>
        <p:spPr>
          <a:xfrm>
            <a:off x="248602" y="0"/>
            <a:ext cx="8484235" cy="6694140"/>
          </a:xfrm>
          <a:prstGeom prst="rect">
            <a:avLst/>
          </a:prstGeom>
          <a:noFill/>
          <a:ln w="9525">
            <a:noFill/>
          </a:ln>
        </p:spPr>
        <p:txBody>
          <a:bodyPr wrap="square" anchor="t">
            <a:spAutoFit/>
          </a:bodyPr>
          <a:lstStyle/>
          <a:p>
            <a:pPr indent="457196" eaLnBrk="0" hangingPunct="0">
              <a:spcAft>
                <a:spcPts val="600"/>
              </a:spcAft>
            </a:pPr>
            <a:r>
              <a:rPr lang="en-US" altLang="zh-CN" sz="2400" b="1" noProof="1">
                <a:solidFill>
                  <a:srgbClr val="C00000"/>
                </a:solidFill>
              </a:rPr>
              <a:t>4.</a:t>
            </a:r>
            <a:r>
              <a:rPr lang="zh-CN" altLang="en-US" sz="2400" b="1" noProof="1">
                <a:solidFill>
                  <a:srgbClr val="C00000"/>
                </a:solidFill>
              </a:rPr>
              <a:t>行为认定</a:t>
            </a:r>
          </a:p>
          <a:p>
            <a:pPr indent="457196" eaLnBrk="0" hangingPunct="0">
              <a:spcAft>
                <a:spcPts val="600"/>
              </a:spcAft>
            </a:pPr>
            <a:r>
              <a:rPr lang="zh-CN" altLang="en-US" sz="2000" noProof="1"/>
              <a:t>通过</a:t>
            </a:r>
            <a:r>
              <a:rPr lang="zh-CN" altLang="en-US" sz="2000" b="1" noProof="1"/>
              <a:t>身份推定</a:t>
            </a:r>
            <a:r>
              <a:rPr lang="zh-CN" altLang="en-US" sz="2000" noProof="1"/>
              <a:t>获知内幕信息；</a:t>
            </a:r>
          </a:p>
          <a:p>
            <a:pPr indent="457196" eaLnBrk="0" hangingPunct="0">
              <a:spcAft>
                <a:spcPts val="600"/>
              </a:spcAft>
            </a:pPr>
            <a:r>
              <a:rPr lang="zh-CN" altLang="en-US" sz="2000" noProof="1"/>
              <a:t>知晓信息推定利用。</a:t>
            </a:r>
          </a:p>
          <a:p>
            <a:pPr indent="457196" eaLnBrk="0" hangingPunct="0">
              <a:spcAft>
                <a:spcPts val="600"/>
              </a:spcAft>
            </a:pPr>
            <a:r>
              <a:rPr lang="zh-CN" altLang="en-US" u="sng" dirty="0">
                <a:solidFill>
                  <a:srgbClr val="FF0000"/>
                </a:solidFill>
                <a:latin typeface="楷体" panose="02010609060101010101" charset="-122"/>
                <a:ea typeface="楷体" panose="02010609060101010101" charset="-122"/>
                <a:cs typeface="新宋体" panose="02010609030101010101" charset="-122"/>
                <a:sym typeface="+mn-ea"/>
              </a:rPr>
              <a:t>《最高人民法院、最高人民检察院关于办理内幕交易、泄露内幕信息</a:t>
            </a:r>
            <a:r>
              <a:rPr lang="zh-CN" altLang="en-US"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新宋体" panose="02010609030101010101" charset="-122"/>
                <a:sym typeface="+mn-ea"/>
              </a:rPr>
              <a:t>刑事案件</a:t>
            </a:r>
            <a:r>
              <a:rPr lang="zh-CN" altLang="en-US" u="sng" dirty="0">
                <a:solidFill>
                  <a:srgbClr val="FF0000"/>
                </a:solidFill>
                <a:latin typeface="楷体" panose="02010609060101010101" charset="-122"/>
                <a:ea typeface="楷体" panose="02010609060101010101" charset="-122"/>
                <a:cs typeface="新宋体" panose="02010609030101010101" charset="-122"/>
                <a:sym typeface="+mn-ea"/>
              </a:rPr>
              <a:t>具体应用法律若干问题的解释》</a:t>
            </a:r>
            <a:r>
              <a:rPr lang="zh-CN" altLang="en-US" dirty="0">
                <a:latin typeface="新宋体" panose="02010609030101010101" charset="-122"/>
                <a:ea typeface="新宋体" panose="02010609030101010101" charset="-122"/>
                <a:cs typeface="新宋体" panose="02010609030101010101" charset="-122"/>
                <a:sym typeface="+mn-ea"/>
              </a:rPr>
              <a:t>（法释〔2012〕6号）</a:t>
            </a:r>
            <a:endParaRPr lang="zh-CN" altLang="en-US" dirty="0">
              <a:latin typeface="新宋体" panose="02010609030101010101" charset="-122"/>
              <a:ea typeface="新宋体" panose="02010609030101010101" charset="-122"/>
              <a:cs typeface="新宋体" panose="02010609030101010101" charset="-122"/>
            </a:endParaRPr>
          </a:p>
          <a:p>
            <a:pPr indent="457196" eaLnBrk="0" hangingPunct="0">
              <a:spcAft>
                <a:spcPts val="600"/>
              </a:spcAft>
            </a:pPr>
            <a:r>
              <a:rPr lang="zh-CN" altLang="en-US" u="sng" dirty="0">
                <a:solidFill>
                  <a:srgbClr val="FF0000"/>
                </a:solidFill>
                <a:latin typeface="楷体" panose="02010609060101010101" charset="-122"/>
                <a:ea typeface="楷体" panose="02010609060101010101" charset="-122"/>
                <a:cs typeface="新宋体" panose="02010609030101010101" charset="-122"/>
                <a:sym typeface="+mn-ea"/>
              </a:rPr>
              <a:t>第三条</a:t>
            </a:r>
            <a:r>
              <a:rPr lang="zh-CN" altLang="en-US" dirty="0">
                <a:sym typeface="+mn-ea"/>
              </a:rPr>
              <a:t> 本解释第二条第二项、第三项规定的“</a:t>
            </a:r>
            <a:r>
              <a:rPr lang="zh-CN" altLang="en-US" u="sng" dirty="0">
                <a:solidFill>
                  <a:srgbClr val="FF0000"/>
                </a:solidFill>
                <a:latin typeface="楷体" panose="02010609060101010101" charset="-122"/>
                <a:ea typeface="楷体" panose="02010609060101010101" charset="-122"/>
                <a:cs typeface="新宋体" panose="02010609030101010101" charset="-122"/>
                <a:sym typeface="+mn-ea"/>
              </a:rPr>
              <a:t>相关交易行为明显异常</a:t>
            </a:r>
            <a:r>
              <a:rPr lang="zh-CN" altLang="en-US" dirty="0">
                <a:sym typeface="+mn-ea"/>
              </a:rPr>
              <a:t>”，要综合以下情形，从时间吻合程度、交易背离程度和利益关联程度等方面予以认定：</a:t>
            </a:r>
            <a:endParaRPr lang="zh-CN" altLang="en-US" dirty="0"/>
          </a:p>
          <a:p>
            <a:pPr indent="457196" eaLnBrk="0" hangingPunct="0">
              <a:spcAft>
                <a:spcPts val="600"/>
              </a:spcAft>
            </a:pPr>
            <a:r>
              <a:rPr lang="zh-CN" altLang="en-US" dirty="0">
                <a:sym typeface="+mn-ea"/>
              </a:rPr>
              <a:t>（一）开户、销户、激活资金账户或者指定交易（托管）、撤销指定交易（转托管）的时间与该内幕信息形成、变化、公开时间基本一致的；</a:t>
            </a:r>
            <a:endParaRPr lang="zh-CN" altLang="en-US" dirty="0"/>
          </a:p>
          <a:p>
            <a:pPr indent="457196" eaLnBrk="0" hangingPunct="0">
              <a:spcAft>
                <a:spcPts val="600"/>
              </a:spcAft>
            </a:pPr>
            <a:r>
              <a:rPr lang="zh-CN" altLang="en-US" dirty="0">
                <a:sym typeface="+mn-ea"/>
              </a:rPr>
              <a:t>（二）资金变化与该内幕信息形成、变化、公开时间基本一致的；</a:t>
            </a:r>
            <a:endParaRPr lang="en-US" altLang="zh-CN" dirty="0">
              <a:sym typeface="+mn-ea"/>
            </a:endParaRPr>
          </a:p>
          <a:p>
            <a:r>
              <a:rPr lang="en-US" altLang="zh-CN" dirty="0"/>
              <a:t>         </a:t>
            </a:r>
            <a:r>
              <a:rPr lang="zh-CN" altLang="en-US" dirty="0"/>
              <a:t>（三）买入或者卖出与内幕信息有关的证券、期货合约时间与内幕信息的形成、变化和公开时间基本一致的；</a:t>
            </a:r>
          </a:p>
          <a:p>
            <a:r>
              <a:rPr lang="zh-CN" altLang="en-US" dirty="0"/>
              <a:t>         （四）买入或者卖出与内幕信息有关的证券、期货合约时间与获悉内幕信息的时间基本一致的；</a:t>
            </a:r>
          </a:p>
          <a:p>
            <a:r>
              <a:rPr lang="zh-CN" altLang="en-US" dirty="0"/>
              <a:t>         （五）买入或者卖出证券、期货合约行为明显与平时交易习惯不同的；</a:t>
            </a:r>
          </a:p>
          <a:p>
            <a:r>
              <a:rPr lang="zh-CN" altLang="en-US" dirty="0"/>
              <a:t>         （六）买入或者卖出证券、期货合约行为，或者集中持有证券、期货合约行为与该证券、期货公开信息反映的基本面明显背离的；</a:t>
            </a:r>
          </a:p>
          <a:p>
            <a:r>
              <a:rPr lang="zh-CN" altLang="en-US" dirty="0"/>
              <a:t>         （七）账户交易资金进出与该内幕信息知情人员或者非法获取人员有关联或者利害关系的；</a:t>
            </a:r>
          </a:p>
          <a:p>
            <a:r>
              <a:rPr lang="zh-CN" altLang="en-US" dirty="0"/>
              <a:t>         （八）其他交易行为明显异常情形。</a:t>
            </a:r>
          </a:p>
          <a:p>
            <a:pPr indent="457196" eaLnBrk="0" hangingPunct="0">
              <a:spcAft>
                <a:spcPts val="600"/>
              </a:spcAft>
            </a:pPr>
            <a:endParaRPr lang="zh-CN" altLang="en-US" sz="2400"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cs typeface="楷体" panose="02010609060101010101" charset="-122"/>
              <a:sym typeface="+mn-ea"/>
            </a:endParaRPr>
          </a:p>
        </p:txBody>
      </p:sp>
    </p:spTree>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a:xfrm>
            <a:off x="599300" y="130292"/>
            <a:ext cx="7543800" cy="836612"/>
          </a:xfrm>
        </p:spPr>
        <p:txBody>
          <a:bodyPr anchor="b"/>
          <a:lstStyle/>
          <a:p>
            <a:r>
              <a:rPr lang="zh-CN" altLang="en-US" sz="2400" b="1" dirty="0"/>
              <a:t>结婚中的应用                 </a:t>
            </a:r>
            <a:endParaRPr lang="en-US" altLang="zh-CN" sz="2400" b="1" dirty="0">
              <a:solidFill>
                <a:srgbClr val="0070C0"/>
              </a:solidFill>
            </a:endParaRPr>
          </a:p>
        </p:txBody>
      </p:sp>
      <p:sp>
        <p:nvSpPr>
          <p:cNvPr id="47106" name="内容占位符 2"/>
          <p:cNvSpPr>
            <a:spLocks noGrp="1"/>
          </p:cNvSpPr>
          <p:nvPr>
            <p:ph idx="1"/>
          </p:nvPr>
        </p:nvSpPr>
        <p:spPr>
          <a:xfrm>
            <a:off x="599309" y="966904"/>
            <a:ext cx="8156575" cy="5092700"/>
          </a:xfrm>
        </p:spPr>
        <p:txBody>
          <a:bodyPr lIns="0" rIns="0" anchor="t"/>
          <a:lstStyle/>
          <a:p>
            <a:pPr marL="0" indent="0">
              <a:buNone/>
            </a:pPr>
            <a:r>
              <a:rPr lang="en-US" altLang="zh-CN" b="1" dirty="0"/>
              <a:t>  </a:t>
            </a:r>
            <a:r>
              <a:rPr lang="zh-CN" altLang="en-US" b="1" dirty="0"/>
              <a:t>用途</a:t>
            </a:r>
            <a:r>
              <a:rPr lang="zh-CN" altLang="en-US" dirty="0"/>
              <a:t>：风险规避</a:t>
            </a:r>
          </a:p>
          <a:p>
            <a:r>
              <a:rPr lang="zh-CN" altLang="en-US" dirty="0"/>
              <a:t>              激励高层</a:t>
            </a:r>
          </a:p>
          <a:p>
            <a:r>
              <a:rPr lang="zh-CN" altLang="en-US" dirty="0"/>
              <a:t>              效果限度    </a:t>
            </a:r>
          </a:p>
          <a:p>
            <a:r>
              <a:rPr lang="zh-CN" altLang="en-US" b="1" dirty="0"/>
              <a:t>刘强东与章泽天（奶茶妹妹）</a:t>
            </a:r>
          </a:p>
          <a:p>
            <a:r>
              <a:rPr lang="en-US" altLang="zh-CN" dirty="0"/>
              <a:t> “2015</a:t>
            </a:r>
            <a:r>
              <a:rPr lang="zh-CN" altLang="en-US" dirty="0"/>
              <a:t>年8月8日,京东集团董事长兼CEO刘强东与奶茶妹妹的结婚证照片在朋友圈里刷屏了。可就在前一天,刘强东还将自己未来十年的年薪降至1元。</a:t>
            </a:r>
            <a:r>
              <a:rPr lang="en-US" altLang="zh-CN" dirty="0"/>
              <a:t>”</a:t>
            </a:r>
            <a:endParaRPr lang="zh-CN" altLang="en-US" dirty="0"/>
          </a:p>
          <a:p>
            <a:r>
              <a:rPr lang="zh-CN" altLang="en-US" dirty="0">
                <a:latin typeface="楷体" panose="02010609060101010101" charset="-122"/>
                <a:ea typeface="楷体" panose="02010609060101010101" charset="-122"/>
              </a:rPr>
              <a:t>你的就是我的，我的不是你的</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rPr>
              <a:t>约26.5亿元的股权激励计划</a:t>
            </a:r>
          </a:p>
          <a:p>
            <a:pPr>
              <a:spcAft>
                <a:spcPts val="600"/>
              </a:spcAft>
            </a:pPr>
            <a:r>
              <a:rPr lang="zh-CN" altLang="en-US" b="1" dirty="0"/>
              <a:t>分类</a:t>
            </a:r>
            <a:r>
              <a:rPr lang="zh-CN" altLang="en-US" dirty="0"/>
              <a:t>：欧式权证（仅得在到期日行权）</a:t>
            </a:r>
            <a:endParaRPr lang="en-US" altLang="zh-CN" dirty="0"/>
          </a:p>
          <a:p>
            <a:pPr>
              <a:spcAft>
                <a:spcPts val="600"/>
              </a:spcAft>
            </a:pPr>
            <a:r>
              <a:rPr lang="en-US" altLang="zh-CN" dirty="0"/>
              <a:t>             </a:t>
            </a:r>
            <a:r>
              <a:rPr lang="zh-CN" altLang="en-US" dirty="0"/>
              <a:t>美式权证（到期前随时可以行权）</a:t>
            </a:r>
            <a:endParaRPr lang="en-US" altLang="zh-CN" dirty="0"/>
          </a:p>
          <a:p>
            <a:r>
              <a:rPr lang="zh-CN" altLang="en-US" b="1" dirty="0">
                <a:solidFill>
                  <a:srgbClr val="C00000"/>
                </a:solidFill>
              </a:rPr>
              <a:t>对比</a:t>
            </a:r>
            <a:r>
              <a:rPr lang="zh-CN" altLang="en-US" dirty="0"/>
              <a:t>：期权是一种单项权；</a:t>
            </a:r>
          </a:p>
          <a:p>
            <a:r>
              <a:rPr lang="zh-CN" altLang="en-US" dirty="0"/>
              <a:t>             期货是一种双向权，其实质是一种未履行的购物合同。</a:t>
            </a:r>
          </a:p>
          <a:p>
            <a:endParaRPr lang="zh-CN" altLang="en-US" dirty="0"/>
          </a:p>
        </p:txBody>
      </p:sp>
    </p:spTree>
  </p:cSld>
  <p:clrMapOvr>
    <a:masterClrMapping/>
  </p:clrMapOvr>
  <p:transition>
    <p:push dir="u"/>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0515" y="424815"/>
            <a:ext cx="8608695" cy="5991860"/>
          </a:xfrm>
        </p:spPr>
        <p:txBody>
          <a:bodyPr/>
          <a:lstStyle/>
          <a:p>
            <a:r>
              <a:rPr lang="zh-CN" altLang="en-US" u="sng" dirty="0">
                <a:solidFill>
                  <a:srgbClr val="FF0000"/>
                </a:solidFill>
                <a:latin typeface="楷体" panose="02010609060101010101" charset="-122"/>
                <a:ea typeface="楷体" panose="02010609060101010101" charset="-122"/>
                <a:cs typeface="新宋体" panose="02010609030101010101" charset="-122"/>
              </a:rPr>
              <a:t>第五条</a:t>
            </a:r>
            <a:r>
              <a:rPr lang="zh-CN" altLang="en-US" dirty="0"/>
              <a:t> 本解释所称“</a:t>
            </a:r>
            <a:r>
              <a:rPr lang="zh-CN" altLang="en-US" u="sng" dirty="0">
                <a:solidFill>
                  <a:srgbClr val="FF0000"/>
                </a:solidFill>
                <a:latin typeface="楷体" panose="02010609060101010101" charset="-122"/>
                <a:ea typeface="楷体" panose="02010609060101010101" charset="-122"/>
                <a:cs typeface="新宋体" panose="02010609030101010101" charset="-122"/>
              </a:rPr>
              <a:t>内幕信息敏感期</a:t>
            </a:r>
            <a:r>
              <a:rPr lang="zh-CN" altLang="en-US" dirty="0"/>
              <a:t>”是指内幕信息自形成至公开的期间。</a:t>
            </a:r>
          </a:p>
          <a:p>
            <a:r>
              <a:rPr lang="zh-CN" altLang="en-US" dirty="0"/>
              <a:t>证券法第六十七条第二款所列“重大事件”的发生时间，第七十五条规定的“计划”、“方案”以及期货交易管理条例第八十五条第十一项规定的“政策”、“决定”等的形成时间，应当认定为内幕信息的形成之时。</a:t>
            </a:r>
          </a:p>
          <a:p>
            <a:r>
              <a:rPr lang="zh-CN" altLang="en-US" dirty="0"/>
              <a:t>影响内幕信息形成的动议、筹划、决策或者执行人员，其动议、筹划、决策或者执行初始时间，应当认定为内幕信息的形成之时。</a:t>
            </a:r>
          </a:p>
          <a:p>
            <a:r>
              <a:rPr lang="zh-CN" altLang="en-US" dirty="0"/>
              <a:t>内幕信息的公开，是指内幕信息在国务院证券、期货监督管理机构指定的报刊、网站等媒体披露。</a:t>
            </a:r>
          </a:p>
        </p:txBody>
      </p:sp>
    </p:spTree>
  </p:cSld>
  <p:clrMapOvr>
    <a:masterClrMapping/>
  </p:clrMapOvr>
  <p:transition>
    <p:push dir="u"/>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085" y="203199"/>
            <a:ext cx="7543800" cy="630555"/>
          </a:xfrm>
        </p:spPr>
        <p:txBody>
          <a:bodyPr/>
          <a:lstStyle/>
          <a:p>
            <a:r>
              <a:rPr lang="zh-CN" altLang="en-US" sz="2000" u="sng" dirty="0">
                <a:solidFill>
                  <a:srgbClr val="FF0000"/>
                </a:solidFill>
                <a:latin typeface="楷体" panose="02010609060101010101" charset="-122"/>
                <a:ea typeface="楷体" panose="02010609060101010101" charset="-122"/>
                <a:cs typeface="楷体" panose="02010609060101010101" charset="-122"/>
              </a:rPr>
              <a:t>《关于审理证券行政处罚案件证据若干问题的座谈会纪要》</a:t>
            </a:r>
            <a:br>
              <a:rPr lang="zh-CN" altLang="en-US" sz="2000" u="sng" dirty="0">
                <a:solidFill>
                  <a:srgbClr val="FF0000"/>
                </a:solidFill>
                <a:latin typeface="楷体" panose="02010609060101010101" charset="-122"/>
                <a:ea typeface="楷体" panose="02010609060101010101" charset="-122"/>
                <a:cs typeface="楷体" panose="02010609060101010101" charset="-122"/>
              </a:rPr>
            </a:br>
            <a:r>
              <a:rPr lang="zh-CN" altLang="en-US" sz="2000" u="sng" dirty="0">
                <a:solidFill>
                  <a:srgbClr val="FF0000"/>
                </a:solidFill>
                <a:latin typeface="楷体" panose="02010609060101010101" charset="-122"/>
                <a:ea typeface="楷体" panose="02010609060101010101" charset="-122"/>
                <a:cs typeface="楷体" panose="02010609060101010101" charset="-122"/>
              </a:rPr>
              <a:t>（2011年7月13日  法〔2011〕225号）</a:t>
            </a:r>
          </a:p>
        </p:txBody>
      </p:sp>
      <p:sp>
        <p:nvSpPr>
          <p:cNvPr id="3" name="内容占位符 2"/>
          <p:cNvSpPr>
            <a:spLocks noGrp="1"/>
          </p:cNvSpPr>
          <p:nvPr>
            <p:ph idx="1"/>
          </p:nvPr>
        </p:nvSpPr>
        <p:spPr>
          <a:xfrm>
            <a:off x="356235" y="814068"/>
            <a:ext cx="8431530" cy="4288155"/>
          </a:xfrm>
        </p:spPr>
        <p:txBody>
          <a:bodyPr/>
          <a:lstStyle/>
          <a:p>
            <a:r>
              <a:rPr lang="zh-CN" altLang="en-US" u="sng" dirty="0">
                <a:solidFill>
                  <a:srgbClr val="FF0000"/>
                </a:solidFill>
                <a:latin typeface="楷体" panose="02010609060101010101" charset="-122"/>
                <a:ea typeface="楷体" panose="02010609060101010101" charset="-122"/>
                <a:cs typeface="楷体" panose="02010609060101010101" charset="-122"/>
              </a:rPr>
              <a:t>会议认为</a:t>
            </a:r>
            <a:r>
              <a:rPr lang="zh-CN" altLang="en-US" dirty="0"/>
              <a:t>，监管机构提供的证据能够证明以下情形之一，且被处罚人不能作出合理说明或者提供证据排除其存在利用内幕信息从事相关证券交易活动的，人民法院可以确认被诉处罚决定认定的内幕交易行为成立：（一）证券法第七十四条规定的证券交易内幕信息知情人，进行了与该内幕信息有关的证券交易活动；（二）证券法第七十四条规定的内幕信息知情人的配偶、父母、子女以及其他有密切关系的人，其证券交易活动与该内幕信息基本吻合；（三）因履行工作职责知悉上述内幕信息并进行了与该信息有关的证券交易活动；（四）非法获取内幕信息，并进行了与该内幕信息有关的证券交易活动；（五）内幕信息公开前与内幕信息知情人或知晓该内幕信息的人联络、接触，其证券交易活动与内幕信息高度吻合。 </a:t>
            </a:r>
            <a:endParaRPr lang="en-US" altLang="zh-CN" dirty="0"/>
          </a:p>
          <a:p>
            <a:r>
              <a:rPr lang="zh-CN" altLang="en-US" b="1" dirty="0">
                <a:sym typeface="+mn-ea"/>
              </a:rPr>
              <a:t>刑事犯罪</a:t>
            </a:r>
            <a:r>
              <a:rPr lang="zh-CN" altLang="en-US" dirty="0">
                <a:sym typeface="+mn-ea"/>
              </a:rPr>
              <a:t>：侧重从相关主体的交易行为是否明显异常的角度进行界定。</a:t>
            </a:r>
            <a:br>
              <a:rPr lang="zh-CN" altLang="en-US" dirty="0">
                <a:sym typeface="+mn-ea"/>
              </a:rPr>
            </a:br>
            <a:r>
              <a:rPr lang="zh-CN" altLang="en-US" b="1" dirty="0">
                <a:sym typeface="+mn-ea"/>
              </a:rPr>
              <a:t>行政处罚</a:t>
            </a:r>
            <a:r>
              <a:rPr lang="zh-CN" altLang="en-US" dirty="0">
                <a:sym typeface="+mn-ea"/>
              </a:rPr>
              <a:t>：侧重从交易活动与内幕信息的吻合程度来进行界定。</a:t>
            </a:r>
          </a:p>
          <a:p>
            <a:r>
              <a:rPr lang="zh-CN" altLang="en-US" dirty="0">
                <a:ln w="22225">
                  <a:solidFill>
                    <a:schemeClr val="accent2"/>
                  </a:solidFill>
                  <a:prstDash val="solid"/>
                </a:ln>
                <a:solidFill>
                  <a:schemeClr val="accent2">
                    <a:lumMod val="40000"/>
                    <a:lumOff val="60000"/>
                  </a:schemeClr>
                </a:solidFill>
                <a:sym typeface="+mn-ea"/>
              </a:rPr>
              <a:t>相同点</a:t>
            </a:r>
            <a:r>
              <a:rPr lang="zh-CN" altLang="en-US" dirty="0">
                <a:sym typeface="+mn-ea"/>
              </a:rPr>
              <a:t>：推定。</a:t>
            </a:r>
          </a:p>
          <a:p>
            <a:r>
              <a:rPr lang="zh-CN" altLang="en-US" dirty="0">
                <a:sym typeface="+mn-ea"/>
              </a:rPr>
              <a:t>刑事、行政、民事案件上认定内幕交易行为的</a:t>
            </a:r>
            <a:r>
              <a:rPr lang="zh-CN" altLang="en-US" dirty="0">
                <a:ln w="22225">
                  <a:solidFill>
                    <a:schemeClr val="accent2"/>
                  </a:solidFill>
                  <a:prstDash val="solid"/>
                </a:ln>
                <a:solidFill>
                  <a:schemeClr val="accent2">
                    <a:lumMod val="40000"/>
                    <a:lumOff val="60000"/>
                  </a:schemeClr>
                </a:solidFill>
                <a:sym typeface="+mn-ea"/>
              </a:rPr>
              <a:t>标准不统一</a:t>
            </a:r>
            <a:r>
              <a:rPr lang="zh-CN" altLang="en-US" dirty="0">
                <a:sym typeface="+mn-ea"/>
              </a:rPr>
              <a:t>，有待完善。</a:t>
            </a:r>
          </a:p>
          <a:p>
            <a:r>
              <a:rPr lang="zh-CN" altLang="en-US" dirty="0">
                <a:sym typeface="+mn-ea"/>
              </a:rPr>
              <a:t>推定的</a:t>
            </a:r>
            <a:r>
              <a:rPr lang="zh-CN" altLang="en-US" dirty="0">
                <a:ln w="22225">
                  <a:solidFill>
                    <a:schemeClr val="accent2"/>
                  </a:solidFill>
                  <a:prstDash val="solid"/>
                </a:ln>
                <a:solidFill>
                  <a:schemeClr val="accent2">
                    <a:lumMod val="40000"/>
                    <a:lumOff val="60000"/>
                  </a:schemeClr>
                </a:solidFill>
                <a:sym typeface="+mn-ea"/>
              </a:rPr>
              <a:t>危险性</a:t>
            </a:r>
            <a:r>
              <a:rPr lang="zh-CN" altLang="en-US" dirty="0">
                <a:sym typeface="+mn-ea"/>
              </a:rPr>
              <a:t>：错案如何发生？</a:t>
            </a:r>
          </a:p>
          <a:p>
            <a:endParaRPr lang="zh-CN" altLang="en-US" dirty="0">
              <a:sym typeface="+mn-ea"/>
            </a:endParaRPr>
          </a:p>
          <a:p>
            <a:endParaRPr lang="zh-CN" altLang="en-US" dirty="0"/>
          </a:p>
          <a:p>
            <a:endParaRPr lang="zh-CN" altLang="en-US" dirty="0"/>
          </a:p>
        </p:txBody>
      </p:sp>
    </p:spTree>
  </p:cSld>
  <p:clrMapOvr>
    <a:masterClrMapping/>
  </p:clrMapOvr>
  <p:transition>
    <p:push dir="u"/>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9620" y="706755"/>
            <a:ext cx="7676515" cy="5162550"/>
          </a:xfrm>
        </p:spPr>
        <p:txBody>
          <a:bodyPr/>
          <a:lstStyle/>
          <a:p>
            <a:pPr>
              <a:lnSpc>
                <a:spcPct val="150000"/>
              </a:lnSpc>
            </a:pPr>
            <a:r>
              <a:rPr lang="en-US" altLang="zh-CN" sz="2400" b="1" dirty="0">
                <a:solidFill>
                  <a:srgbClr val="C00000"/>
                </a:solidFill>
                <a:latin typeface="Calibri" panose="020F0502020204030204" pitchFamily="2" charset="0"/>
                <a:ea typeface="宋体" panose="02010600030101010101" pitchFamily="2" charset="-122"/>
                <a:sym typeface="+mn-ea"/>
              </a:rPr>
              <a:t>5.</a:t>
            </a:r>
            <a:r>
              <a:rPr lang="zh-CN" altLang="en-US" sz="2400" b="1" dirty="0">
                <a:solidFill>
                  <a:srgbClr val="C00000"/>
                </a:solidFill>
                <a:latin typeface="Calibri" panose="020F0502020204030204" pitchFamily="2" charset="0"/>
                <a:ea typeface="宋体" panose="02010600030101010101" pitchFamily="2" charset="-122"/>
                <a:sym typeface="+mn-ea"/>
              </a:rPr>
              <a:t>检举揭发  </a:t>
            </a:r>
            <a:endParaRPr lang="en-US" altLang="zh-CN" sz="2400" b="1" dirty="0">
              <a:solidFill>
                <a:srgbClr val="C00000"/>
              </a:solidFill>
              <a:latin typeface="Calibri" panose="020F0502020204030204" pitchFamily="2" charset="0"/>
              <a:ea typeface="宋体" panose="02010600030101010101" pitchFamily="2" charset="-122"/>
              <a:sym typeface="+mn-ea"/>
            </a:endParaRPr>
          </a:p>
          <a:p>
            <a:pPr>
              <a:lnSpc>
                <a:spcPct val="150000"/>
              </a:lnSpc>
            </a:pPr>
            <a:r>
              <a:rPr lang="en-US" altLang="zh-CN" dirty="0">
                <a:latin typeface="Calibri" panose="020F0502020204030204" pitchFamily="2" charset="0"/>
                <a:ea typeface="宋体" panose="02010600030101010101" pitchFamily="2" charset="-122"/>
                <a:sym typeface="+mn-ea"/>
              </a:rPr>
              <a:t>1988</a:t>
            </a:r>
            <a:r>
              <a:rPr lang="zh-CN" altLang="en-US" dirty="0">
                <a:latin typeface="Calibri" panose="020F0502020204030204" pitchFamily="2" charset="0"/>
                <a:ea typeface="宋体" panose="02010600030101010101" pitchFamily="2" charset="-122"/>
                <a:sym typeface="+mn-ea"/>
              </a:rPr>
              <a:t>年增加的美国《</a:t>
            </a:r>
            <a:r>
              <a:rPr lang="en-US" altLang="zh-CN" dirty="0">
                <a:latin typeface="Calibri" panose="020F0502020204030204" pitchFamily="2" charset="0"/>
                <a:ea typeface="宋体" panose="02010600030101010101" pitchFamily="2" charset="-122"/>
                <a:sym typeface="+mn-ea"/>
              </a:rPr>
              <a:t>1934</a:t>
            </a:r>
            <a:r>
              <a:rPr lang="zh-CN" altLang="en-US" dirty="0">
                <a:latin typeface="Calibri" panose="020F0502020204030204" pitchFamily="2" charset="0"/>
                <a:ea typeface="宋体" panose="02010600030101010101" pitchFamily="2" charset="-122"/>
                <a:sym typeface="+mn-ea"/>
              </a:rPr>
              <a:t>年证券交易法》第</a:t>
            </a:r>
            <a:r>
              <a:rPr lang="en-US" altLang="zh-CN" dirty="0">
                <a:latin typeface="Calibri" panose="020F0502020204030204" pitchFamily="2" charset="0"/>
                <a:ea typeface="宋体" panose="02010600030101010101" pitchFamily="2" charset="-122"/>
                <a:sym typeface="+mn-ea"/>
              </a:rPr>
              <a:t>21A</a:t>
            </a:r>
            <a:r>
              <a:rPr lang="zh-CN" altLang="en-US" dirty="0">
                <a:latin typeface="Calibri" panose="020F0502020204030204" pitchFamily="2" charset="0"/>
                <a:ea typeface="宋体" panose="02010600030101010101" pitchFamily="2" charset="-122"/>
                <a:sym typeface="+mn-ea"/>
              </a:rPr>
              <a:t>条鼓励对内幕交易的检举揭发。该条（</a:t>
            </a:r>
            <a:r>
              <a:rPr lang="en-US" altLang="zh-CN" dirty="0">
                <a:latin typeface="Calibri" panose="020F0502020204030204" pitchFamily="2" charset="0"/>
                <a:ea typeface="宋体" panose="02010600030101010101" pitchFamily="2" charset="-122"/>
                <a:sym typeface="+mn-ea"/>
              </a:rPr>
              <a:t>e</a:t>
            </a:r>
            <a:r>
              <a:rPr lang="zh-CN" altLang="en-US" dirty="0">
                <a:latin typeface="Calibri" panose="020F0502020204030204" pitchFamily="2" charset="0"/>
                <a:ea typeface="宋体" panose="02010600030101010101" pitchFamily="2" charset="-122"/>
                <a:sym typeface="+mn-ea"/>
              </a:rPr>
              <a:t>）款规定，如果检举人提供的情报使证券交易委员会锁定了内幕交易并获得了罚款的话，证券交易委员会可以酌情从所获得的罚款中提取至多</a:t>
            </a:r>
            <a:r>
              <a:rPr lang="en-US" altLang="zh-CN" dirty="0">
                <a:latin typeface="Calibri" panose="020F0502020204030204" pitchFamily="2" charset="0"/>
                <a:ea typeface="宋体" panose="02010600030101010101" pitchFamily="2" charset="-122"/>
                <a:sym typeface="+mn-ea"/>
              </a:rPr>
              <a:t>10%</a:t>
            </a:r>
            <a:r>
              <a:rPr lang="zh-CN" altLang="en-US" dirty="0">
                <a:latin typeface="Calibri" panose="020F0502020204030204" pitchFamily="2" charset="0"/>
                <a:ea typeface="宋体" panose="02010600030101010101" pitchFamily="2" charset="-122"/>
                <a:sym typeface="+mn-ea"/>
              </a:rPr>
              <a:t>的数额奖励给检举人。值得学习。</a:t>
            </a:r>
            <a:endParaRPr lang="zh-CN" altLang="en-US" noProof="1">
              <a:latin typeface="Calibri" panose="020F0502020204030204" pitchFamily="2" charset="0"/>
              <a:ea typeface="宋体" panose="02010600030101010101" pitchFamily="2" charset="-122"/>
            </a:endParaRPr>
          </a:p>
          <a:p>
            <a:pPr>
              <a:lnSpc>
                <a:spcPct val="150000"/>
              </a:lnSpc>
            </a:pPr>
            <a:endParaRPr lang="zh-CN" altLang="en-US" dirty="0"/>
          </a:p>
        </p:txBody>
      </p:sp>
    </p:spTree>
  </p:cSld>
  <p:clrMapOvr>
    <a:masterClrMapping/>
  </p:clrMapOvr>
  <p:transition>
    <p:push dir="u"/>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9271" y="749309"/>
            <a:ext cx="8241030" cy="5504815"/>
          </a:xfrm>
        </p:spPr>
        <p:txBody>
          <a:bodyPr/>
          <a:lstStyle/>
          <a:p>
            <a:pPr indent="457196"/>
            <a:r>
              <a:rPr lang="en-US" altLang="zh-CN" sz="2400" b="1" dirty="0">
                <a:solidFill>
                  <a:srgbClr val="C00000"/>
                </a:solidFill>
                <a:latin typeface="Calibri" panose="020F0502020204030204" pitchFamily="2" charset="0"/>
                <a:ea typeface="宋体" panose="02010600030101010101" pitchFamily="2" charset="-122"/>
                <a:sym typeface="+mn-ea"/>
              </a:rPr>
              <a:t>6.</a:t>
            </a:r>
            <a:r>
              <a:rPr lang="zh-CN" altLang="en-US" sz="2400" b="1" dirty="0">
                <a:solidFill>
                  <a:srgbClr val="C00000"/>
                </a:solidFill>
                <a:latin typeface="Calibri" panose="020F0502020204030204" pitchFamily="2" charset="0"/>
                <a:ea typeface="宋体" panose="02010600030101010101" pitchFamily="2" charset="-122"/>
                <a:sym typeface="+mn-ea"/>
              </a:rPr>
              <a:t>理论基础    </a:t>
            </a:r>
            <a:r>
              <a:rPr lang="en-US" altLang="zh-CN" b="1" dirty="0">
                <a:latin typeface="Calibri" panose="020F0502020204030204" pitchFamily="2" charset="0"/>
                <a:ea typeface="宋体" panose="02010600030101010101" pitchFamily="2" charset="-122"/>
                <a:sym typeface="+mn-ea"/>
              </a:rPr>
              <a:t>Loss</a:t>
            </a:r>
            <a:r>
              <a:rPr lang="zh-CN" altLang="en-US" u="sng" dirty="0">
                <a:latin typeface="Calibri" panose="020F0502020204030204" pitchFamily="2" charset="0"/>
                <a:ea typeface="宋体" panose="02010600030101010101" pitchFamily="2" charset="-122"/>
                <a:sym typeface="+mn-ea"/>
              </a:rPr>
              <a:t>教授</a:t>
            </a:r>
            <a:r>
              <a:rPr lang="zh-CN" altLang="en-US" dirty="0">
                <a:latin typeface="Calibri" panose="020F0502020204030204" pitchFamily="2" charset="0"/>
                <a:ea typeface="宋体" panose="02010600030101010101" pitchFamily="2" charset="-122"/>
                <a:sym typeface="+mn-ea"/>
              </a:rPr>
              <a:t>：打牌的时候，如果允许对方（内部人）在牌上做记号，谁愿意参加这个游戏呢？</a:t>
            </a:r>
            <a:endParaRPr lang="zh-CN" altLang="en-US" noProof="1">
              <a:latin typeface="Calibri" panose="020F0502020204030204" pitchFamily="2" charset="0"/>
              <a:ea typeface="宋体" panose="02010600030101010101" pitchFamily="2" charset="-122"/>
            </a:endParaRPr>
          </a:p>
          <a:p>
            <a:pPr indent="457196">
              <a:spcAft>
                <a:spcPts val="600"/>
              </a:spcAft>
            </a:pPr>
            <a:r>
              <a:rPr lang="zh-CN" altLang="en-US" b="1" dirty="0">
                <a:latin typeface="Calibri" panose="020F0502020204030204" pitchFamily="2" charset="0"/>
                <a:ea typeface="宋体" panose="02010600030101010101" pitchFamily="2" charset="-122"/>
                <a:sym typeface="+mn-ea"/>
              </a:rPr>
              <a:t>（</a:t>
            </a:r>
            <a:r>
              <a:rPr lang="en-US" altLang="zh-CN" b="1" dirty="0">
                <a:latin typeface="Calibri" panose="020F0502020204030204" pitchFamily="2" charset="0"/>
                <a:ea typeface="宋体" panose="02010600030101010101" pitchFamily="2" charset="-122"/>
                <a:sym typeface="+mn-ea"/>
              </a:rPr>
              <a:t>1</a:t>
            </a:r>
            <a:r>
              <a:rPr lang="zh-CN" altLang="en-US" b="1" dirty="0">
                <a:latin typeface="Calibri" panose="020F0502020204030204" pitchFamily="2" charset="0"/>
                <a:ea typeface="宋体" panose="02010600030101010101" pitchFamily="2" charset="-122"/>
                <a:sym typeface="+mn-ea"/>
              </a:rPr>
              <a:t>）</a:t>
            </a:r>
            <a:r>
              <a:rPr lang="zh-CN" altLang="en-US" dirty="0">
                <a:latin typeface="Calibri" panose="020F0502020204030204" pitchFamily="2" charset="0"/>
                <a:ea typeface="宋体" panose="02010600030101010101" pitchFamily="2" charset="-122"/>
                <a:sym typeface="+mn-ea"/>
              </a:rPr>
              <a:t>健全市场理论——信息平等理论</a:t>
            </a:r>
            <a:r>
              <a:rPr lang="en-US" altLang="zh-CN" dirty="0">
                <a:latin typeface="Calibri" panose="020F0502020204030204" pitchFamily="2" charset="0"/>
                <a:ea typeface="宋体" panose="02010600030101010101" pitchFamily="2" charset="-122"/>
                <a:sym typeface="+mn-ea"/>
              </a:rPr>
              <a:t>  (</a:t>
            </a:r>
            <a:r>
              <a:rPr lang="en-US" altLang="zh-CN" dirty="0">
                <a:sym typeface="+mn-ea"/>
              </a:rPr>
              <a:t>disclose or abstain rule</a:t>
            </a:r>
            <a:r>
              <a:rPr lang="en-US" altLang="zh-CN" dirty="0">
                <a:latin typeface="Calibri" panose="020F0502020204030204" pitchFamily="2" charset="0"/>
                <a:ea typeface="宋体" panose="02010600030101010101" pitchFamily="2" charset="-122"/>
                <a:sym typeface="+mn-ea"/>
              </a:rPr>
              <a:t>)(</a:t>
            </a:r>
            <a:r>
              <a:rPr lang="zh-CN" altLang="en-US" dirty="0">
                <a:latin typeface="Calibri" panose="020F0502020204030204" pitchFamily="2" charset="0"/>
                <a:ea typeface="宋体" panose="02010600030101010101" pitchFamily="2" charset="-122"/>
                <a:sym typeface="+mn-ea"/>
              </a:rPr>
              <a:t>公布消息否则禁止买卖</a:t>
            </a:r>
            <a:r>
              <a:rPr lang="en-US" altLang="zh-CN" dirty="0">
                <a:latin typeface="Calibri" panose="020F0502020204030204" pitchFamily="2" charset="0"/>
                <a:ea typeface="宋体" panose="02010600030101010101" pitchFamily="2" charset="-122"/>
                <a:sym typeface="+mn-ea"/>
              </a:rPr>
              <a:t>)    </a:t>
            </a:r>
            <a:r>
              <a:rPr lang="zh-CN" altLang="en-US" u="sng" dirty="0">
                <a:effectLst>
                  <a:outerShdw blurRad="38100" dist="38100" dir="2700000" algn="tl">
                    <a:srgbClr val="000000">
                      <a:alpha val="43137"/>
                    </a:srgbClr>
                  </a:outerShdw>
                </a:effectLst>
                <a:latin typeface="Calibri" panose="020F0502020204030204" pitchFamily="2" charset="0"/>
                <a:ea typeface="宋体" panose="02010600030101010101" pitchFamily="2" charset="-122"/>
                <a:sym typeface="+mn-ea"/>
              </a:rPr>
              <a:t>主导地位的理论</a:t>
            </a:r>
            <a:r>
              <a:rPr lang="zh-CN" altLang="en-US" dirty="0">
                <a:latin typeface="Calibri" panose="020F0502020204030204" pitchFamily="2" charset="0"/>
                <a:ea typeface="宋体" panose="02010600030101010101" pitchFamily="2" charset="-122"/>
                <a:sym typeface="+mn-ea"/>
              </a:rPr>
              <a:t>（平等获取）</a:t>
            </a:r>
            <a:endParaRPr lang="zh-CN" altLang="en-US" noProof="1">
              <a:latin typeface="Calibri" panose="020F0502020204030204" pitchFamily="2" charset="0"/>
              <a:ea typeface="宋体" panose="02010600030101010101" pitchFamily="2" charset="-122"/>
            </a:endParaRPr>
          </a:p>
          <a:p>
            <a:pPr indent="457196"/>
            <a:r>
              <a:rPr lang="zh-CN" altLang="en-US" b="1" dirty="0">
                <a:latin typeface="Calibri" panose="020F0502020204030204" pitchFamily="2" charset="0"/>
                <a:ea typeface="宋体" panose="02010600030101010101" pitchFamily="2" charset="-122"/>
                <a:sym typeface="+mn-ea"/>
              </a:rPr>
              <a:t>（</a:t>
            </a:r>
            <a:r>
              <a:rPr lang="en-US" altLang="zh-CN" b="1" dirty="0">
                <a:latin typeface="Calibri" panose="020F0502020204030204" pitchFamily="2" charset="0"/>
                <a:ea typeface="宋体" panose="02010600030101010101" pitchFamily="2" charset="-122"/>
                <a:sym typeface="+mn-ea"/>
              </a:rPr>
              <a:t>2</a:t>
            </a:r>
            <a:r>
              <a:rPr lang="zh-CN" altLang="en-US" b="1" dirty="0">
                <a:latin typeface="Calibri" panose="020F0502020204030204" pitchFamily="2" charset="0"/>
                <a:ea typeface="宋体" panose="02010600030101010101" pitchFamily="2" charset="-122"/>
                <a:sym typeface="+mn-ea"/>
              </a:rPr>
              <a:t>）</a:t>
            </a:r>
            <a:r>
              <a:rPr lang="zh-CN" altLang="en-US" dirty="0">
                <a:latin typeface="Calibri" panose="020F0502020204030204" pitchFamily="2" charset="0"/>
                <a:ea typeface="宋体" panose="02010600030101010101" pitchFamily="2" charset="-122"/>
                <a:sym typeface="+mn-ea"/>
              </a:rPr>
              <a:t>信赖关系理论</a:t>
            </a:r>
            <a:r>
              <a:rPr lang="en-US" altLang="zh-CN" dirty="0">
                <a:latin typeface="Calibri" panose="020F0502020204030204" pitchFamily="2" charset="0"/>
                <a:ea typeface="宋体" panose="02010600030101010101" pitchFamily="2" charset="-122"/>
                <a:sym typeface="+mn-ea"/>
              </a:rPr>
              <a:t>(fiduciary duty)(1980</a:t>
            </a:r>
            <a:r>
              <a:rPr lang="zh-CN" altLang="en-US" dirty="0">
                <a:latin typeface="Calibri" panose="020F0502020204030204" pitchFamily="2" charset="0"/>
                <a:ea typeface="宋体" panose="02010600030101010101" pitchFamily="2" charset="-122"/>
                <a:sym typeface="+mn-ea"/>
              </a:rPr>
              <a:t>，</a:t>
            </a:r>
            <a:r>
              <a:rPr lang="en-US" altLang="zh-CN" dirty="0">
                <a:latin typeface="Calibri" panose="020F0502020204030204" pitchFamily="2" charset="0"/>
                <a:ea typeface="宋体" panose="02010600030101010101" pitchFamily="2" charset="-122"/>
                <a:sym typeface="+mn-ea"/>
              </a:rPr>
              <a:t>Chiarella v. United States)  </a:t>
            </a:r>
            <a:r>
              <a:rPr lang="zh-CN" altLang="en-US" dirty="0">
                <a:latin typeface="Calibri" panose="020F0502020204030204" pitchFamily="2" charset="0"/>
                <a:ea typeface="宋体" panose="02010600030101010101" pitchFamily="2" charset="-122"/>
                <a:sym typeface="+mn-ea"/>
              </a:rPr>
              <a:t>对内部人范围进行了限缩。例如：印刷厂店员</a:t>
            </a:r>
          </a:p>
          <a:p>
            <a:pPr indent="457196"/>
            <a:r>
              <a:rPr lang="zh-CN" altLang="en-US" b="1" dirty="0">
                <a:latin typeface="Calibri" panose="020F0502020204030204" pitchFamily="2" charset="0"/>
                <a:ea typeface="宋体" panose="02010600030101010101" pitchFamily="2" charset="-122"/>
                <a:sym typeface="+mn-ea"/>
              </a:rPr>
              <a:t>（</a:t>
            </a:r>
            <a:r>
              <a:rPr lang="en-US" altLang="zh-CN" b="1" dirty="0">
                <a:latin typeface="Calibri" panose="020F0502020204030204" pitchFamily="2" charset="0"/>
                <a:ea typeface="宋体" panose="02010600030101010101" pitchFamily="2" charset="-122"/>
                <a:sym typeface="+mn-ea"/>
              </a:rPr>
              <a:t>3</a:t>
            </a:r>
            <a:r>
              <a:rPr lang="zh-CN" altLang="en-US" b="1" dirty="0">
                <a:latin typeface="Calibri" panose="020F0502020204030204" pitchFamily="2" charset="0"/>
                <a:ea typeface="宋体" panose="02010600030101010101" pitchFamily="2" charset="-122"/>
                <a:sym typeface="+mn-ea"/>
              </a:rPr>
              <a:t>）</a:t>
            </a:r>
            <a:r>
              <a:rPr lang="zh-CN" altLang="en-US" dirty="0">
                <a:latin typeface="Calibri" panose="020F0502020204030204" pitchFamily="2" charset="0"/>
                <a:ea typeface="宋体" panose="02010600030101010101" pitchFamily="2" charset="-122"/>
                <a:sym typeface="+mn-ea"/>
              </a:rPr>
              <a:t>信息窃取理论（</a:t>
            </a:r>
            <a:r>
              <a:rPr lang="en-US" altLang="zh-CN" dirty="0">
                <a:latin typeface="Calibri" panose="020F0502020204030204" pitchFamily="2" charset="0"/>
                <a:ea typeface="宋体" panose="02010600030101010101" pitchFamily="2" charset="-122"/>
                <a:sym typeface="+mn-ea"/>
              </a:rPr>
              <a:t>1997</a:t>
            </a:r>
            <a:r>
              <a:rPr lang="zh-CN" altLang="en-US" dirty="0">
                <a:latin typeface="Calibri" panose="020F0502020204030204" pitchFamily="2" charset="0"/>
                <a:ea typeface="宋体" panose="02010600030101010101" pitchFamily="2" charset="-122"/>
                <a:sym typeface="+mn-ea"/>
              </a:rPr>
              <a:t>，</a:t>
            </a:r>
            <a:r>
              <a:rPr lang="en-US" altLang="zh-CN" dirty="0">
                <a:latin typeface="Calibri" panose="020F0502020204030204" pitchFamily="2" charset="0"/>
                <a:ea typeface="宋体" panose="02010600030101010101" pitchFamily="2" charset="-122"/>
                <a:sym typeface="+mn-ea"/>
              </a:rPr>
              <a:t>United States v. O'Hagan</a:t>
            </a:r>
            <a:r>
              <a:rPr lang="zh-CN" altLang="en-US" dirty="0">
                <a:latin typeface="Calibri" panose="020F0502020204030204" pitchFamily="2" charset="0"/>
                <a:ea typeface="宋体" panose="02010600030101010101" pitchFamily="2" charset="-122"/>
                <a:sym typeface="+mn-ea"/>
              </a:rPr>
              <a:t>）外部人士违背对信息来源的信赖义务，利用获取的内部信息牟取私利，构成归队信息的窃取。</a:t>
            </a:r>
            <a:endParaRPr lang="zh-CN" altLang="en-US" noProof="1">
              <a:latin typeface="Calibri" panose="020F0502020204030204" pitchFamily="2" charset="0"/>
              <a:ea typeface="宋体" panose="02010600030101010101" pitchFamily="2" charset="-122"/>
            </a:endParaRPr>
          </a:p>
          <a:p>
            <a:pPr indent="457196"/>
            <a:r>
              <a:rPr lang="zh-CN" altLang="en-US" dirty="0">
                <a:solidFill>
                  <a:srgbClr val="FF0000"/>
                </a:solidFill>
                <a:latin typeface="Calibri" panose="020F0502020204030204" pitchFamily="2" charset="0"/>
                <a:ea typeface="宋体" panose="02010600030101010101" pitchFamily="2" charset="-122"/>
                <a:sym typeface="+mn-ea"/>
              </a:rPr>
              <a:t>参考</a:t>
            </a:r>
            <a:r>
              <a:rPr lang="zh-CN" altLang="en-US" dirty="0">
                <a:latin typeface="Calibri" panose="020F0502020204030204" pitchFamily="2" charset="0"/>
                <a:ea typeface="宋体" panose="02010600030101010101" pitchFamily="2" charset="-122"/>
                <a:sym typeface="+mn-ea"/>
              </a:rPr>
              <a:t>刘连煜：《内线交易构成要件》 ，刘连煜出版2012年版。</a:t>
            </a:r>
            <a:endParaRPr lang="zh-CN" altLang="en-US" noProof="1">
              <a:sym typeface="+mn-ea"/>
            </a:endParaRPr>
          </a:p>
          <a:p>
            <a:pPr indent="457196"/>
            <a:r>
              <a:rPr lang="en-US" altLang="zh-CN" sz="2400" b="1" dirty="0">
                <a:solidFill>
                  <a:srgbClr val="C00000"/>
                </a:solidFill>
                <a:latin typeface="Calibri" panose="020F0502020204030204" pitchFamily="2" charset="0"/>
                <a:ea typeface="宋体" panose="02010600030101010101" pitchFamily="2" charset="-122"/>
                <a:sym typeface="+mn-ea"/>
              </a:rPr>
              <a:t>7.损害赔偿责任 </a:t>
            </a:r>
            <a:r>
              <a:rPr lang="zh-CN" altLang="en-US" sz="2400" dirty="0">
                <a:solidFill>
                  <a:srgbClr val="C00000"/>
                </a:solidFill>
                <a:latin typeface="Calibri" panose="020F0502020204030204" pitchFamily="2" charset="0"/>
                <a:ea typeface="宋体" panose="02010600030101010101" pitchFamily="2" charset="-122"/>
                <a:sym typeface="+mn-ea"/>
              </a:rPr>
              <a:t> </a:t>
            </a:r>
            <a:endParaRPr lang="en-US" altLang="zh-CN" sz="2400" dirty="0">
              <a:solidFill>
                <a:srgbClr val="C00000"/>
              </a:solidFill>
              <a:latin typeface="Calibri" panose="020F0502020204030204" pitchFamily="2" charset="0"/>
              <a:ea typeface="宋体" panose="02010600030101010101" pitchFamily="2" charset="-122"/>
              <a:sym typeface="+mn-ea"/>
            </a:endParaRPr>
          </a:p>
          <a:p>
            <a:pPr indent="457196"/>
            <a:r>
              <a:rPr lang="zh-CN" altLang="en-US" b="1" u="sng" dirty="0">
                <a:latin typeface="楷体" panose="02010609060101010101" charset="-122"/>
                <a:ea typeface="楷体" panose="02010609060101010101" charset="-122"/>
                <a:cs typeface="楷体" panose="02010609060101010101" charset="-122"/>
                <a:sym typeface="+mn-ea"/>
              </a:rPr>
              <a:t>第五十三条第三款</a:t>
            </a:r>
            <a:r>
              <a:rPr lang="zh-CN" altLang="en-US" dirty="0">
                <a:latin typeface="楷体" panose="02010609060101010101" charset="-122"/>
                <a:ea typeface="楷体" panose="02010609060101010101" charset="-122"/>
                <a:cs typeface="楷体" panose="02010609060101010101" charset="-122"/>
                <a:sym typeface="+mn-ea"/>
              </a:rPr>
              <a:t>  内幕交易行为给投资者造成损失的，应当依法承担</a:t>
            </a:r>
            <a:r>
              <a:rPr lang="zh-CN" altLang="en-US" b="1" u="sng" dirty="0">
                <a:latin typeface="楷体" panose="02010609060101010101" charset="-122"/>
                <a:ea typeface="楷体" panose="02010609060101010101" charset="-122"/>
                <a:cs typeface="楷体" panose="02010609060101010101" charset="-122"/>
                <a:sym typeface="+mn-ea"/>
              </a:rPr>
              <a:t>赔偿责任</a:t>
            </a:r>
            <a:r>
              <a:rPr lang="zh-CN" altLang="en-US" dirty="0">
                <a:latin typeface="楷体" panose="02010609060101010101" charset="-122"/>
                <a:ea typeface="楷体" panose="02010609060101010101" charset="-122"/>
                <a:cs typeface="楷体" panose="02010609060101010101" charset="-122"/>
                <a:sym typeface="+mn-ea"/>
              </a:rPr>
              <a:t>。</a:t>
            </a:r>
            <a:endParaRPr lang="zh-CN" altLang="en-US"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楷体" panose="02010609060101010101" charset="-122"/>
              <a:ea typeface="楷体" panose="02010609060101010101" charset="-122"/>
              <a:cs typeface="楷体" panose="02010609060101010101" charset="-122"/>
              <a:sym typeface="+mn-ea"/>
            </a:endParaRPr>
          </a:p>
          <a:p>
            <a:endParaRPr lang="zh-CN" altLang="en-US" dirty="0"/>
          </a:p>
        </p:txBody>
      </p:sp>
    </p:spTree>
  </p:cSld>
  <p:clrMapOvr>
    <a:masterClrMapping/>
  </p:clrMapOvr>
  <p:transition>
    <p:push dir="u"/>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8152" y="501963"/>
            <a:ext cx="7928610" cy="499756"/>
          </a:xfrm>
        </p:spPr>
        <p:txBody>
          <a:bodyPr/>
          <a:lstStyle/>
          <a:p>
            <a:pPr fontAlgn="base"/>
            <a:r>
              <a:rPr lang="en-US" altLang="zh-CN" sz="2400" b="1" noProof="1">
                <a:solidFill>
                  <a:srgbClr val="C00000"/>
                </a:solidFill>
              </a:rPr>
              <a:t>8.</a:t>
            </a:r>
            <a:r>
              <a:rPr lang="zh-CN" altLang="en-US" sz="2400" b="1" noProof="1">
                <a:solidFill>
                  <a:srgbClr val="C00000"/>
                </a:solidFill>
              </a:rPr>
              <a:t>禁止利用</a:t>
            </a:r>
            <a:r>
              <a:rPr lang="zh-CN" altLang="en-US" sz="2400" b="1" noProof="1">
                <a:ln w="22225">
                  <a:solidFill>
                    <a:schemeClr val="accent2"/>
                  </a:solidFill>
                  <a:prstDash val="solid"/>
                </a:ln>
                <a:solidFill>
                  <a:srgbClr val="C00000"/>
                </a:solidFill>
              </a:rPr>
              <a:t>未公开信息</a:t>
            </a:r>
            <a:r>
              <a:rPr lang="zh-CN" altLang="en-US" sz="2400" b="1" noProof="1">
                <a:solidFill>
                  <a:srgbClr val="C00000"/>
                </a:solidFill>
              </a:rPr>
              <a:t>从事证券交易</a:t>
            </a:r>
          </a:p>
        </p:txBody>
      </p:sp>
      <p:sp>
        <p:nvSpPr>
          <p:cNvPr id="3" name="内容占位符 2"/>
          <p:cNvSpPr>
            <a:spLocks noGrp="1"/>
          </p:cNvSpPr>
          <p:nvPr>
            <p:ph idx="1"/>
          </p:nvPr>
        </p:nvSpPr>
        <p:spPr>
          <a:xfrm>
            <a:off x="322900" y="1273175"/>
            <a:ext cx="8498200" cy="4734560"/>
          </a:xfrm>
        </p:spPr>
        <p:txBody>
          <a:bodyPr/>
          <a:lstStyle/>
          <a:p>
            <a:pPr fontAlgn="base">
              <a:lnSpc>
                <a:spcPct val="150000"/>
              </a:lnSpc>
            </a:pPr>
            <a:r>
              <a:rPr lang="en-US" altLang="zh-CN" noProof="1">
                <a:latin typeface="楷体" panose="02010609060101010101" charset="-122"/>
                <a:ea typeface="楷体" panose="02010609060101010101" charset="-122"/>
              </a:rPr>
              <a:t>    </a:t>
            </a:r>
            <a:r>
              <a:rPr lang="zh-CN" altLang="en-US" noProof="1">
                <a:latin typeface="楷体" panose="02010609060101010101" charset="-122"/>
                <a:ea typeface="楷体" panose="02010609060101010101" charset="-122"/>
              </a:rPr>
              <a:t>第五十四条　禁止证券交易场所、证券公司、证券登记结算机构、证券服务机构和其他金融机构的从业人员、有关监管部门或者行业协会的工作人员，利用因职务便利获取的内幕信息以外的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其他未公开的信息</a:t>
            </a:r>
            <a:r>
              <a:rPr lang="zh-CN" altLang="en-US" noProof="1">
                <a:latin typeface="楷体" panose="02010609060101010101" charset="-122"/>
                <a:ea typeface="楷体" panose="02010609060101010101" charset="-122"/>
              </a:rPr>
              <a:t>，违反规定，从事与该信息相关的证券交易活动，或者明示、暗示他人从事相关交易活动。</a:t>
            </a:r>
          </a:p>
          <a:p>
            <a:pPr fontAlgn="base">
              <a:lnSpc>
                <a:spcPct val="150000"/>
              </a:lnSpc>
            </a:pPr>
            <a:r>
              <a:rPr lang="zh-CN" altLang="en-US" noProof="1">
                <a:latin typeface="楷体" panose="02010609060101010101" charset="-122"/>
                <a:ea typeface="楷体" panose="02010609060101010101" charset="-122"/>
              </a:rPr>
              <a:t>　　利用</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未公开信息</a:t>
            </a:r>
            <a:r>
              <a:rPr lang="zh-CN" altLang="en-US" noProof="1">
                <a:latin typeface="楷体" panose="02010609060101010101" charset="-122"/>
                <a:ea typeface="楷体" panose="02010609060101010101" charset="-122"/>
              </a:rPr>
              <a:t>进行交易给投资者造成损失的，应当依法承担</a:t>
            </a:r>
            <a:r>
              <a:rPr lang="zh-CN" altLang="en-US" b="1" u="sng" noProof="1">
                <a:latin typeface="楷体" panose="02010609060101010101" charset="-122"/>
                <a:ea typeface="楷体" panose="02010609060101010101" charset="-122"/>
              </a:rPr>
              <a:t>赔偿责任</a:t>
            </a:r>
            <a:r>
              <a:rPr lang="zh-CN" altLang="en-US" noProof="1">
                <a:latin typeface="楷体" panose="02010609060101010101" charset="-122"/>
                <a:ea typeface="楷体" panose="02010609060101010101" charset="-122"/>
              </a:rPr>
              <a:t>。</a:t>
            </a:r>
          </a:p>
          <a:p>
            <a:pPr fontAlgn="base">
              <a:lnSpc>
                <a:spcPct val="150000"/>
              </a:lnSpc>
            </a:pPr>
            <a:r>
              <a:rPr lang="zh-CN" altLang="en-US" b="1" u="sng" noProof="1">
                <a:solidFill>
                  <a:srgbClr val="FF0000"/>
                </a:solidFill>
                <a:latin typeface="楷体" panose="02010609060101010101" charset="-122"/>
                <a:ea typeface="楷体" panose="02010609060101010101" charset="-122"/>
              </a:rPr>
              <a:t>（内幕信息之外的未公开信息，扩张。</a:t>
            </a:r>
          </a:p>
          <a:p>
            <a:pPr fontAlgn="base">
              <a:lnSpc>
                <a:spcPct val="150000"/>
              </a:lnSpc>
            </a:pPr>
            <a:r>
              <a:rPr lang="zh-CN" altLang="en-US" b="1" u="sng" noProof="1">
                <a:solidFill>
                  <a:srgbClr val="FF0000"/>
                </a:solidFill>
                <a:latin typeface="楷体" panose="02010609060101010101" charset="-122"/>
                <a:ea typeface="楷体" panose="02010609060101010101" charset="-122"/>
              </a:rPr>
              <a:t>内幕信息终要公开，但未公开信息可能永远不必公开</a:t>
            </a:r>
          </a:p>
        </p:txBody>
      </p:sp>
    </p:spTree>
  </p:cSld>
  <p:clrMapOvr>
    <a:masterClrMapping/>
  </p:clrMapOvr>
  <p:transition>
    <p:push dir="u"/>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0085" y="287655"/>
            <a:ext cx="7543800" cy="422285"/>
          </a:xfrm>
        </p:spPr>
        <p:txBody>
          <a:bodyPr/>
          <a:lstStyle/>
          <a:p>
            <a:r>
              <a:rPr lang="en-US" altLang="zh-CN" sz="2400" b="1" dirty="0">
                <a:solidFill>
                  <a:srgbClr val="C00000"/>
                </a:solidFill>
              </a:rPr>
              <a:t>9.</a:t>
            </a:r>
            <a:r>
              <a:rPr lang="zh-CN" altLang="en-US" sz="2400" b="1" dirty="0">
                <a:solidFill>
                  <a:srgbClr val="C00000"/>
                </a:solidFill>
              </a:rPr>
              <a:t>抗辩      </a:t>
            </a:r>
            <a:r>
              <a:rPr lang="zh-CN" altLang="en-US" sz="2400" b="1" dirty="0">
                <a:solidFill>
                  <a:srgbClr val="0070C0"/>
                </a:solidFill>
                <a:latin typeface="楷体" panose="02010609060101010101" charset="-122"/>
                <a:ea typeface="楷体" panose="02010609060101010101" charset="-122"/>
                <a:cs typeface="新宋体" panose="02010609030101010101" charset="-122"/>
                <a:sym typeface="+mn-ea"/>
              </a:rPr>
              <a:t>知悉</a:t>
            </a:r>
            <a:r>
              <a:rPr lang="zh-CN" altLang="en-US" sz="2400" b="1" dirty="0">
                <a:solidFill>
                  <a:srgbClr val="0070C0"/>
                </a:solidFill>
                <a:latin typeface="Arial" panose="020B0604020202020204" pitchFamily="34" charset="0"/>
                <a:ea typeface="楷体" panose="02010609060101010101" charset="-122"/>
                <a:cs typeface="Arial" panose="020B0604020202020204" pitchFamily="34" charset="0"/>
                <a:sym typeface="+mn-ea"/>
              </a:rPr>
              <a:t>≠不正当利用</a:t>
            </a:r>
            <a:endParaRPr lang="zh-CN" altLang="en-US" sz="2400" b="1" dirty="0"/>
          </a:p>
        </p:txBody>
      </p:sp>
      <p:sp>
        <p:nvSpPr>
          <p:cNvPr id="3" name="内容占位符 2"/>
          <p:cNvSpPr>
            <a:spLocks noGrp="1"/>
          </p:cNvSpPr>
          <p:nvPr>
            <p:ph idx="1"/>
          </p:nvPr>
        </p:nvSpPr>
        <p:spPr>
          <a:xfrm>
            <a:off x="495945" y="908685"/>
            <a:ext cx="8269605" cy="5316220"/>
          </a:xfrm>
        </p:spPr>
        <p:txBody>
          <a:bodyPr/>
          <a:lstStyle/>
          <a:p>
            <a:r>
              <a:rPr lang="zh-CN" altLang="en-US" u="sng" dirty="0">
                <a:solidFill>
                  <a:srgbClr val="FF0000"/>
                </a:solidFill>
                <a:latin typeface="楷体" panose="02010609060101010101" charset="-122"/>
                <a:ea typeface="楷体" panose="02010609060101010101" charset="-122"/>
                <a:cs typeface="新宋体" panose="02010609030101010101" charset="-122"/>
                <a:sym typeface="+mn-ea"/>
              </a:rPr>
              <a:t>《最高人民法院、最高人民检察院关于办理内幕交易、泄露内幕信息</a:t>
            </a:r>
            <a:r>
              <a:rPr lang="zh-CN" altLang="en-US"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新宋体" panose="02010609030101010101" charset="-122"/>
                <a:sym typeface="+mn-ea"/>
              </a:rPr>
              <a:t>刑事案件</a:t>
            </a:r>
            <a:r>
              <a:rPr lang="zh-CN" altLang="en-US" u="sng" dirty="0">
                <a:solidFill>
                  <a:srgbClr val="FF0000"/>
                </a:solidFill>
                <a:latin typeface="楷体" panose="02010609060101010101" charset="-122"/>
                <a:ea typeface="楷体" panose="02010609060101010101" charset="-122"/>
                <a:cs typeface="新宋体" panose="02010609030101010101" charset="-122"/>
                <a:sym typeface="+mn-ea"/>
              </a:rPr>
              <a:t>具体应用法律若干问题的解释》</a:t>
            </a:r>
            <a:r>
              <a:rPr lang="zh-CN" altLang="en-US" dirty="0">
                <a:latin typeface="新宋体" panose="02010609030101010101" charset="-122"/>
                <a:ea typeface="新宋体" panose="02010609030101010101" charset="-122"/>
                <a:cs typeface="新宋体" panose="02010609030101010101" charset="-122"/>
                <a:sym typeface="+mn-ea"/>
              </a:rPr>
              <a:t>（法释〔2012〕6号）</a:t>
            </a:r>
          </a:p>
          <a:p>
            <a:r>
              <a:rPr lang="zh-CN" altLang="en-US" u="sng" dirty="0">
                <a:solidFill>
                  <a:srgbClr val="FF0000"/>
                </a:solidFill>
                <a:latin typeface="楷体" panose="02010609060101010101" charset="-122"/>
                <a:ea typeface="楷体" panose="02010609060101010101" charset="-122"/>
                <a:cs typeface="新宋体" panose="02010609030101010101" charset="-122"/>
                <a:sym typeface="+mn-ea"/>
              </a:rPr>
              <a:t>第四条</a:t>
            </a:r>
            <a:r>
              <a:rPr lang="zh-CN" altLang="en-US" dirty="0">
                <a:sym typeface="+mn-ea"/>
              </a:rPr>
              <a:t> 具有下列情形之一的，</a:t>
            </a:r>
            <a:r>
              <a:rPr lang="zh-CN" altLang="en-US" u="sng" dirty="0">
                <a:solidFill>
                  <a:srgbClr val="FF0000"/>
                </a:solidFill>
                <a:latin typeface="楷体" panose="02010609060101010101" charset="-122"/>
                <a:ea typeface="楷体" panose="02010609060101010101" charset="-122"/>
                <a:cs typeface="新宋体" panose="02010609030101010101" charset="-122"/>
                <a:sym typeface="+mn-ea"/>
              </a:rPr>
              <a:t>不属于</a:t>
            </a:r>
            <a:r>
              <a:rPr lang="zh-CN" altLang="en-US" dirty="0">
                <a:sym typeface="+mn-ea"/>
              </a:rPr>
              <a:t>刑法第一百八十条第一款规定的从事与内幕信息有关的证券、期货交易：</a:t>
            </a:r>
            <a:endParaRPr lang="zh-CN" altLang="en-US" dirty="0"/>
          </a:p>
          <a:p>
            <a:r>
              <a:rPr lang="zh-CN" altLang="en-US" dirty="0">
                <a:sym typeface="+mn-ea"/>
              </a:rPr>
              <a:t>（一）持有或者通过协议、其他安排与他人共同持有上市公司百分之五以上股份的自然人、法人或者其他组织收购该上市公司股份的；</a:t>
            </a:r>
            <a:endParaRPr lang="zh-CN" altLang="en-US" dirty="0"/>
          </a:p>
          <a:p>
            <a:r>
              <a:rPr lang="zh-CN" altLang="en-US" dirty="0">
                <a:sym typeface="+mn-ea"/>
              </a:rPr>
              <a:t>（二）按照事先订立的书面合同、指令、计划从事相关证券、期货交易的</a:t>
            </a:r>
            <a:endParaRPr lang="zh-CN" altLang="en-US" dirty="0"/>
          </a:p>
          <a:p>
            <a:r>
              <a:rPr lang="zh-CN" altLang="en-US" dirty="0">
                <a:sym typeface="+mn-ea"/>
              </a:rPr>
              <a:t>（三）依据已被他人披露的信息而交易的；</a:t>
            </a:r>
            <a:endParaRPr lang="zh-CN" altLang="en-US" dirty="0"/>
          </a:p>
          <a:p>
            <a:r>
              <a:rPr lang="zh-CN" altLang="en-US" dirty="0">
                <a:sym typeface="+mn-ea"/>
              </a:rPr>
              <a:t>（四）交易具有其他正当理由或者正当信息来源的。</a:t>
            </a:r>
            <a:endParaRPr lang="zh-CN" altLang="en-US" dirty="0"/>
          </a:p>
          <a:p>
            <a:endParaRPr lang="zh-CN" altLang="en-US" dirty="0"/>
          </a:p>
        </p:txBody>
      </p:sp>
    </p:spTree>
  </p:cSld>
  <p:clrMapOvr>
    <a:masterClrMapping/>
  </p:clrMapOvr>
  <p:transition>
    <p:push dir="u"/>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852" y="203199"/>
            <a:ext cx="9338628" cy="413385"/>
          </a:xfrm>
        </p:spPr>
        <p:txBody>
          <a:bodyPr/>
          <a:lstStyle/>
          <a:p>
            <a:r>
              <a:rPr lang="zh-CN" altLang="en-US" sz="2400" b="1" dirty="0">
                <a:latin typeface="楷体" panose="02010609060101010101" charset="-122"/>
                <a:ea typeface="楷体" panose="02010609060101010101" charset="-122"/>
                <a:sym typeface="+mn-ea"/>
              </a:rPr>
              <a:t>证券市场内部交易行为认定指引（试行）（证监稽查字[2007]1号）</a:t>
            </a:r>
            <a:endParaRPr lang="zh-CN" altLang="en-US" sz="2400" b="1" dirty="0">
              <a:latin typeface="楷体" panose="02010609060101010101" charset="-122"/>
              <a:ea typeface="楷体" panose="02010609060101010101" charset="-122"/>
            </a:endParaRPr>
          </a:p>
        </p:txBody>
      </p:sp>
      <p:sp>
        <p:nvSpPr>
          <p:cNvPr id="3" name="内容占位符 2"/>
          <p:cNvSpPr>
            <a:spLocks noGrp="1"/>
          </p:cNvSpPr>
          <p:nvPr>
            <p:ph idx="1"/>
          </p:nvPr>
        </p:nvSpPr>
        <p:spPr>
          <a:xfrm>
            <a:off x="333692" y="616584"/>
            <a:ext cx="8476615" cy="4561840"/>
          </a:xfrm>
        </p:spPr>
        <p:txBody>
          <a:bodyPr/>
          <a:lstStyle/>
          <a:p>
            <a:r>
              <a:rPr lang="zh-CN" altLang="en-US" dirty="0"/>
              <a:t>        </a:t>
            </a:r>
            <a:r>
              <a:rPr lang="zh-CN" altLang="en-US"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第十九条</a:t>
            </a:r>
            <a:r>
              <a:rPr lang="zh-CN" altLang="en-US" dirty="0"/>
              <a:t>  上市公司、上市公司控股股东或其他市场参与人，依据法律、行政法规和规章的规定，进行下列市场操作的，不构成内幕交易行为：</a:t>
            </a:r>
          </a:p>
          <a:p>
            <a:r>
              <a:rPr lang="zh-CN" altLang="en-US" dirty="0"/>
              <a:t>　　（一）上市公司回购股份；</a:t>
            </a:r>
          </a:p>
          <a:p>
            <a:r>
              <a:rPr lang="zh-CN" altLang="en-US" dirty="0"/>
              <a:t>　　（二）上市公司控股股东及相关股东行为履行法定或约定的义务而交易上市公司股份；</a:t>
            </a:r>
          </a:p>
          <a:p>
            <a:r>
              <a:rPr lang="zh-CN" altLang="en-US" dirty="0"/>
              <a:t>　　（三）经中国证监会许可的其他市场操作。</a:t>
            </a:r>
            <a:endParaRPr lang="en-US" altLang="zh-CN" dirty="0"/>
          </a:p>
          <a:p>
            <a:r>
              <a:rPr lang="zh-CN" altLang="en-US" dirty="0">
                <a:sym typeface="+mn-ea"/>
              </a:rPr>
              <a:t> </a:t>
            </a:r>
            <a:r>
              <a:rPr lang="zh-CN" altLang="en-US"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第二十条 </a:t>
            </a:r>
            <a:r>
              <a:rPr lang="zh-CN" altLang="en-US" dirty="0">
                <a:sym typeface="+mn-ea"/>
              </a:rPr>
              <a:t> 有下列情形之一的，行为人的证劵交易活动不构成内幕交易行为：</a:t>
            </a:r>
            <a:endParaRPr lang="zh-CN" altLang="en-US" dirty="0"/>
          </a:p>
          <a:p>
            <a:r>
              <a:rPr lang="zh-CN" altLang="en-US" dirty="0">
                <a:sym typeface="+mn-ea"/>
              </a:rPr>
              <a:t>　　（一）证劵买卖行为与内幕信息无关；</a:t>
            </a:r>
            <a:endParaRPr lang="zh-CN" altLang="en-US" dirty="0"/>
          </a:p>
          <a:p>
            <a:r>
              <a:rPr lang="zh-CN" altLang="en-US" dirty="0">
                <a:sym typeface="+mn-ea"/>
              </a:rPr>
              <a:t>　　（二）行为人有正当理由相信内幕信息已公开；</a:t>
            </a:r>
            <a:endParaRPr lang="zh-CN" altLang="en-US" dirty="0"/>
          </a:p>
          <a:p>
            <a:r>
              <a:rPr lang="zh-CN" altLang="en-US" dirty="0">
                <a:sym typeface="+mn-ea"/>
              </a:rPr>
              <a:t>　　（三）为收购公司股份而依法进行的正当交易行为；</a:t>
            </a:r>
            <a:endParaRPr lang="zh-CN" altLang="en-US" dirty="0"/>
          </a:p>
          <a:p>
            <a:r>
              <a:rPr lang="zh-CN" altLang="en-US" dirty="0">
                <a:sym typeface="+mn-ea"/>
              </a:rPr>
              <a:t>　　（四）事先不知道泄漏内幕信息的人是内幕人或泄露的信息为内幕系信息；</a:t>
            </a:r>
            <a:endParaRPr lang="zh-CN" altLang="en-US" dirty="0"/>
          </a:p>
          <a:p>
            <a:r>
              <a:rPr lang="zh-CN" altLang="en-US" dirty="0">
                <a:sym typeface="+mn-ea"/>
              </a:rPr>
              <a:t>　　（五）中国证监会认定的其他正当交易行为。</a:t>
            </a:r>
            <a:endParaRPr lang="zh-CN" altLang="en-US" dirty="0"/>
          </a:p>
          <a:p>
            <a:endParaRPr lang="zh-CN" altLang="en-US" dirty="0"/>
          </a:p>
          <a:p>
            <a:endParaRPr lang="zh-CN" altLang="en-US" dirty="0"/>
          </a:p>
          <a:p>
            <a:r>
              <a:rPr lang="zh-CN" altLang="en-US" dirty="0"/>
              <a:t>       </a:t>
            </a:r>
          </a:p>
        </p:txBody>
      </p:sp>
    </p:spTree>
  </p:cSld>
  <p:clrMapOvr>
    <a:masterClrMapping/>
  </p:clrMapOvr>
  <p:transition>
    <p:push dir="u"/>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4215" y="988695"/>
            <a:ext cx="7543800" cy="199390"/>
          </a:xfrm>
        </p:spPr>
        <p:txBody>
          <a:bodyPr/>
          <a:lstStyle/>
          <a:p>
            <a:r>
              <a:rPr lang="zh-CN" altLang="en-US" sz="2400" b="1" dirty="0"/>
              <a:t>中国墙</a:t>
            </a:r>
          </a:p>
        </p:txBody>
      </p:sp>
      <p:sp>
        <p:nvSpPr>
          <p:cNvPr id="3" name="内容占位符 2"/>
          <p:cNvSpPr>
            <a:spLocks noGrp="1"/>
          </p:cNvSpPr>
          <p:nvPr>
            <p:ph idx="1"/>
          </p:nvPr>
        </p:nvSpPr>
        <p:spPr>
          <a:xfrm>
            <a:off x="704215" y="1343025"/>
            <a:ext cx="7661910" cy="4526280"/>
          </a:xfrm>
        </p:spPr>
        <p:txBody>
          <a:bodyPr/>
          <a:lstStyle/>
          <a:p>
            <a:pPr>
              <a:lnSpc>
                <a:spcPct val="150000"/>
              </a:lnSpc>
            </a:pPr>
            <a:r>
              <a:rPr lang="zh-CN" altLang="en-US" dirty="0"/>
              <a:t>为</a:t>
            </a:r>
            <a:r>
              <a:rPr lang="zh-CN" altLang="en-US" b="1" dirty="0"/>
              <a:t>综合证券商</a:t>
            </a:r>
            <a:r>
              <a:rPr lang="zh-CN" altLang="en-US" dirty="0"/>
              <a:t>而存在。</a:t>
            </a:r>
          </a:p>
          <a:p>
            <a:pPr>
              <a:lnSpc>
                <a:spcPct val="150000"/>
              </a:lnSpc>
            </a:pPr>
            <a:r>
              <a:rPr lang="zh-CN" altLang="en-US" dirty="0"/>
              <a:t>当某综合性券商上栗了合格的内部信息隔离机制时，若该综合性券商的一个部门已经获悉某特定公司的内幕信息，则隶属于该综合性券商的其他部门在未知悉信息的前提下，买卖或者建议他人买卖该公司的证券，不构成内幕交易。</a:t>
            </a:r>
          </a:p>
          <a:p>
            <a:pPr>
              <a:lnSpc>
                <a:spcPct val="150000"/>
              </a:lnSpc>
            </a:pPr>
            <a:r>
              <a:rPr lang="zh-CN" altLang="en-US" dirty="0"/>
              <a:t>美国、英国、香港均有相关规定。</a:t>
            </a:r>
          </a:p>
        </p:txBody>
      </p:sp>
    </p:spTree>
  </p:cSld>
  <p:clrMapOvr>
    <a:masterClrMapping/>
  </p:clrMapOvr>
  <p:transition>
    <p:push dir="u"/>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标题 5"/>
          <p:cNvSpPr txBox="1"/>
          <p:nvPr/>
        </p:nvSpPr>
        <p:spPr>
          <a:xfrm>
            <a:off x="555625" y="176213"/>
            <a:ext cx="8229600" cy="545146"/>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四、操纵市场</a:t>
            </a:r>
            <a:endParaRPr lang="zh-CN" altLang="en-US" sz="2800" dirty="0">
              <a:solidFill>
                <a:srgbClr val="404040"/>
              </a:solidFill>
              <a:latin typeface="Calibri Light" panose="020F0302020204030204" pitchFamily="2" charset="0"/>
            </a:endParaRPr>
          </a:p>
        </p:txBody>
      </p:sp>
      <p:sp>
        <p:nvSpPr>
          <p:cNvPr id="242691" name="矩形 7"/>
          <p:cNvSpPr/>
          <p:nvPr/>
        </p:nvSpPr>
        <p:spPr>
          <a:xfrm>
            <a:off x="328930" y="648341"/>
            <a:ext cx="8456295" cy="5676554"/>
          </a:xfrm>
          <a:prstGeom prst="rect">
            <a:avLst/>
          </a:prstGeom>
          <a:noFill/>
          <a:ln w="9525">
            <a:noFill/>
          </a:ln>
        </p:spPr>
        <p:txBody>
          <a:bodyPr wrap="square" anchor="t">
            <a:spAutoFit/>
          </a:bodyPr>
          <a:lstStyle/>
          <a:p>
            <a:pPr indent="457196" eaLnBrk="0" hangingPunct="0">
              <a:lnSpc>
                <a:spcPct val="120000"/>
              </a:lnSpc>
            </a:pPr>
            <a:r>
              <a:rPr lang="en-US" altLang="zh-CN" sz="2400" b="1" noProof="1">
                <a:solidFill>
                  <a:srgbClr val="C00000"/>
                </a:solidFill>
              </a:rPr>
              <a:t>1.</a:t>
            </a:r>
            <a:r>
              <a:rPr lang="zh-CN" altLang="en-US" sz="2400" b="1" noProof="1">
                <a:solidFill>
                  <a:srgbClr val="C00000"/>
                </a:solidFill>
              </a:rPr>
              <a:t>操纵市场</a:t>
            </a:r>
            <a:endParaRPr lang="en-US" altLang="zh-CN" sz="2000" b="1" noProof="1">
              <a:solidFill>
                <a:srgbClr val="C00000"/>
              </a:solidFill>
            </a:endParaRPr>
          </a:p>
          <a:p>
            <a:pPr indent="457196" eaLnBrk="0" hangingPunct="0">
              <a:lnSpc>
                <a:spcPct val="120000"/>
              </a:lnSpc>
            </a:pPr>
            <a:r>
              <a:rPr lang="zh-CN" altLang="en-US" sz="2000" noProof="1"/>
              <a:t>指操纵证券的市场价格。是指任何人（</a:t>
            </a:r>
            <a:r>
              <a:rPr lang="zh-CN" altLang="en-US" sz="2000" noProof="1">
                <a:solidFill>
                  <a:srgbClr val="FF0000"/>
                </a:solidFill>
              </a:rPr>
              <a:t>以获取利益、减少损失或转嫁风险为目的</a:t>
            </a:r>
            <a:r>
              <a:rPr lang="en-US" altLang="zh-CN" sz="2000" noProof="1">
                <a:solidFill>
                  <a:srgbClr val="FF0000"/>
                </a:solidFill>
              </a:rPr>
              <a:t>--</a:t>
            </a:r>
            <a:r>
              <a:rPr lang="zh-CN" altLang="en-US" sz="2000" noProof="1">
                <a:ln w="22225">
                  <a:solidFill>
                    <a:schemeClr val="accent2"/>
                  </a:solidFill>
                  <a:prstDash val="solid"/>
                </a:ln>
                <a:solidFill>
                  <a:schemeClr val="accent2">
                    <a:lumMod val="40000"/>
                    <a:lumOff val="60000"/>
                  </a:schemeClr>
                </a:solidFill>
              </a:rPr>
              <a:t>删除</a:t>
            </a:r>
            <a:r>
              <a:rPr lang="zh-CN" altLang="en-US" sz="2000" noProof="1"/>
              <a:t>），（</a:t>
            </a:r>
            <a:r>
              <a:rPr lang="zh-CN" altLang="en-US" sz="2000" noProof="1">
                <a:solidFill>
                  <a:srgbClr val="FF0000"/>
                </a:solidFill>
              </a:rPr>
              <a:t>利用资金优势、持股优势或信息优势</a:t>
            </a:r>
            <a:r>
              <a:rPr lang="en-US" altLang="zh-CN" sz="2000" noProof="1"/>
              <a:t>--</a:t>
            </a:r>
            <a:r>
              <a:rPr lang="zh-CN" altLang="en-US" sz="2000" noProof="1">
                <a:ln w="22225">
                  <a:solidFill>
                    <a:schemeClr val="accent2"/>
                  </a:solidFill>
                  <a:prstDash val="solid"/>
                </a:ln>
                <a:solidFill>
                  <a:schemeClr val="accent2">
                    <a:lumMod val="40000"/>
                    <a:lumOff val="60000"/>
                  </a:schemeClr>
                </a:solidFill>
              </a:rPr>
              <a:t>删除</a:t>
            </a:r>
            <a:r>
              <a:rPr lang="zh-CN" altLang="en-US" sz="2000" noProof="1"/>
              <a:t>），</a:t>
            </a:r>
            <a:r>
              <a:rPr lang="zh-CN" altLang="en-US" sz="2000" b="1" noProof="1">
                <a:solidFill>
                  <a:srgbClr val="00B0F0"/>
                </a:solidFill>
              </a:rPr>
              <a:t>利用不正当手段</a:t>
            </a:r>
            <a:r>
              <a:rPr lang="zh-CN" altLang="en-US" sz="2000" noProof="1"/>
              <a:t>，人为地拉高、压低、维持</a:t>
            </a:r>
            <a:r>
              <a:rPr lang="zh-CN" altLang="en-US" sz="2000" b="1" noProof="1">
                <a:solidFill>
                  <a:srgbClr val="00B0F0"/>
                </a:solidFill>
              </a:rPr>
              <a:t>股价或者影响证券交易量，或者意图如此</a:t>
            </a:r>
            <a:r>
              <a:rPr lang="zh-CN" altLang="en-US" sz="2000" noProof="1"/>
              <a:t>，诱使投资者买卖证券，损害投资者权益，扰乱证券市场秩序的行为。</a:t>
            </a:r>
          </a:p>
          <a:p>
            <a:pPr indent="457196" eaLnBrk="0" hangingPunct="0">
              <a:lnSpc>
                <a:spcPct val="120000"/>
              </a:lnSpc>
            </a:pPr>
            <a:r>
              <a:rPr lang="zh-CN" altLang="en-US" sz="2000" noProof="1">
                <a:highlight>
                  <a:srgbClr val="FFFF00"/>
                </a:highlight>
              </a:rPr>
              <a:t>核心词</a:t>
            </a:r>
            <a:r>
              <a:rPr lang="zh-CN" altLang="en-US" sz="2000" noProof="1"/>
              <a:t>：第五十五条第一款正文  </a:t>
            </a:r>
            <a:r>
              <a:rPr lang="zh-CN" altLang="en-US" sz="2000" noProof="1">
                <a:solidFill>
                  <a:srgbClr val="FF0000"/>
                </a:solidFill>
              </a:rPr>
              <a:t>影响或者</a:t>
            </a:r>
            <a:r>
              <a:rPr lang="zh-CN" altLang="en-US" sz="2000" noProof="1">
                <a:ln w="22225">
                  <a:solidFill>
                    <a:schemeClr val="accent2"/>
                  </a:solidFill>
                  <a:prstDash val="solid"/>
                </a:ln>
                <a:solidFill>
                  <a:schemeClr val="accent2">
                    <a:lumMod val="40000"/>
                    <a:lumOff val="60000"/>
                  </a:schemeClr>
                </a:solidFill>
              </a:rPr>
              <a:t>意图影响</a:t>
            </a:r>
            <a:r>
              <a:rPr lang="zh-CN" altLang="en-US" sz="2000" noProof="1">
                <a:solidFill>
                  <a:srgbClr val="FF0000"/>
                </a:solidFill>
              </a:rPr>
              <a:t>证券交易价格或者证券交易量</a:t>
            </a:r>
            <a:r>
              <a:rPr lang="zh-CN" altLang="en-US" sz="2000" noProof="1"/>
              <a:t>。</a:t>
            </a:r>
            <a:r>
              <a:rPr lang="zh-CN" altLang="en-US" sz="2000" b="1" noProof="1">
                <a:solidFill>
                  <a:srgbClr val="00B0F0"/>
                </a:solidFill>
                <a:sym typeface="+mn-ea"/>
              </a:rPr>
              <a:t>（</a:t>
            </a:r>
            <a:r>
              <a:rPr lang="zh-CN" altLang="en-US" sz="2000" b="1" noProof="1">
                <a:ln w="22225">
                  <a:solidFill>
                    <a:schemeClr val="accent2"/>
                  </a:solidFill>
                  <a:prstDash val="solid"/>
                </a:ln>
                <a:solidFill>
                  <a:schemeClr val="accent2">
                    <a:lumMod val="40000"/>
                    <a:lumOff val="60000"/>
                  </a:schemeClr>
                </a:solidFill>
                <a:sym typeface="+mn-ea"/>
              </a:rPr>
              <a:t>新增</a:t>
            </a:r>
            <a:r>
              <a:rPr lang="zh-CN" altLang="en-US" sz="2000" b="1" noProof="1">
                <a:solidFill>
                  <a:srgbClr val="00B0F0"/>
                </a:solidFill>
                <a:sym typeface="+mn-ea"/>
              </a:rPr>
              <a:t>）</a:t>
            </a:r>
            <a:endParaRPr lang="en-US" altLang="zh-CN" sz="2000" noProof="1"/>
          </a:p>
          <a:p>
            <a:pPr indent="457196" eaLnBrk="0" hangingPunct="0">
              <a:lnSpc>
                <a:spcPct val="120000"/>
              </a:lnSpc>
            </a:pPr>
            <a:r>
              <a:rPr lang="zh-CN" altLang="en-US" sz="2000" noProof="1"/>
              <a:t>操纵市场有</a:t>
            </a:r>
            <a:r>
              <a:rPr lang="zh-CN" altLang="en-US" sz="2000" b="1" noProof="1">
                <a:highlight>
                  <a:srgbClr val="FFFF00"/>
                </a:highlight>
              </a:rPr>
              <a:t>两种手段</a:t>
            </a:r>
            <a:r>
              <a:rPr lang="zh-CN" altLang="en-US" sz="2000" noProof="1"/>
              <a:t>：一是炒作股票，二是散布消息。</a:t>
            </a:r>
          </a:p>
          <a:p>
            <a:pPr indent="457196" eaLnBrk="0" hangingPunct="0">
              <a:lnSpc>
                <a:spcPct val="120000"/>
              </a:lnSpc>
            </a:pPr>
            <a:r>
              <a:rPr lang="zh-CN" altLang="en-US" sz="2000" noProof="1"/>
              <a:t>一般理论认为，操纵市场是指那些诱使投资者买卖某只股票或者使得该股票价格偏离正常价值的行为，操纵市场行为由于干扰了证券市场上自然形成的供给和需求关系而扰乱了市场秩序，因此应当被禁止。人们一般认为，</a:t>
            </a:r>
            <a:r>
              <a:rPr lang="zh-CN" altLang="en-US" sz="2000" noProof="1">
                <a:solidFill>
                  <a:srgbClr val="FF0000"/>
                </a:solidFill>
              </a:rPr>
              <a:t>当行为具有下列三种行为的性质之一时</a:t>
            </a:r>
            <a:r>
              <a:rPr lang="zh-CN" altLang="en-US" sz="2000" noProof="1"/>
              <a:t>，</a:t>
            </a:r>
            <a:r>
              <a:rPr lang="zh-CN" altLang="en-US" sz="2000" noProof="1">
                <a:solidFill>
                  <a:srgbClr val="FF0000"/>
                </a:solidFill>
              </a:rPr>
              <a:t>即构成了操纵市场</a:t>
            </a:r>
            <a:r>
              <a:rPr lang="zh-CN" altLang="en-US" sz="2000" noProof="1"/>
              <a:t>：（</a:t>
            </a:r>
            <a:r>
              <a:rPr lang="en-US" altLang="zh-CN" sz="2000" noProof="1"/>
              <a:t>1</a:t>
            </a:r>
            <a:r>
              <a:rPr lang="zh-CN" altLang="en-US" sz="2000" noProof="1"/>
              <a:t>）干扰了供给和需求的自然形成；（</a:t>
            </a:r>
            <a:r>
              <a:rPr lang="en-US" altLang="zh-CN" sz="2000" noProof="1"/>
              <a:t>2</a:t>
            </a:r>
            <a:r>
              <a:rPr lang="zh-CN" altLang="en-US" sz="2000" noProof="1"/>
              <a:t>）诱使投资者交易；（</a:t>
            </a:r>
            <a:r>
              <a:rPr lang="en-US" altLang="zh-CN" sz="2000" noProof="1"/>
              <a:t>3</a:t>
            </a:r>
            <a:r>
              <a:rPr lang="zh-CN" altLang="en-US" sz="2000" noProof="1"/>
              <a:t>）人为影响股票价格达到虚假水平。</a:t>
            </a:r>
          </a:p>
        </p:txBody>
      </p:sp>
    </p:spTree>
  </p:cSld>
  <p:clrMapOvr>
    <a:masterClrMapping/>
  </p:clrMapOvr>
  <p:transition>
    <p:push dir="u"/>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矩形 7"/>
          <p:cNvSpPr/>
          <p:nvPr/>
        </p:nvSpPr>
        <p:spPr>
          <a:xfrm>
            <a:off x="314007" y="620405"/>
            <a:ext cx="8697913" cy="5990871"/>
          </a:xfrm>
          <a:prstGeom prst="rect">
            <a:avLst/>
          </a:prstGeom>
          <a:noFill/>
          <a:ln w="9525">
            <a:noFill/>
          </a:ln>
        </p:spPr>
        <p:txBody>
          <a:bodyPr wrap="square" anchor="t">
            <a:spAutoFit/>
          </a:bodyPr>
          <a:lstStyle/>
          <a:p>
            <a:pPr indent="457196" eaLnBrk="0" hangingPunct="0">
              <a:lnSpc>
                <a:spcPct val="110000"/>
              </a:lnSpc>
            </a:pPr>
            <a:r>
              <a:rPr lang="en-US" altLang="zh-CN" sz="2400" b="1" dirty="0">
                <a:solidFill>
                  <a:srgbClr val="C00000"/>
                </a:solidFill>
              </a:rPr>
              <a:t>2.</a:t>
            </a:r>
            <a:r>
              <a:rPr lang="zh-CN" altLang="en-US" sz="2400" b="1" dirty="0">
                <a:solidFill>
                  <a:srgbClr val="C00000"/>
                </a:solidFill>
              </a:rPr>
              <a:t>炒作股票</a:t>
            </a:r>
            <a:endParaRPr lang="en-US" altLang="zh-CN" sz="2000" b="1" dirty="0">
              <a:solidFill>
                <a:srgbClr val="C00000"/>
              </a:solidFill>
            </a:endParaRPr>
          </a:p>
          <a:p>
            <a:pPr indent="457196" eaLnBrk="0" hangingPunct="0">
              <a:lnSpc>
                <a:spcPct val="110000"/>
              </a:lnSpc>
            </a:pPr>
            <a:r>
              <a:rPr lang="zh-CN" altLang="en-US" sz="2000" dirty="0"/>
              <a:t>就是对某家公司的股票</a:t>
            </a:r>
            <a:r>
              <a:rPr lang="zh-CN" altLang="en-US" sz="2000" b="1" dirty="0">
                <a:solidFill>
                  <a:srgbClr val="C00000"/>
                </a:solidFill>
              </a:rPr>
              <a:t>通过连续频繁的买卖</a:t>
            </a:r>
            <a:r>
              <a:rPr lang="zh-CN" altLang="en-US" sz="2000" dirty="0"/>
              <a:t>，使其</a:t>
            </a:r>
            <a:r>
              <a:rPr lang="zh-CN" altLang="en-US" sz="2000" b="1" dirty="0">
                <a:solidFill>
                  <a:srgbClr val="C00000"/>
                </a:solidFill>
              </a:rPr>
              <a:t>价格不断上升</a:t>
            </a:r>
            <a:r>
              <a:rPr lang="zh-CN" altLang="en-US" sz="2000" dirty="0"/>
              <a:t>，从而造成该种股票交易活跃、价格持续上涨的</a:t>
            </a:r>
            <a:r>
              <a:rPr lang="zh-CN" altLang="en-US" sz="2000" b="1" dirty="0">
                <a:solidFill>
                  <a:srgbClr val="C00000"/>
                </a:solidFill>
              </a:rPr>
              <a:t>假象</a:t>
            </a:r>
            <a:r>
              <a:rPr lang="zh-CN" altLang="en-US" sz="2000" dirty="0"/>
              <a:t>，以此引诱别的投资者也来购买，一旦有大量的投资者上当抢购该种股票，炒作者就会在价格高位上全数抛出所持有的该种股票，牟取暴利。同时，该种股票的价格也会一落千丈，买进股票的公众投资者被套牢，遭受重大损失。</a:t>
            </a:r>
            <a:endParaRPr lang="en-US" altLang="zh-CN" sz="2000" dirty="0"/>
          </a:p>
          <a:p>
            <a:pPr indent="457196" eaLnBrk="0" hangingPunct="0">
              <a:lnSpc>
                <a:spcPct val="110000"/>
              </a:lnSpc>
            </a:pPr>
            <a:r>
              <a:rPr lang="zh-CN" altLang="en-US" sz="2000" b="1" dirty="0">
                <a:solidFill>
                  <a:srgbClr val="0070C0"/>
                </a:solidFill>
              </a:rPr>
              <a:t>（</a:t>
            </a:r>
            <a:r>
              <a:rPr lang="en-US" altLang="zh-CN" sz="2000" b="1" dirty="0">
                <a:solidFill>
                  <a:srgbClr val="0070C0"/>
                </a:solidFill>
              </a:rPr>
              <a:t>1</a:t>
            </a:r>
            <a:r>
              <a:rPr lang="zh-CN" altLang="en-US" sz="2000" b="1" dirty="0">
                <a:solidFill>
                  <a:srgbClr val="0070C0"/>
                </a:solidFill>
              </a:rPr>
              <a:t>）庄家炒作</a:t>
            </a:r>
            <a:r>
              <a:rPr lang="en-US" altLang="zh-CN" sz="2000" b="1" dirty="0">
                <a:solidFill>
                  <a:srgbClr val="0070C0"/>
                </a:solidFill>
              </a:rPr>
              <a:t>  </a:t>
            </a:r>
            <a:r>
              <a:rPr lang="zh-CN" altLang="en-US" sz="2000" dirty="0"/>
              <a:t>在证券业内，大量持股的机构俗称“庄家”。炒作股票的一般都是庄家，或者几家联手炒作。一般说来，操纵市场往往有内部人参与，而且是发行公司的内部人，或者庄家们与内部人有着密切的利害关系。</a:t>
            </a:r>
          </a:p>
          <a:p>
            <a:pPr indent="457196" eaLnBrk="0" hangingPunct="0">
              <a:lnSpc>
                <a:spcPct val="110000"/>
              </a:lnSpc>
            </a:pPr>
            <a:r>
              <a:rPr lang="zh-CN" altLang="en-US" sz="2000" b="1" dirty="0">
                <a:solidFill>
                  <a:srgbClr val="0070C0"/>
                </a:solidFill>
                <a:sym typeface="宋体" panose="02010600030101010101" pitchFamily="2" charset="-122"/>
              </a:rPr>
              <a:t>（</a:t>
            </a:r>
            <a:r>
              <a:rPr lang="en-US" altLang="zh-CN" sz="2000" b="1" dirty="0">
                <a:solidFill>
                  <a:srgbClr val="0070C0"/>
                </a:solidFill>
                <a:sym typeface="宋体" panose="02010600030101010101" pitchFamily="2" charset="-122"/>
              </a:rPr>
              <a:t>2</a:t>
            </a:r>
            <a:r>
              <a:rPr lang="zh-CN" altLang="en-US" sz="2000" b="1" dirty="0">
                <a:solidFill>
                  <a:srgbClr val="0070C0"/>
                </a:solidFill>
                <a:sym typeface="宋体" panose="02010600030101010101" pitchFamily="2" charset="-122"/>
              </a:rPr>
              <a:t>）联手炒作</a:t>
            </a:r>
            <a:r>
              <a:rPr lang="en-US" altLang="zh-CN" sz="2000" b="1" dirty="0">
                <a:solidFill>
                  <a:srgbClr val="0070C0"/>
                </a:solidFill>
                <a:sym typeface="宋体" panose="02010600030101010101" pitchFamily="2" charset="-122"/>
              </a:rPr>
              <a:t>  </a:t>
            </a:r>
            <a:r>
              <a:rPr lang="zh-CN" altLang="en-US" sz="2000" dirty="0">
                <a:sym typeface="宋体" panose="02010600030101010101" pitchFamily="2" charset="-122"/>
              </a:rPr>
              <a:t>不管是炒高还是压低，都需要大量的资金，所以具体的炒作行为</a:t>
            </a:r>
            <a:r>
              <a:rPr lang="zh-CN" altLang="en-US" sz="2000" b="1" dirty="0">
                <a:sym typeface="宋体" panose="02010600030101010101" pitchFamily="2" charset="-122"/>
              </a:rPr>
              <a:t>一般只能集中在某一只股票</a:t>
            </a:r>
            <a:r>
              <a:rPr lang="zh-CN" altLang="en-US" sz="2000" dirty="0">
                <a:sym typeface="宋体" panose="02010600030101010101" pitchFamily="2" charset="-122"/>
              </a:rPr>
              <a:t>上，而且经常需要几家联手，集中力量，才能做到。</a:t>
            </a:r>
            <a:endParaRPr lang="en-US" altLang="zh-CN" sz="2000" dirty="0">
              <a:sym typeface="宋体" panose="02010600030101010101" pitchFamily="2" charset="-122"/>
            </a:endParaRPr>
          </a:p>
          <a:p>
            <a:pPr indent="457196" eaLnBrk="0" hangingPunct="0">
              <a:lnSpc>
                <a:spcPct val="110000"/>
              </a:lnSpc>
            </a:pPr>
            <a:r>
              <a:rPr lang="zh-CN" altLang="en-US" sz="2000" b="1" noProof="1">
                <a:latin typeface="楷体" panose="02010609060101010101" charset="-122"/>
                <a:ea typeface="楷体" panose="02010609060101010101" charset="-122"/>
                <a:cs typeface="楷体" panose="02010609060101010101" charset="-122"/>
                <a:sym typeface="+mn-ea"/>
              </a:rPr>
              <a:t>联合操纵  第五十五条</a:t>
            </a:r>
            <a:r>
              <a:rPr lang="zh-CN" altLang="en-US" sz="2000" b="1" noProof="1">
                <a:latin typeface="楷体" panose="02010609060101010101" pitchFamily="49" charset="-122"/>
                <a:ea typeface="楷体" panose="02010609060101010101" pitchFamily="49" charset="-122"/>
                <a:cs typeface="楷体" panose="02010609060101010101" charset="-122"/>
                <a:sym typeface="+mn-ea"/>
              </a:rPr>
              <a:t>第一款第一项</a:t>
            </a:r>
            <a:r>
              <a:rPr lang="zh-CN" altLang="en-US" sz="2000" noProof="1">
                <a:latin typeface="楷体" panose="02010609060101010101" pitchFamily="49" charset="-122"/>
                <a:ea typeface="楷体" panose="02010609060101010101" pitchFamily="49" charset="-122"/>
                <a:cs typeface="楷体" panose="02010609060101010101" charset="-122"/>
                <a:sym typeface="+mn-ea"/>
              </a:rPr>
              <a:t>  </a:t>
            </a:r>
            <a:r>
              <a:rPr lang="zh-CN" altLang="en-US" sz="2000" noProof="1">
                <a:latin typeface="楷体" panose="02010609060101010101" pitchFamily="49" charset="-122"/>
                <a:ea typeface="楷体" panose="02010609060101010101" pitchFamily="49" charset="-122"/>
                <a:sym typeface="+mn-ea"/>
              </a:rPr>
              <a:t>单独或者通过合谋，集中资金优势、持股优势或者利用信息优势联合或者连续买卖</a:t>
            </a:r>
            <a:r>
              <a:rPr lang="en-US" altLang="zh-CN" sz="2000" noProof="1">
                <a:latin typeface="楷体" panose="02010609060101010101" pitchFamily="49" charset="-122"/>
                <a:ea typeface="楷体" panose="02010609060101010101" pitchFamily="49" charset="-122"/>
                <a:sym typeface="+mn-ea"/>
              </a:rPr>
              <a:t>-</a:t>
            </a:r>
            <a:r>
              <a:rPr lang="zh-CN" altLang="en-US" sz="2000" noProof="1">
                <a:latin typeface="楷体" panose="02010609060101010101" pitchFamily="49" charset="-122"/>
                <a:ea typeface="楷体" panose="02010609060101010101" pitchFamily="49" charset="-122"/>
                <a:sym typeface="+mn-ea"/>
              </a:rPr>
              <a:t>“影响或者意图影响证券交易价格或者证券交易量”</a:t>
            </a:r>
          </a:p>
          <a:p>
            <a:pPr indent="457196" eaLnBrk="0" hangingPunct="0">
              <a:lnSpc>
                <a:spcPct val="110000"/>
              </a:lnSpc>
            </a:pPr>
            <a:endParaRPr lang="zh-CN" altLang="en-US" sz="2000" dirty="0">
              <a:sym typeface="宋体" panose="02010600030101010101" pitchFamily="2" charset="-122"/>
            </a:endParaRPr>
          </a:p>
          <a:p>
            <a:pPr indent="457196" eaLnBrk="0" hangingPunct="0">
              <a:lnSpc>
                <a:spcPct val="110000"/>
              </a:lnSpc>
            </a:pPr>
            <a:endParaRPr lang="zh-CN" altLang="en-US" sz="2000" dirty="0"/>
          </a:p>
        </p:txBody>
      </p:sp>
    </p:spTree>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p:cNvSpPr>
          <p:nvPr>
            <p:ph type="title"/>
          </p:nvPr>
        </p:nvSpPr>
        <p:spPr>
          <a:xfrm>
            <a:off x="551815" y="287983"/>
            <a:ext cx="7543800" cy="865187"/>
          </a:xfrm>
        </p:spPr>
        <p:txBody>
          <a:bodyPr anchor="b"/>
          <a:lstStyle/>
          <a:p>
            <a:r>
              <a:rPr lang="en-US" altLang="zh-CN" sz="2400" b="1" dirty="0">
                <a:solidFill>
                  <a:srgbClr val="C00000"/>
                </a:solidFill>
                <a:latin typeface="+mn-ea"/>
                <a:ea typeface="+mn-ea"/>
              </a:rPr>
              <a:t>5.</a:t>
            </a:r>
            <a:r>
              <a:rPr lang="zh-CN" altLang="en-US" sz="2400" b="1" dirty="0">
                <a:solidFill>
                  <a:srgbClr val="C00000"/>
                </a:solidFill>
                <a:latin typeface="+mn-ea"/>
                <a:ea typeface="+mn-ea"/>
              </a:rPr>
              <a:t>存托凭证（</a:t>
            </a:r>
            <a:r>
              <a:rPr lang="en-US" altLang="zh-CN" sz="2400" b="1" dirty="0">
                <a:solidFill>
                  <a:srgbClr val="C00000"/>
                </a:solidFill>
                <a:latin typeface="+mn-ea"/>
                <a:ea typeface="+mn-ea"/>
              </a:rPr>
              <a:t>Depository Receipts</a:t>
            </a:r>
            <a:r>
              <a:rPr lang="zh-CN" altLang="en-US" sz="2400" b="1" dirty="0">
                <a:solidFill>
                  <a:srgbClr val="C00000"/>
                </a:solidFill>
                <a:latin typeface="+mn-ea"/>
                <a:ea typeface="+mn-ea"/>
              </a:rPr>
              <a:t>）</a:t>
            </a:r>
          </a:p>
        </p:txBody>
      </p:sp>
      <p:sp>
        <p:nvSpPr>
          <p:cNvPr id="3" name="内容占位符 2"/>
          <p:cNvSpPr>
            <a:spLocks noGrp="1"/>
          </p:cNvSpPr>
          <p:nvPr>
            <p:ph idx="1"/>
          </p:nvPr>
        </p:nvSpPr>
        <p:spPr>
          <a:xfrm>
            <a:off x="551825" y="1153170"/>
            <a:ext cx="8284845" cy="5043805"/>
          </a:xfrm>
        </p:spPr>
        <p:txBody>
          <a:bodyPr/>
          <a:lstStyle/>
          <a:p>
            <a:pPr fontAlgn="base"/>
            <a:r>
              <a:rPr lang="en-US" altLang="zh-CN" strike="noStrike" noProof="1"/>
              <a:t>2018</a:t>
            </a:r>
            <a:r>
              <a:rPr lang="zh-CN" altLang="en-US" strike="noStrike" noProof="1"/>
              <a:t>年3月30日，国务院办公厅转发中国证监会</a:t>
            </a:r>
            <a:r>
              <a:rPr lang="zh-CN" altLang="en-US" strike="noStrike" noProof="1">
                <a:solidFill>
                  <a:srgbClr val="FF0000"/>
                </a:solidFill>
              </a:rPr>
              <a:t>《关于开展创新企业境内发行股票或存托凭证试点的若干意见》</a:t>
            </a:r>
          </a:p>
          <a:p>
            <a:pPr fontAlgn="base"/>
            <a:r>
              <a:rPr lang="en-US" altLang="zh-CN" strike="noStrike" noProof="1"/>
              <a:t>2018</a:t>
            </a:r>
            <a:r>
              <a:rPr lang="zh-CN" altLang="en-US" strike="noStrike" noProof="1"/>
              <a:t>年</a:t>
            </a:r>
            <a:r>
              <a:rPr lang="en-US" altLang="zh-CN" strike="noStrike" noProof="1"/>
              <a:t>6</a:t>
            </a:r>
            <a:r>
              <a:rPr lang="zh-CN" altLang="en-US" strike="noStrike" noProof="1"/>
              <a:t>月</a:t>
            </a:r>
            <a:r>
              <a:rPr lang="en-US" altLang="zh-CN" strike="noStrike" noProof="1"/>
              <a:t>6</a:t>
            </a:r>
            <a:r>
              <a:rPr lang="zh-CN" altLang="en-US" strike="noStrike" noProof="1"/>
              <a:t>日，证监会发布</a:t>
            </a:r>
            <a:r>
              <a:rPr lang="zh-CN" altLang="en-US" strike="noStrike" noProof="1">
                <a:solidFill>
                  <a:srgbClr val="FF0000"/>
                </a:solidFill>
              </a:rPr>
              <a:t>《存托凭证发行与交易管理办法（试行）》</a:t>
            </a:r>
            <a:r>
              <a:rPr lang="zh-CN" altLang="en-US" b="1" strike="noStrike" noProof="1">
                <a:ln w="22225">
                  <a:solidFill>
                    <a:schemeClr val="accent2"/>
                  </a:solidFill>
                  <a:prstDash val="solid"/>
                </a:ln>
                <a:solidFill>
                  <a:schemeClr val="accent2">
                    <a:lumMod val="40000"/>
                    <a:lumOff val="60000"/>
                  </a:schemeClr>
                </a:solidFill>
                <a:effectLst/>
              </a:rPr>
              <a:t> </a:t>
            </a:r>
          </a:p>
          <a:p>
            <a:pPr fontAlgn="base"/>
            <a:r>
              <a:rPr lang="zh-CN" altLang="en-US" b="1" strike="noStrike" noProof="1"/>
              <a:t>第二条</a:t>
            </a:r>
            <a:r>
              <a:rPr lang="zh-CN" altLang="en-US" strike="noStrike" noProof="1"/>
              <a:t> 本办法所称</a:t>
            </a:r>
            <a:r>
              <a:rPr lang="zh-CN" altLang="en-US" b="1" strike="noStrike" noProof="1">
                <a:ln w="22225">
                  <a:solidFill>
                    <a:schemeClr val="accent2"/>
                  </a:solidFill>
                  <a:prstDash val="solid"/>
                </a:ln>
                <a:solidFill>
                  <a:schemeClr val="accent2">
                    <a:lumMod val="40000"/>
                    <a:lumOff val="60000"/>
                  </a:schemeClr>
                </a:solidFill>
                <a:effectLst/>
              </a:rPr>
              <a:t>存托凭证</a:t>
            </a:r>
            <a:r>
              <a:rPr lang="zh-CN" altLang="en-US" strike="noStrike" noProof="1"/>
              <a:t>是指</a:t>
            </a:r>
            <a:r>
              <a:rPr lang="zh-CN" altLang="en-US" b="1" strike="noStrike" noProof="1"/>
              <a:t>由存托人签发、以境外证券为基础在中国境内发行、代表境外基础证券权益的证券</a:t>
            </a:r>
            <a:r>
              <a:rPr lang="zh-CN" altLang="en-US" strike="noStrike" noProof="1"/>
              <a:t>。</a:t>
            </a:r>
          </a:p>
          <a:p>
            <a:pPr fontAlgn="base"/>
            <a:r>
              <a:rPr lang="zh-CN" altLang="en-US" strike="noStrike" noProof="1"/>
              <a:t>存托凭证持有人</a:t>
            </a:r>
            <a:r>
              <a:rPr lang="zh-CN" altLang="en-US" b="1" strike="noStrike" noProof="1"/>
              <a:t>享有境外股票的权益</a:t>
            </a:r>
            <a:r>
              <a:rPr lang="zh-CN" altLang="en-US" strike="noStrike" noProof="1"/>
              <a:t>，但</a:t>
            </a:r>
            <a:r>
              <a:rPr lang="zh-CN" altLang="en-US" b="1" strike="noStrike" noProof="1"/>
              <a:t>存托凭证的报价、交易、结算与当地市场一致</a:t>
            </a:r>
            <a:r>
              <a:rPr lang="zh-CN" altLang="en-US" strike="noStrike" noProof="1"/>
              <a:t>，这就避免了跨境交易的诸多不便（如时差，货币结算等）。</a:t>
            </a:r>
            <a:endParaRPr lang="en-US" altLang="zh-CN" strike="noStrike" noProof="1"/>
          </a:p>
          <a:p>
            <a:pPr fontAlgn="base"/>
            <a:endParaRPr lang="en-US" altLang="zh-CN" strike="noStrike" noProof="1"/>
          </a:p>
          <a:p>
            <a:r>
              <a:rPr lang="zh-CN" altLang="en-US" b="1" dirty="0">
                <a:solidFill>
                  <a:srgbClr val="C00000"/>
                </a:solidFill>
              </a:rPr>
              <a:t>运作机制</a:t>
            </a:r>
            <a:r>
              <a:rPr lang="zh-CN" altLang="en-US" b="1" dirty="0"/>
              <a:t>：发行、交易、注销</a:t>
            </a:r>
            <a:endParaRPr lang="en-US" altLang="zh-CN" b="1" dirty="0"/>
          </a:p>
          <a:p>
            <a:r>
              <a:rPr lang="zh-CN" altLang="en-US" b="1" dirty="0">
                <a:solidFill>
                  <a:srgbClr val="C00000"/>
                </a:solidFill>
              </a:rPr>
              <a:t>模式选择</a:t>
            </a:r>
            <a:r>
              <a:rPr lang="zh-CN" altLang="en-US" b="1" dirty="0"/>
              <a:t>：以融资模式为主</a:t>
            </a:r>
            <a:endParaRPr lang="en-US" altLang="zh-CN" noProof="1"/>
          </a:p>
          <a:p>
            <a:pPr fontAlgn="base"/>
            <a:endParaRPr lang="en-US" altLang="zh-CN" strike="noStrike" noProof="1"/>
          </a:p>
          <a:p>
            <a:pPr fontAlgn="base"/>
            <a:endParaRPr lang="zh-CN" altLang="en-US" strike="noStrike" noProof="1"/>
          </a:p>
          <a:p>
            <a:pPr fontAlgn="base"/>
            <a:endParaRPr lang="zh-CN" altLang="en-US" strike="noStrike" noProof="1"/>
          </a:p>
        </p:txBody>
      </p:sp>
    </p:spTree>
  </p:cSld>
  <p:clrMapOvr>
    <a:masterClrMapping/>
  </p:clrMapOvr>
  <p:transition>
    <p:push dir="u"/>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矩形 7"/>
          <p:cNvSpPr/>
          <p:nvPr/>
        </p:nvSpPr>
        <p:spPr>
          <a:xfrm>
            <a:off x="236934" y="326981"/>
            <a:ext cx="8670132" cy="6531019"/>
          </a:xfrm>
          <a:prstGeom prst="rect">
            <a:avLst/>
          </a:prstGeom>
          <a:noFill/>
          <a:ln w="9525">
            <a:noFill/>
          </a:ln>
        </p:spPr>
        <p:txBody>
          <a:bodyPr wrap="square" anchor="t">
            <a:spAutoFit/>
          </a:bodyPr>
          <a:lstStyle/>
          <a:p>
            <a:pPr indent="457196" eaLnBrk="0" hangingPunct="0">
              <a:lnSpc>
                <a:spcPct val="120000"/>
              </a:lnSpc>
            </a:pPr>
            <a:r>
              <a:rPr lang="zh-CN" altLang="en-US" sz="2000" b="1" noProof="1">
                <a:solidFill>
                  <a:srgbClr val="0070C0"/>
                </a:solidFill>
              </a:rPr>
              <a:t>（</a:t>
            </a:r>
            <a:r>
              <a:rPr lang="en-US" altLang="zh-CN" sz="2000" b="1" noProof="1">
                <a:solidFill>
                  <a:srgbClr val="0070C0"/>
                </a:solidFill>
              </a:rPr>
              <a:t>3</a:t>
            </a:r>
            <a:r>
              <a:rPr lang="zh-CN" altLang="en-US" sz="2000" b="1" noProof="1">
                <a:solidFill>
                  <a:srgbClr val="0070C0"/>
                </a:solidFill>
              </a:rPr>
              <a:t>）实买实卖</a:t>
            </a:r>
            <a:r>
              <a:rPr lang="en-US" altLang="zh-CN" sz="2000" b="1" noProof="1">
                <a:solidFill>
                  <a:srgbClr val="0070C0"/>
                </a:solidFill>
              </a:rPr>
              <a:t> </a:t>
            </a:r>
            <a:r>
              <a:rPr lang="en-US" altLang="zh-CN" sz="2000" noProof="1">
                <a:solidFill>
                  <a:srgbClr val="0070C0"/>
                </a:solidFill>
              </a:rPr>
              <a:t>    </a:t>
            </a:r>
            <a:r>
              <a:rPr lang="zh-CN" altLang="en-US" sz="2000" noProof="1"/>
              <a:t>如几个人串通一气，你买我卖，你卖我买，从而达到人为地提高某种证券的市场价格的目的。</a:t>
            </a:r>
          </a:p>
          <a:p>
            <a:pPr indent="457196" eaLnBrk="0" hangingPunct="0">
              <a:lnSpc>
                <a:spcPct val="120000"/>
              </a:lnSpc>
            </a:pPr>
            <a:r>
              <a:rPr lang="zh-CN" altLang="en-US" sz="2000" noProof="1"/>
              <a:t>“关键在于投资者的意图。”</a:t>
            </a:r>
          </a:p>
          <a:p>
            <a:pPr indent="457196" eaLnBrk="0" hangingPunct="0">
              <a:lnSpc>
                <a:spcPct val="120000"/>
              </a:lnSpc>
            </a:pPr>
            <a:r>
              <a:rPr lang="zh-CN" altLang="en-US" sz="2000" b="1" noProof="1">
                <a:latin typeface="楷体" panose="02010609060101010101" charset="-122"/>
                <a:ea typeface="楷体" panose="02010609060101010101" charset="-122"/>
                <a:cs typeface="楷体" panose="02010609060101010101" charset="-122"/>
                <a:sym typeface="+mn-ea"/>
              </a:rPr>
              <a:t>相对委托（合谋买卖）</a:t>
            </a:r>
            <a:r>
              <a:rPr lang="zh-CN" altLang="en-US" sz="2000" noProof="1">
                <a:sym typeface="+mn-ea"/>
              </a:rPr>
              <a:t>  </a:t>
            </a:r>
            <a:r>
              <a:rPr lang="zh-CN" altLang="en-US" sz="2000" b="1" noProof="1">
                <a:latin typeface="楷体" panose="02010609060101010101" charset="-122"/>
                <a:ea typeface="楷体" panose="02010609060101010101" charset="-122"/>
                <a:cs typeface="楷体" panose="02010609060101010101" charset="-122"/>
                <a:sym typeface="+mn-ea"/>
              </a:rPr>
              <a:t>第五十五条第一款第二项</a:t>
            </a:r>
            <a:r>
              <a:rPr lang="zh-CN" altLang="en-US" sz="2000" noProof="1">
                <a:latin typeface="楷体" panose="02010609060101010101" charset="-122"/>
                <a:ea typeface="楷体" panose="02010609060101010101" charset="-122"/>
                <a:cs typeface="楷体" panose="02010609060101010101" charset="-122"/>
                <a:sym typeface="+mn-ea"/>
              </a:rPr>
              <a:t>  </a:t>
            </a:r>
            <a:r>
              <a:rPr lang="zh-CN" altLang="en-US" sz="2000" noProof="1">
                <a:latin typeface="楷体" panose="02010609060101010101" pitchFamily="49" charset="-122"/>
                <a:ea typeface="楷体" panose="02010609060101010101" pitchFamily="49" charset="-122"/>
                <a:sym typeface="+mn-ea"/>
              </a:rPr>
              <a:t>与他人串通，以事先约定的时间、价格和方式相互进行证券交易</a:t>
            </a:r>
            <a:r>
              <a:rPr lang="en-US" altLang="zh-CN" sz="2000" noProof="1">
                <a:latin typeface="楷体" panose="02010609060101010101" pitchFamily="49" charset="-122"/>
                <a:ea typeface="楷体" panose="02010609060101010101" pitchFamily="49" charset="-122"/>
                <a:sym typeface="+mn-ea"/>
              </a:rPr>
              <a:t>-</a:t>
            </a:r>
            <a:r>
              <a:rPr lang="zh-CN" altLang="en-US" sz="2000" noProof="1">
                <a:latin typeface="楷体" panose="02010609060101010101" pitchFamily="49" charset="-122"/>
                <a:ea typeface="楷体" panose="02010609060101010101" pitchFamily="49" charset="-122"/>
                <a:sym typeface="+mn-ea"/>
              </a:rPr>
              <a:t>“影响或者意图影响证券交易价格或者证券交易量”，</a:t>
            </a:r>
            <a:r>
              <a:rPr lang="zh-CN" altLang="en-US" sz="2000" noProof="1">
                <a:sym typeface="+mn-ea"/>
              </a:rPr>
              <a:t>一般称为“对敲”（</a:t>
            </a:r>
            <a:r>
              <a:rPr lang="en-US" altLang="zh-CN" sz="2000" noProof="1">
                <a:sym typeface="+mn-ea"/>
              </a:rPr>
              <a:t>matched sale</a:t>
            </a:r>
            <a:r>
              <a:rPr lang="zh-CN" altLang="en-US" sz="2000" noProof="1">
                <a:sym typeface="+mn-ea"/>
              </a:rPr>
              <a:t>）</a:t>
            </a:r>
            <a:endParaRPr lang="zh-CN" altLang="en-US" sz="2000" noProof="1"/>
          </a:p>
          <a:p>
            <a:pPr indent="457196" eaLnBrk="0" hangingPunct="0">
              <a:lnSpc>
                <a:spcPct val="120000"/>
              </a:lnSpc>
            </a:pPr>
            <a:r>
              <a:rPr lang="zh-CN" altLang="en-US" sz="2000" noProof="1">
                <a:sym typeface="+mn-ea"/>
              </a:rPr>
              <a:t>“约定价格”，不需双方均以相同的价格委托买卖，因实务上系依“价格优先，时间优先”的原则撮合成交，双方委托买卖的价格虽不相同亦可成交，而达到操纵市场的目的。所谓同时，也不必于统一时刻为买卖的委托。</a:t>
            </a:r>
            <a:endParaRPr lang="en-US" altLang="zh-CN" sz="2000" noProof="1">
              <a:sym typeface="+mn-ea"/>
            </a:endParaRPr>
          </a:p>
          <a:p>
            <a:pPr indent="457196" eaLnBrk="0" hangingPunct="0"/>
            <a:r>
              <a:rPr lang="zh-CN" altLang="en-US" sz="2000" b="1" noProof="1">
                <a:solidFill>
                  <a:srgbClr val="0070C0"/>
                </a:solidFill>
              </a:rPr>
              <a:t>（</a:t>
            </a:r>
            <a:r>
              <a:rPr lang="en-US" altLang="zh-CN" sz="2000" b="1" noProof="1">
                <a:solidFill>
                  <a:srgbClr val="0070C0"/>
                </a:solidFill>
              </a:rPr>
              <a:t>4</a:t>
            </a:r>
            <a:r>
              <a:rPr lang="zh-CN" altLang="en-US" sz="2000" b="1" noProof="1">
                <a:solidFill>
                  <a:srgbClr val="0070C0"/>
                </a:solidFill>
              </a:rPr>
              <a:t>）虚买虚卖</a:t>
            </a:r>
            <a:r>
              <a:rPr lang="en-US" altLang="zh-CN" sz="2000" b="1" noProof="1">
                <a:solidFill>
                  <a:srgbClr val="0070C0"/>
                </a:solidFill>
              </a:rPr>
              <a:t>  </a:t>
            </a:r>
            <a:r>
              <a:rPr lang="zh-CN" altLang="en-US" sz="2000" noProof="1"/>
              <a:t>（左手买进，右手卖出）</a:t>
            </a:r>
          </a:p>
          <a:p>
            <a:pPr indent="457196" eaLnBrk="0" hangingPunct="0"/>
            <a:r>
              <a:rPr lang="zh-CN" altLang="en-US" sz="2000" b="1" noProof="1">
                <a:latin typeface="楷体" panose="02010609060101010101" charset="-122"/>
                <a:ea typeface="楷体" panose="02010609060101010101" charset="-122"/>
                <a:cs typeface="楷体" panose="02010609060101010101" charset="-122"/>
                <a:sym typeface="+mn-ea"/>
              </a:rPr>
              <a:t>冲洗买卖（wash sale）</a:t>
            </a:r>
            <a:r>
              <a:rPr lang="zh-CN" altLang="en-US" sz="2000" noProof="1"/>
              <a:t>  </a:t>
            </a:r>
            <a:r>
              <a:rPr lang="zh-CN" altLang="en-US" sz="2000" b="1" noProof="1">
                <a:latin typeface="楷体" panose="02010609060101010101" charset="-122"/>
                <a:ea typeface="楷体" panose="02010609060101010101" charset="-122"/>
                <a:cs typeface="楷体" panose="02010609060101010101" charset="-122"/>
                <a:sym typeface="+mn-ea"/>
              </a:rPr>
              <a:t>第五十五条第一款第三项</a:t>
            </a:r>
            <a:r>
              <a:rPr lang="zh-CN" altLang="en-US" sz="2000" noProof="1">
                <a:latin typeface="楷体" panose="02010609060101010101" charset="-122"/>
                <a:ea typeface="楷体" panose="02010609060101010101" charset="-122"/>
                <a:cs typeface="楷体" panose="02010609060101010101" charset="-122"/>
                <a:sym typeface="+mn-ea"/>
              </a:rPr>
              <a:t>  </a:t>
            </a:r>
            <a:r>
              <a:rPr lang="zh-CN" altLang="en-US" sz="2000" noProof="1">
                <a:latin typeface="楷体" panose="02010609060101010101" pitchFamily="49" charset="-122"/>
                <a:ea typeface="楷体" panose="02010609060101010101" pitchFamily="49" charset="-122"/>
                <a:sym typeface="+mn-ea"/>
              </a:rPr>
              <a:t>在自己实际控制的账户之间进行证券交易</a:t>
            </a:r>
            <a:r>
              <a:rPr lang="en-US" altLang="zh-CN" sz="2000" noProof="1">
                <a:latin typeface="楷体" panose="02010609060101010101" pitchFamily="49" charset="-122"/>
                <a:ea typeface="楷体" panose="02010609060101010101" pitchFamily="49" charset="-122"/>
                <a:sym typeface="+mn-ea"/>
              </a:rPr>
              <a:t>-</a:t>
            </a:r>
            <a:r>
              <a:rPr lang="zh-CN" altLang="en-US" sz="2000" noProof="1">
                <a:latin typeface="楷体" panose="02010609060101010101" pitchFamily="49" charset="-122"/>
                <a:ea typeface="楷体" panose="02010609060101010101" pitchFamily="49" charset="-122"/>
              </a:rPr>
              <a:t>“影响或者意图影响证券交易价格或者证券交易量”。</a:t>
            </a:r>
          </a:p>
          <a:p>
            <a:pPr indent="457196" eaLnBrk="0" hangingPunct="0"/>
            <a:r>
              <a:rPr lang="zh-CN" altLang="en-US" sz="2000" noProof="1"/>
              <a:t>这是实践中采用最多的操纵手段，中国证监会处罚的绝大多数操纵市场案例中都存在此种操纵行为。</a:t>
            </a:r>
            <a:endParaRPr lang="en-US" altLang="zh-CN" sz="2000" noProof="1"/>
          </a:p>
          <a:p>
            <a:pPr indent="457196" eaLnBrk="0" hangingPunct="0"/>
            <a:r>
              <a:rPr lang="zh-CN" altLang="en-US" sz="2000" b="1" noProof="1">
                <a:solidFill>
                  <a:srgbClr val="0070C0"/>
                </a:solidFill>
              </a:rPr>
              <a:t>（</a:t>
            </a:r>
            <a:r>
              <a:rPr lang="en-US" altLang="zh-CN" sz="2000" b="1" noProof="1">
                <a:solidFill>
                  <a:srgbClr val="0070C0"/>
                </a:solidFill>
              </a:rPr>
              <a:t>5</a:t>
            </a:r>
            <a:r>
              <a:rPr lang="zh-CN" altLang="en-US" sz="2000" b="1" noProof="1">
                <a:solidFill>
                  <a:srgbClr val="0070C0"/>
                </a:solidFill>
              </a:rPr>
              <a:t>）连续买卖</a:t>
            </a:r>
            <a:r>
              <a:rPr lang="en-US" altLang="zh-CN" sz="2000" b="1" noProof="1">
                <a:solidFill>
                  <a:srgbClr val="0070C0"/>
                </a:solidFill>
              </a:rPr>
              <a:t>  </a:t>
            </a:r>
            <a:r>
              <a:rPr lang="zh-CN" altLang="en-US" sz="2000" noProof="1"/>
              <a:t>连续买卖是炒作的必然表现，一次买卖是难以操纵价格的。</a:t>
            </a:r>
          </a:p>
          <a:p>
            <a:pPr indent="457196" eaLnBrk="0" hangingPunct="0"/>
            <a:endPar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endParaRPr>
          </a:p>
          <a:p>
            <a:pPr indent="457196" eaLnBrk="0" hangingPunct="0">
              <a:lnSpc>
                <a:spcPct val="120000"/>
              </a:lnSpc>
            </a:pPr>
            <a:endParaRPr lang="zh-CN" altLang="en-US" sz="2000" noProof="1"/>
          </a:p>
        </p:txBody>
      </p:sp>
    </p:spTree>
  </p:cSld>
  <p:clrMapOvr>
    <a:masterClrMapping/>
  </p:clrMapOvr>
  <p:transition>
    <p:push dir="u"/>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矩形 7"/>
          <p:cNvSpPr/>
          <p:nvPr/>
        </p:nvSpPr>
        <p:spPr>
          <a:xfrm>
            <a:off x="172402" y="118753"/>
            <a:ext cx="8799195" cy="6026458"/>
          </a:xfrm>
          <a:prstGeom prst="rect">
            <a:avLst/>
          </a:prstGeom>
          <a:noFill/>
          <a:ln w="9525">
            <a:noFill/>
          </a:ln>
        </p:spPr>
        <p:txBody>
          <a:bodyPr wrap="square" anchor="t">
            <a:spAutoFit/>
          </a:bodyPr>
          <a:lstStyle/>
          <a:p>
            <a:pPr indent="457196" eaLnBrk="0" hangingPunct="0">
              <a:lnSpc>
                <a:spcPct val="120000"/>
              </a:lnSpc>
            </a:pPr>
            <a:r>
              <a:rPr lang="en-US" altLang="zh-CN" sz="2400" b="1" noProof="1">
                <a:solidFill>
                  <a:srgbClr val="C00000"/>
                </a:solidFill>
              </a:rPr>
              <a:t>3.</a:t>
            </a:r>
            <a:r>
              <a:rPr lang="zh-CN" altLang="en-US" sz="2400" b="1" noProof="1">
                <a:solidFill>
                  <a:srgbClr val="C00000"/>
                </a:solidFill>
              </a:rPr>
              <a:t>散步流言及不实资料</a:t>
            </a:r>
            <a:endParaRPr lang="zh-CN" altLang="en-US" sz="2400" noProof="1">
              <a:solidFill>
                <a:srgbClr val="C00000"/>
              </a:solidFill>
            </a:endParaRPr>
          </a:p>
          <a:p>
            <a:pPr eaLnBrk="0" hangingPunct="0">
              <a:lnSpc>
                <a:spcPct val="120000"/>
              </a:lnSpc>
            </a:pPr>
            <a:r>
              <a:rPr lang="zh-CN" altLang="en-US" sz="2000" noProof="1"/>
              <a:t>新闻媒体尤其是股评人士与庄家串通。</a:t>
            </a:r>
          </a:p>
          <a:p>
            <a:pPr eaLnBrk="0" hangingPunct="0">
              <a:lnSpc>
                <a:spcPct val="120000"/>
              </a:lnSpc>
            </a:pPr>
            <a:r>
              <a:rPr lang="zh-CN" altLang="en-US" sz="2000" noProof="1">
                <a:sym typeface="+mn-ea"/>
              </a:rPr>
              <a:t>买通具有一定知名度的股评人士，让他在电视或者报刊等媒体上做利好评论，同时通过市场拉高股价配合，在广大投资者踊跃跟进时，便悉数抛出，赚取差价。散布这样消息的股评人士被称为“</a:t>
            </a:r>
            <a:r>
              <a:rPr lang="zh-CN" altLang="en-US" sz="2000" b="1" noProof="1">
                <a:sym typeface="+mn-ea"/>
              </a:rPr>
              <a:t>黑嘴</a:t>
            </a:r>
            <a:r>
              <a:rPr lang="zh-CN" altLang="en-US" sz="2000" noProof="1">
                <a:sym typeface="+mn-ea"/>
              </a:rPr>
              <a:t>”。</a:t>
            </a:r>
            <a:endParaRPr lang="en-US" altLang="zh-CN" sz="2000" noProof="1"/>
          </a:p>
          <a:p>
            <a:pPr eaLnBrk="0" hangingPunct="0">
              <a:lnSpc>
                <a:spcPct val="120000"/>
              </a:lnSpc>
            </a:pPr>
            <a:r>
              <a:rPr lang="zh-CN" altLang="en-US" sz="2000" noProof="1">
                <a:latin typeface="楷体" panose="02010609060101010101" charset="-122"/>
                <a:ea typeface="楷体" panose="02010609060101010101" charset="-122"/>
              </a:rPr>
              <a:t>第五十六条　禁止</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任何单位和个人</a:t>
            </a:r>
            <a:r>
              <a:rPr lang="zh-CN" altLang="en-US" sz="2000" noProof="1">
                <a:latin typeface="楷体" panose="02010609060101010101" charset="-122"/>
                <a:ea typeface="楷体" panose="02010609060101010101" charset="-122"/>
              </a:rPr>
              <a:t>编造、传播虚假信息或者误导性信息，扰乱证券市场。（</a:t>
            </a:r>
            <a:r>
              <a:rPr lang="en-US" altLang="zh-CN" sz="2000" noProof="1">
                <a:latin typeface="楷体" panose="02010609060101010101" charset="-122"/>
                <a:ea typeface="楷体" panose="02010609060101010101" charset="-122"/>
              </a:rPr>
              <a:t>cf2014 78</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国家工作人员、传播媒介从业人员和有关人员</a:t>
            </a: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扩大了义务人的范围。</a:t>
            </a:r>
            <a:r>
              <a:rPr lang="zh-CN" altLang="en-US" sz="2000" noProof="1">
                <a:latin typeface="楷体" panose="02010609060101010101" charset="-122"/>
                <a:ea typeface="楷体" panose="02010609060101010101" charset="-122"/>
              </a:rPr>
              <a:t>）</a:t>
            </a:r>
          </a:p>
          <a:p>
            <a:pPr eaLnBrk="0" hangingPunct="0">
              <a:lnSpc>
                <a:spcPct val="120000"/>
              </a:lnSpc>
            </a:pPr>
            <a:r>
              <a:rPr lang="zh-CN" altLang="en-US" sz="2000" noProof="1">
                <a:latin typeface="楷体" panose="02010609060101010101" charset="-122"/>
                <a:ea typeface="楷体" panose="02010609060101010101" charset="-122"/>
              </a:rPr>
              <a:t>禁止证券交易场所、证券公司、证券登记结算机构、证券服务机构及其从业人员，证券业协会、证券监督管理机构及其工作人员，在证券交易活动中作出虚假陈述或者信息误导。</a:t>
            </a:r>
          </a:p>
          <a:p>
            <a:pPr eaLnBrk="0" hangingPunct="0">
              <a:lnSpc>
                <a:spcPct val="120000"/>
              </a:lnSpc>
            </a:pPr>
            <a:r>
              <a:rPr lang="zh-CN" altLang="en-US" sz="2000" noProof="1">
                <a:latin typeface="楷体" panose="02010609060101010101" charset="-122"/>
                <a:ea typeface="楷体" panose="02010609060101010101" charset="-122"/>
              </a:rPr>
              <a:t>各种传播媒介传播证券市场信息必须真实、客观，禁止误导。</a:t>
            </a:r>
            <a:r>
              <a:rPr lang="zh-CN" altLang="en-US" sz="2000" noProof="1">
                <a:solidFill>
                  <a:srgbClr val="FF0000"/>
                </a:solidFill>
                <a:latin typeface="楷体" panose="02010609060101010101" charset="-122"/>
                <a:ea typeface="楷体" panose="02010609060101010101" charset="-122"/>
              </a:rPr>
              <a:t>传播媒介及其从事证券市场信息报道的工作人员不得从事与其工作职责发生利益冲突的证券买卖</a:t>
            </a:r>
            <a:r>
              <a:rPr lang="zh-CN" altLang="en-US" sz="2000" noProof="1">
                <a:latin typeface="楷体" panose="02010609060101010101" charset="-122"/>
                <a:ea typeface="楷体" panose="02010609060101010101" charset="-122"/>
              </a:rPr>
              <a:t>。</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（第</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2</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句新增</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禁止利益冲突）</a:t>
            </a:r>
            <a:endParaRPr lang="zh-CN" altLang="en-US" sz="2000" noProof="1">
              <a:latin typeface="楷体" panose="02010609060101010101" charset="-122"/>
              <a:ea typeface="楷体" panose="02010609060101010101" charset="-122"/>
            </a:endParaRPr>
          </a:p>
          <a:p>
            <a:pPr eaLnBrk="0" hangingPunct="0">
              <a:lnSpc>
                <a:spcPct val="120000"/>
              </a:lnSpc>
            </a:pPr>
            <a:r>
              <a:rPr lang="zh-CN" altLang="en-US" sz="2000" noProof="1">
                <a:latin typeface="楷体" panose="02010609060101010101" charset="-122"/>
                <a:ea typeface="楷体" panose="02010609060101010101" charset="-122"/>
              </a:rPr>
              <a:t>编造、传播虚假信息或者误导性信息，扰乱证券市场，给投资者造成损失的，应当依法承担赔偿责任。</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【本款新增</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民事责任的规定】</a:t>
            </a:r>
          </a:p>
        </p:txBody>
      </p:sp>
    </p:spTree>
  </p:cSld>
  <p:clrMapOvr>
    <a:masterClrMapping/>
  </p:clrMapOvr>
  <p:transition>
    <p:push dir="u"/>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矩形 7"/>
          <p:cNvSpPr/>
          <p:nvPr/>
        </p:nvSpPr>
        <p:spPr>
          <a:xfrm>
            <a:off x="436562" y="540072"/>
            <a:ext cx="8270875" cy="4748608"/>
          </a:xfrm>
          <a:prstGeom prst="rect">
            <a:avLst/>
          </a:prstGeom>
          <a:noFill/>
          <a:ln w="9525">
            <a:noFill/>
          </a:ln>
        </p:spPr>
        <p:txBody>
          <a:bodyPr wrap="square" anchor="t">
            <a:spAutoFit/>
          </a:bodyPr>
          <a:lstStyle/>
          <a:p>
            <a:pPr eaLnBrk="0" hangingPunct="0">
              <a:lnSpc>
                <a:spcPct val="150000"/>
              </a:lnSpc>
            </a:pPr>
            <a:r>
              <a:rPr lang="en-US" altLang="zh-CN" sz="2400" b="1" dirty="0">
                <a:solidFill>
                  <a:srgbClr val="C00000"/>
                </a:solidFill>
              </a:rPr>
              <a:t>4.</a:t>
            </a:r>
            <a:r>
              <a:rPr lang="zh-CN" altLang="en-US" sz="2400" b="1" dirty="0">
                <a:solidFill>
                  <a:srgbClr val="C00000"/>
                </a:solidFill>
              </a:rPr>
              <a:t>欧盟的方案</a:t>
            </a:r>
          </a:p>
          <a:p>
            <a:pPr eaLnBrk="0" hangingPunct="0">
              <a:lnSpc>
                <a:spcPct val="150000"/>
              </a:lnSpc>
            </a:pPr>
            <a:r>
              <a:rPr lang="zh-CN" altLang="en-US" sz="2000" dirty="0"/>
              <a:t>四款例示说明（</a:t>
            </a:r>
            <a:r>
              <a:rPr lang="en-US" altLang="zh-CN" sz="2000" dirty="0"/>
              <a:t>non-exhaustive list</a:t>
            </a:r>
            <a:r>
              <a:rPr lang="zh-CN" altLang="en-US" sz="2000" dirty="0"/>
              <a:t>）：</a:t>
            </a:r>
          </a:p>
          <a:p>
            <a:pPr eaLnBrk="0" hangingPunct="0">
              <a:lnSpc>
                <a:spcPct val="150000"/>
              </a:lnSpc>
            </a:pPr>
            <a:r>
              <a:rPr lang="zh-CN" altLang="en-US" sz="2000" b="1" dirty="0"/>
              <a:t>①</a:t>
            </a:r>
            <a:r>
              <a:rPr lang="zh-CN" altLang="en-US" sz="2000" dirty="0"/>
              <a:t>以买卖的方式制造交易热络的假象，诸如冲洗买卖（</a:t>
            </a:r>
            <a:r>
              <a:rPr lang="en-US" altLang="zh-CN" sz="2000" dirty="0"/>
              <a:t>wash trade</a:t>
            </a:r>
            <a:r>
              <a:rPr lang="zh-CN" altLang="en-US" sz="2000" dirty="0"/>
              <a:t>）、拉高股价诱人跟进后，再大量倒货</a:t>
            </a:r>
            <a:r>
              <a:rPr lang="en-US" altLang="zh-CN" sz="2000" dirty="0"/>
              <a:t>(pumping and dumping)</a:t>
            </a:r>
            <a:r>
              <a:rPr lang="zh-CN" altLang="en-US" sz="2000" dirty="0"/>
              <a:t>；</a:t>
            </a:r>
          </a:p>
          <a:p>
            <a:pPr eaLnBrk="0" hangingPunct="0">
              <a:lnSpc>
                <a:spcPct val="150000"/>
              </a:lnSpc>
            </a:pPr>
            <a:r>
              <a:rPr lang="zh-CN" altLang="en-US" sz="2000" b="1" dirty="0"/>
              <a:t>②</a:t>
            </a:r>
            <a:r>
              <a:rPr lang="zh-CN" altLang="en-US" sz="2000" dirty="0"/>
              <a:t>大量吸货，让特定证券的流通筹码锐减（</a:t>
            </a:r>
            <a:r>
              <a:rPr lang="en-US" altLang="zh-CN" sz="2000" dirty="0"/>
              <a:t>abusive squeezes</a:t>
            </a:r>
            <a:r>
              <a:rPr lang="zh-CN" altLang="en-US" sz="2000" dirty="0"/>
              <a:t>），以便利后续的拉抬或其他操纵行为；</a:t>
            </a:r>
          </a:p>
          <a:p>
            <a:pPr eaLnBrk="0" hangingPunct="0">
              <a:lnSpc>
                <a:spcPct val="150000"/>
              </a:lnSpc>
            </a:pPr>
            <a:r>
              <a:rPr lang="zh-CN" altLang="en-US" sz="2000" b="1" dirty="0"/>
              <a:t>③</a:t>
            </a:r>
            <a:r>
              <a:rPr lang="zh-CN" altLang="en-US" sz="2000" dirty="0"/>
              <a:t>在特定时段操纵股价，诸如拉尾盘或杀尾盘，以误导依收盘价格决定买卖行为的投资人；</a:t>
            </a:r>
          </a:p>
          <a:p>
            <a:pPr eaLnBrk="0" hangingPunct="0">
              <a:lnSpc>
                <a:spcPct val="150000"/>
              </a:lnSpc>
            </a:pPr>
            <a:r>
              <a:rPr lang="zh-CN" altLang="en-US" sz="2000" b="1" dirty="0"/>
              <a:t>④</a:t>
            </a:r>
            <a:r>
              <a:rPr lang="zh-CN" altLang="en-US" sz="2000" dirty="0"/>
              <a:t>证券商或投信、投顾等机构，于买入特定股票后随即向客户推荐，俟股价因客户大量买进而攀高后，卖出股票获利（</a:t>
            </a:r>
            <a:r>
              <a:rPr lang="en-US" altLang="zh-CN" sz="2000" dirty="0"/>
              <a:t>scalping</a:t>
            </a:r>
            <a:r>
              <a:rPr lang="zh-CN" altLang="en-US" sz="2000" dirty="0"/>
              <a:t>）。</a:t>
            </a:r>
          </a:p>
        </p:txBody>
      </p:sp>
    </p:spTree>
  </p:cSld>
  <p:clrMapOvr>
    <a:masterClrMapping/>
  </p:clrMapOvr>
  <p:transition>
    <p:push dir="u"/>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9262" y="189875"/>
            <a:ext cx="8285476" cy="5558155"/>
          </a:xfrm>
        </p:spPr>
        <p:txBody>
          <a:bodyPr/>
          <a:lstStyle/>
          <a:p>
            <a:pPr indent="0"/>
            <a:r>
              <a:rPr lang="en-US" altLang="zh-CN" sz="2400" b="1" dirty="0">
                <a:solidFill>
                  <a:srgbClr val="C00000"/>
                </a:solidFill>
                <a:latin typeface="Calibri" panose="020F0502020204030204" pitchFamily="2" charset="0"/>
                <a:sym typeface="宋体" panose="02010600030101010101" pitchFamily="2" charset="-122"/>
              </a:rPr>
              <a:t>5.</a:t>
            </a:r>
            <a:r>
              <a:rPr lang="zh-CN" altLang="en-US" sz="2400" b="1" dirty="0">
                <a:solidFill>
                  <a:srgbClr val="C00000"/>
                </a:solidFill>
                <a:latin typeface="Calibri" panose="020F0502020204030204" pitchFamily="2" charset="0"/>
                <a:sym typeface="宋体" panose="02010600030101010101" pitchFamily="2" charset="-122"/>
              </a:rPr>
              <a:t>新增其他不正当手段操纵市场</a:t>
            </a:r>
            <a:endParaRPr lang="en-US" altLang="zh-CN" sz="2400" b="1" noProof="1">
              <a:solidFill>
                <a:srgbClr val="C00000"/>
              </a:solidFill>
              <a:latin typeface="楷体" panose="02010609060101010101" charset="-122"/>
              <a:ea typeface="楷体" panose="02010609060101010101" charset="-122"/>
              <a:cs typeface="楷体" panose="02010609060101010101" charset="-122"/>
              <a:sym typeface="+mn-ea"/>
            </a:endParaRPr>
          </a:p>
          <a:p>
            <a:pPr indent="0"/>
            <a:r>
              <a:rPr lang="zh-CN" altLang="en-US" b="1" noProof="1">
                <a:latin typeface="楷体" panose="02010609060101010101" charset="-122"/>
                <a:ea typeface="楷体" panose="02010609060101010101" charset="-122"/>
                <a:cs typeface="楷体" panose="02010609060101010101" charset="-122"/>
                <a:sym typeface="+mn-ea"/>
              </a:rPr>
              <a:t>第五十五条第一款第四项</a:t>
            </a:r>
            <a:r>
              <a:rPr lang="en-US" altLang="zh-CN" b="1" noProof="1">
                <a:latin typeface="楷体" panose="02010609060101010101" charset="-122"/>
                <a:ea typeface="楷体" panose="02010609060101010101" charset="-122"/>
                <a:cs typeface="楷体" panose="02010609060101010101" charset="-122"/>
                <a:sym typeface="+mn-ea"/>
              </a:rPr>
              <a:t>-</a:t>
            </a:r>
            <a:r>
              <a:rPr lang="zh-CN" altLang="en-US" b="1" noProof="1">
                <a:latin typeface="楷体" panose="02010609060101010101" charset="-122"/>
                <a:ea typeface="楷体" panose="02010609060101010101" charset="-122"/>
                <a:cs typeface="楷体" panose="02010609060101010101" charset="-122"/>
                <a:sym typeface="+mn-ea"/>
              </a:rPr>
              <a:t>第八项        </a:t>
            </a:r>
          </a:p>
          <a:p>
            <a:pPr indent="0"/>
            <a:r>
              <a:rPr lang="zh-CN" altLang="en-US" b="1" noProof="1">
                <a:latin typeface="楷体" panose="02010609060101010101" charset="-122"/>
                <a:ea typeface="楷体" panose="02010609060101010101" charset="-122"/>
                <a:sym typeface="+mn-ea"/>
              </a:rPr>
              <a:t>（四）不以成交为目的，频繁或者大量申报并撤销申报；</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（虚假申报操纵）</a:t>
            </a:r>
            <a:endPar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endParaRPr>
          </a:p>
          <a:p>
            <a:pPr indent="0"/>
            <a:r>
              <a:rPr lang="zh-CN" altLang="en-US" b="1" noProof="1">
                <a:latin typeface="楷体" panose="02010609060101010101" charset="-122"/>
                <a:ea typeface="楷体" panose="02010609060101010101" charset="-122"/>
                <a:sym typeface="+mn-ea"/>
              </a:rPr>
              <a:t>（五）利用虚假或者不确定的重大信息，诱导投资者进行证券交易；</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（信息型操纵）</a:t>
            </a:r>
            <a:endParaRPr lang="zh-CN" altLang="en-US" noProof="1">
              <a:solidFill>
                <a:srgbClr val="00B0F0"/>
              </a:solidFill>
              <a:effectLst>
                <a:outerShdw blurRad="38100" dist="38100" dir="2700000" algn="tl">
                  <a:srgbClr val="000000">
                    <a:alpha val="43137"/>
                  </a:srgbClr>
                </a:outerShdw>
              </a:effectLst>
              <a:latin typeface="楷体" panose="02010609060101010101" charset="-122"/>
              <a:ea typeface="楷体" panose="02010609060101010101" charset="-122"/>
            </a:endParaRPr>
          </a:p>
          <a:p>
            <a:pPr indent="0"/>
            <a:r>
              <a:rPr lang="zh-CN" altLang="en-US" b="1" noProof="1">
                <a:latin typeface="楷体" panose="02010609060101010101" charset="-122"/>
                <a:ea typeface="楷体" panose="02010609060101010101" charset="-122"/>
                <a:sym typeface="+mn-ea"/>
              </a:rPr>
              <a:t>（六）对证券、发行人公开作出评价、预测或者投资建议，并进行反向证券交易；</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（抢帽子操纵）</a:t>
            </a:r>
            <a:endParaRPr lang="zh-CN" altLang="en-US" noProof="1">
              <a:solidFill>
                <a:srgbClr val="00B0F0"/>
              </a:solidFill>
              <a:effectLst>
                <a:outerShdw blurRad="38100" dist="38100" dir="2700000" algn="tl">
                  <a:srgbClr val="000000">
                    <a:alpha val="43137"/>
                  </a:srgbClr>
                </a:outerShdw>
              </a:effectLst>
              <a:latin typeface="楷体" panose="02010609060101010101" charset="-122"/>
              <a:ea typeface="楷体" panose="02010609060101010101" charset="-122"/>
            </a:endParaRPr>
          </a:p>
          <a:p>
            <a:pPr indent="0"/>
            <a:r>
              <a:rPr lang="zh-CN" altLang="en-US" b="1" noProof="1">
                <a:latin typeface="楷体" panose="02010609060101010101" charset="-122"/>
                <a:ea typeface="楷体" panose="02010609060101010101" charset="-122"/>
                <a:sym typeface="+mn-ea"/>
              </a:rPr>
              <a:t>（七）利用在其他相关市场的活动操纵证券市场；</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（跨市场操纵）</a:t>
            </a:r>
            <a:endPar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endParaRPr>
          </a:p>
          <a:p>
            <a:pPr indent="0"/>
            <a:r>
              <a:rPr lang="zh-CN" altLang="en-US" b="1" noProof="1">
                <a:latin typeface="楷体" panose="02010609060101010101" charset="-122"/>
                <a:ea typeface="楷体" panose="02010609060101010101" charset="-122"/>
                <a:sym typeface="+mn-ea"/>
              </a:rPr>
              <a:t>（八）操纵证券市场的其他手段。</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（兜底）【这五项新增】</a:t>
            </a:r>
          </a:p>
          <a:p>
            <a:pPr indent="0"/>
            <a:r>
              <a:rPr lang="en-US" altLang="zh-CN" sz="2400" b="1" noProof="1">
                <a:solidFill>
                  <a:srgbClr val="C00000"/>
                </a:solidFill>
                <a:latin typeface="Calibri" panose="020F0502020204030204" pitchFamily="2" charset="0"/>
                <a:ea typeface="宋体" panose="02010600030101010101" pitchFamily="2" charset="-122"/>
                <a:cs typeface="+mj-cs"/>
                <a:sym typeface="+mn-ea"/>
              </a:rPr>
              <a:t>6.损害赔偿责任</a:t>
            </a:r>
            <a:r>
              <a:rPr lang="zh-CN" altLang="en-US" sz="2400" noProof="1">
                <a:solidFill>
                  <a:srgbClr val="C0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  </a:t>
            </a:r>
            <a:endParaRPr lang="en-US" altLang="zh-CN" sz="2400" noProof="1">
              <a:solidFill>
                <a:srgbClr val="C00000"/>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a:p>
            <a:pPr indent="0"/>
            <a:r>
              <a:rPr lang="zh-CN" altLang="en-US"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第五十五条第二款  操纵证券市场行为给投资者造成损失的，应当依法承担</a:t>
            </a:r>
            <a:r>
              <a:rPr lang="zh-CN" altLang="en-US" b="1" u="sng"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赔偿责任</a:t>
            </a:r>
            <a:r>
              <a:rPr lang="zh-CN" altLang="en-US"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rPr>
              <a:t>。</a:t>
            </a:r>
          </a:p>
          <a:p>
            <a:pPr indent="0" fontAlgn="base"/>
            <a:endParaRPr lang="zh-CN" altLang="en-US" sz="2400"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sym typeface="+mn-ea"/>
            </a:endParaRPr>
          </a:p>
        </p:txBody>
      </p:sp>
    </p:spTree>
  </p:cSld>
  <p:clrMapOvr>
    <a:masterClrMapping/>
  </p:clrMapOvr>
  <p:transition>
    <p:push dir="u"/>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标题 5"/>
          <p:cNvSpPr txBox="1"/>
          <p:nvPr/>
        </p:nvSpPr>
        <p:spPr>
          <a:xfrm>
            <a:off x="379095" y="260514"/>
            <a:ext cx="8229600" cy="435929"/>
          </a:xfrm>
          <a:prstGeom prst="rect">
            <a:avLst/>
          </a:prstGeom>
          <a:noFill/>
          <a:ln w="9525">
            <a:noFill/>
          </a:ln>
        </p:spPr>
        <p:txBody>
          <a:bodyPr anchor="t"/>
          <a:lstStyle/>
          <a:p>
            <a:pPr>
              <a:lnSpc>
                <a:spcPct val="85000"/>
              </a:lnSpc>
            </a:pPr>
            <a:r>
              <a:rPr lang="zh-CN" altLang="en-US" sz="2800" b="1" noProof="1">
                <a:solidFill>
                  <a:srgbClr val="404040"/>
                </a:solidFill>
                <a:latin typeface="Calibri Light" panose="020F0302020204030204" pitchFamily="2" charset="0"/>
              </a:rPr>
              <a:t>五、</a:t>
            </a:r>
            <a:r>
              <a:rPr lang="zh-CN" altLang="en-US" sz="2800" b="1" noProof="1">
                <a:ln w="22225">
                  <a:solidFill>
                    <a:schemeClr val="accent2"/>
                  </a:solidFill>
                  <a:prstDash val="solid"/>
                </a:ln>
                <a:solidFill>
                  <a:schemeClr val="accent2">
                    <a:lumMod val="40000"/>
                    <a:lumOff val="60000"/>
                  </a:schemeClr>
                </a:solidFill>
                <a:latin typeface="Calibri Light" panose="020F0302020204030204" pitchFamily="2" charset="0"/>
              </a:rPr>
              <a:t>损害客户</a:t>
            </a:r>
            <a:r>
              <a:rPr lang="zh-CN" altLang="en-US" sz="2800" b="1" noProof="1">
                <a:solidFill>
                  <a:srgbClr val="404040"/>
                </a:solidFill>
                <a:latin typeface="Calibri Light" panose="020F0302020204030204" pitchFamily="2" charset="0"/>
              </a:rPr>
              <a:t>利益的行为</a:t>
            </a:r>
            <a:endParaRPr lang="zh-CN" altLang="en-US" sz="2800" noProof="1">
              <a:solidFill>
                <a:srgbClr val="404040"/>
              </a:solidFill>
              <a:latin typeface="Calibri Light" panose="020F0302020204030204" pitchFamily="2" charset="0"/>
            </a:endParaRPr>
          </a:p>
        </p:txBody>
      </p:sp>
      <p:sp>
        <p:nvSpPr>
          <p:cNvPr id="248835" name="矩形 7"/>
          <p:cNvSpPr/>
          <p:nvPr/>
        </p:nvSpPr>
        <p:spPr>
          <a:xfrm>
            <a:off x="7622" y="696445"/>
            <a:ext cx="8972550" cy="5966249"/>
          </a:xfrm>
          <a:prstGeom prst="rect">
            <a:avLst/>
          </a:prstGeom>
          <a:noFill/>
          <a:ln w="9525">
            <a:noFill/>
          </a:ln>
        </p:spPr>
        <p:txBody>
          <a:bodyPr wrap="square" anchor="t">
            <a:spAutoFit/>
          </a:bodyPr>
          <a:lstStyle/>
          <a:p>
            <a:pPr indent="457196" eaLnBrk="0" hangingPunct="0">
              <a:lnSpc>
                <a:spcPct val="110000"/>
              </a:lnSpc>
              <a:spcAft>
                <a:spcPts val="600"/>
              </a:spcAft>
            </a:pPr>
            <a:r>
              <a:rPr lang="en-US" altLang="zh-CN" sz="2400" b="1" noProof="1">
                <a:solidFill>
                  <a:srgbClr val="C00000"/>
                </a:solidFill>
              </a:rPr>
              <a:t>1.</a:t>
            </a:r>
            <a:r>
              <a:rPr lang="zh-CN" altLang="en-US" sz="2400" b="1" noProof="1">
                <a:solidFill>
                  <a:srgbClr val="C00000"/>
                </a:solidFill>
              </a:rPr>
              <a:t>损害客户</a:t>
            </a:r>
            <a:r>
              <a:rPr lang="zh-CN" altLang="en-US" sz="2000" noProof="1"/>
              <a:t>：</a:t>
            </a:r>
            <a:endParaRPr lang="en-US" altLang="zh-CN" sz="2000" noProof="1"/>
          </a:p>
          <a:p>
            <a:pPr indent="457196" eaLnBrk="0" hangingPunct="0">
              <a:lnSpc>
                <a:spcPct val="110000"/>
              </a:lnSpc>
              <a:spcAft>
                <a:spcPts val="600"/>
              </a:spcAft>
            </a:pPr>
            <a:r>
              <a:rPr lang="zh-CN" altLang="en-US" sz="2000" noProof="1"/>
              <a:t>行为人利用其证券经纪人的地位，故意隐瞒或者故意做出虚假陈述而</a:t>
            </a:r>
            <a:r>
              <a:rPr lang="zh-CN" altLang="en-US" sz="2000" b="1" noProof="1"/>
              <a:t>企图由此获取经济利益</a:t>
            </a:r>
            <a:r>
              <a:rPr lang="zh-CN" altLang="en-US" sz="2000" noProof="1"/>
              <a:t>，致使</a:t>
            </a:r>
            <a:r>
              <a:rPr lang="zh-CN" altLang="en-US" sz="2000" b="1" noProof="1"/>
              <a:t>客户做出错误的意思表示</a:t>
            </a:r>
            <a:r>
              <a:rPr lang="zh-CN" altLang="en-US" sz="2000" noProof="1"/>
              <a:t>，</a:t>
            </a:r>
            <a:r>
              <a:rPr lang="zh-CN" altLang="en-US" sz="2000" noProof="1">
                <a:ln w="22225">
                  <a:solidFill>
                    <a:schemeClr val="accent2"/>
                  </a:solidFill>
                  <a:prstDash val="solid"/>
                </a:ln>
                <a:solidFill>
                  <a:schemeClr val="accent2">
                    <a:lumMod val="40000"/>
                    <a:lumOff val="60000"/>
                  </a:schemeClr>
                </a:solidFill>
                <a:sym typeface="+mn-ea"/>
              </a:rPr>
              <a:t>或者从事其他违背客户真实意思表示，</a:t>
            </a:r>
            <a:r>
              <a:rPr lang="zh-CN" altLang="en-US" sz="2000" noProof="1"/>
              <a:t>损害客户利益的行为。</a:t>
            </a:r>
            <a:r>
              <a:rPr lang="zh-CN" altLang="en-US" sz="2000" noProof="1">
                <a:ln w="22225">
                  <a:solidFill>
                    <a:schemeClr val="accent2"/>
                  </a:solidFill>
                  <a:prstDash val="solid"/>
                </a:ln>
                <a:solidFill>
                  <a:schemeClr val="accent2">
                    <a:lumMod val="40000"/>
                    <a:lumOff val="60000"/>
                  </a:schemeClr>
                </a:solidFill>
              </a:rPr>
              <a:t>（</a:t>
            </a:r>
            <a:r>
              <a:rPr lang="zh-CN" altLang="en-US" sz="2000" b="1" u="sng" noProof="1">
                <a:solidFill>
                  <a:srgbClr val="FF0000"/>
                </a:solidFill>
                <a:effectLst>
                  <a:outerShdw blurRad="38100" dist="19050" dir="2700000" algn="tl" rotWithShape="0">
                    <a:schemeClr val="dk1">
                      <a:alpha val="40000"/>
                    </a:schemeClr>
                  </a:outerShdw>
                </a:effectLst>
              </a:rPr>
              <a:t>删除</a:t>
            </a:r>
            <a:r>
              <a:rPr lang="en-US" altLang="zh-CN" sz="2000" noProof="1">
                <a:ln w="22225">
                  <a:solidFill>
                    <a:schemeClr val="accent2"/>
                  </a:solidFill>
                  <a:prstDash val="solid"/>
                </a:ln>
                <a:solidFill>
                  <a:schemeClr val="accent2">
                    <a:lumMod val="40000"/>
                    <a:lumOff val="60000"/>
                  </a:schemeClr>
                </a:solidFill>
              </a:rPr>
              <a:t>“</a:t>
            </a:r>
            <a:r>
              <a:rPr lang="zh-CN" altLang="en-US" sz="2000" noProof="1">
                <a:ln w="22225">
                  <a:solidFill>
                    <a:schemeClr val="accent2"/>
                  </a:solidFill>
                  <a:prstDash val="solid"/>
                </a:ln>
                <a:solidFill>
                  <a:schemeClr val="accent2">
                    <a:lumMod val="40000"/>
                    <a:lumOff val="60000"/>
                  </a:schemeClr>
                </a:solidFill>
              </a:rPr>
              <a:t>欺诈客户</a:t>
            </a:r>
            <a:r>
              <a:rPr lang="en-US" altLang="zh-CN" sz="2000" noProof="1">
                <a:ln w="22225">
                  <a:solidFill>
                    <a:schemeClr val="accent2"/>
                  </a:solidFill>
                  <a:prstDash val="solid"/>
                </a:ln>
                <a:solidFill>
                  <a:schemeClr val="accent2">
                    <a:lumMod val="40000"/>
                    <a:lumOff val="60000"/>
                  </a:schemeClr>
                </a:solidFill>
              </a:rPr>
              <a:t>”</a:t>
            </a:r>
            <a:r>
              <a:rPr lang="zh-CN" altLang="en-US" sz="2000" noProof="1">
                <a:effectLst>
                  <a:outerShdw blurRad="38100" dist="19050" dir="2700000" algn="tl" rotWithShape="0">
                    <a:schemeClr val="dk1">
                      <a:alpha val="40000"/>
                    </a:schemeClr>
                  </a:outerShdw>
                </a:effectLst>
              </a:rPr>
              <a:t>的措辞</a:t>
            </a:r>
            <a:r>
              <a:rPr lang="zh-CN" altLang="en-US" sz="2000" noProof="1">
                <a:ln w="22225">
                  <a:solidFill>
                    <a:schemeClr val="accent2"/>
                  </a:solidFill>
                  <a:prstDash val="solid"/>
                </a:ln>
                <a:solidFill>
                  <a:schemeClr val="accent2">
                    <a:lumMod val="40000"/>
                    <a:lumOff val="60000"/>
                  </a:schemeClr>
                </a:solidFill>
              </a:rPr>
              <a:t>）</a:t>
            </a:r>
            <a:endParaRPr lang="zh-CN" altLang="en-US" sz="2000" noProof="1"/>
          </a:p>
          <a:p>
            <a:pPr indent="457196" eaLnBrk="0" hangingPunct="0">
              <a:lnSpc>
                <a:spcPct val="110000"/>
              </a:lnSpc>
            </a:pPr>
            <a:r>
              <a:rPr lang="en-US" altLang="zh-CN" sz="2400" b="1" noProof="1">
                <a:solidFill>
                  <a:srgbClr val="C00000"/>
                </a:solidFill>
              </a:rPr>
              <a:t>2.</a:t>
            </a:r>
            <a:r>
              <a:rPr lang="zh-CN" altLang="en-US" sz="2400" b="1" noProof="1">
                <a:solidFill>
                  <a:srgbClr val="C00000"/>
                </a:solidFill>
              </a:rPr>
              <a:t>主要方式</a:t>
            </a:r>
          </a:p>
          <a:p>
            <a:pPr indent="457196" eaLnBrk="0" hangingPunct="0">
              <a:lnSpc>
                <a:spcPct val="110000"/>
              </a:lnSpc>
            </a:pPr>
            <a:r>
              <a:rPr lang="zh-CN" altLang="en-US" sz="2000" b="1" noProof="1">
                <a:solidFill>
                  <a:srgbClr val="C00000"/>
                </a:solidFill>
              </a:rPr>
              <a:t>（</a:t>
            </a:r>
            <a:r>
              <a:rPr lang="en-US" altLang="zh-CN" sz="2000" b="1" noProof="1">
                <a:solidFill>
                  <a:srgbClr val="C00000"/>
                </a:solidFill>
              </a:rPr>
              <a:t>1</a:t>
            </a:r>
            <a:r>
              <a:rPr lang="zh-CN" altLang="en-US" sz="2000" b="1" noProof="1">
                <a:solidFill>
                  <a:srgbClr val="C00000"/>
                </a:solidFill>
              </a:rPr>
              <a:t>）混合操作（自营业务 </a:t>
            </a:r>
            <a:r>
              <a:rPr lang="en-US" altLang="zh-CN" sz="2000" b="1" noProof="1">
                <a:solidFill>
                  <a:srgbClr val="C00000"/>
                </a:solidFill>
              </a:rPr>
              <a:t>v </a:t>
            </a:r>
            <a:r>
              <a:rPr lang="zh-CN" altLang="en-US" sz="2000" b="1" noProof="1">
                <a:solidFill>
                  <a:srgbClr val="C00000"/>
                </a:solidFill>
              </a:rPr>
              <a:t>经纪业务）</a:t>
            </a:r>
          </a:p>
          <a:p>
            <a:pPr indent="457196" eaLnBrk="0" hangingPunct="0">
              <a:lnSpc>
                <a:spcPct val="110000"/>
              </a:lnSpc>
            </a:pPr>
            <a:r>
              <a:rPr lang="zh-CN" altLang="en-US" sz="2000" b="1" noProof="1">
                <a:latin typeface="楷体" panose="02010609060101010101" charset="-122"/>
                <a:ea typeface="楷体" panose="02010609060101010101" charset="-122"/>
              </a:rPr>
              <a:t>证券公司的</a:t>
            </a:r>
            <a:r>
              <a:rPr lang="en-US" altLang="zh-CN" sz="2000" b="1" noProof="1">
                <a:latin typeface="楷体" panose="02010609060101010101" charset="-122"/>
                <a:ea typeface="楷体" panose="02010609060101010101" charset="-122"/>
              </a:rPr>
              <a:t>“</a:t>
            </a:r>
            <a:r>
              <a:rPr lang="zh-CN" altLang="en-US" sz="2000" b="1" noProof="1">
                <a:latin typeface="楷体" panose="02010609060101010101" charset="-122"/>
                <a:ea typeface="楷体" panose="02010609060101010101" charset="-122"/>
              </a:rPr>
              <a:t>防火墙</a:t>
            </a:r>
            <a:r>
              <a:rPr lang="en-US" altLang="zh-CN" sz="2000" b="1" noProof="1">
                <a:latin typeface="楷体" panose="02010609060101010101" charset="-122"/>
                <a:ea typeface="楷体" panose="02010609060101010101" charset="-122"/>
              </a:rPr>
              <a:t>”</a:t>
            </a:r>
            <a:r>
              <a:rPr lang="zh-CN" altLang="en-US" sz="2000" b="1" noProof="1">
                <a:latin typeface="楷体" panose="02010609060101010101" charset="-122"/>
                <a:ea typeface="楷体" panose="02010609060101010101" charset="-122"/>
              </a:rPr>
              <a:t>制度  第一百二十八条</a:t>
            </a:r>
            <a:r>
              <a:rPr lang="zh-CN" altLang="en-US" sz="2000" noProof="1"/>
              <a:t>  内控制度，</a:t>
            </a:r>
            <a:r>
              <a:rPr lang="en-US" altLang="zh-CN" sz="2000" noProof="1">
                <a:latin typeface="楷体" panose="02010609060101010101" charset="-122"/>
                <a:ea typeface="楷体" panose="02010609060101010101" charset="-122"/>
                <a:cs typeface="楷体" panose="02010609060101010101" charset="-122"/>
              </a:rPr>
              <a:t>”</a:t>
            </a:r>
            <a:r>
              <a:rPr lang="zh-CN" altLang="en-US" sz="2000" noProof="1">
                <a:latin typeface="楷体" panose="02010609060101010101" charset="-122"/>
                <a:ea typeface="楷体" panose="02010609060101010101" charset="-122"/>
                <a:cs typeface="楷体" panose="02010609060101010101" charset="-122"/>
              </a:rPr>
              <a:t>采取有效隔离措施，防范公司与客户之间、不同客户之间的利益冲突。</a:t>
            </a:r>
            <a:r>
              <a:rPr lang="en-US" altLang="zh-CN" sz="2000" noProof="1">
                <a:latin typeface="楷体" panose="02010609060101010101" charset="-122"/>
                <a:ea typeface="楷体" panose="02010609060101010101" charset="-122"/>
                <a:cs typeface="楷体" panose="02010609060101010101" charset="-122"/>
              </a:rPr>
              <a:t>“</a:t>
            </a:r>
            <a:r>
              <a:rPr lang="zh-CN" altLang="en-US" sz="2000" noProof="1">
                <a:latin typeface="楷体" panose="02010609060101010101" charset="-122"/>
                <a:ea typeface="楷体" panose="02010609060101010101" charset="-122"/>
                <a:cs typeface="楷体" panose="02010609060101010101" charset="-122"/>
              </a:rPr>
              <a:t> </a:t>
            </a:r>
            <a:endParaRPr lang="zh-CN" altLang="en-US" sz="2000" noProof="1"/>
          </a:p>
          <a:p>
            <a:pPr indent="457196" eaLnBrk="0" hangingPunct="0">
              <a:lnSpc>
                <a:spcPct val="110000"/>
              </a:lnSpc>
            </a:pPr>
            <a:r>
              <a:rPr lang="zh-CN" altLang="en-US" sz="2000" noProof="1"/>
              <a:t>为</a:t>
            </a:r>
            <a:r>
              <a:rPr lang="zh-CN" altLang="en-US" sz="2000" noProof="1">
                <a:latin typeface="楷体" panose="02010609060101010101" charset="-122"/>
                <a:ea typeface="楷体" panose="02010609060101010101" charset="-122"/>
                <a:cs typeface="楷体" panose="02010609060101010101" charset="-122"/>
              </a:rPr>
              <a:t>避免各项业务</a:t>
            </a:r>
            <a:r>
              <a:rPr lang="zh-CN" altLang="en-US" sz="2000" b="1" u="sng" noProof="1">
                <a:latin typeface="楷体" panose="02010609060101010101" charset="-122"/>
                <a:ea typeface="楷体" panose="02010609060101010101" charset="-122"/>
                <a:cs typeface="楷体" panose="02010609060101010101" charset="-122"/>
              </a:rPr>
              <a:t>混合操作</a:t>
            </a:r>
            <a:r>
              <a:rPr lang="zh-CN" altLang="en-US" sz="2000" noProof="1"/>
              <a:t>，应事先将人员、资金、账户分离。</a:t>
            </a:r>
            <a:endParaRPr lang="en-US" altLang="zh-CN" sz="2000" noProof="1"/>
          </a:p>
          <a:p>
            <a:pPr indent="457196" eaLnBrk="0" hangingPunct="0">
              <a:lnSpc>
                <a:spcPct val="110000"/>
              </a:lnSpc>
            </a:pPr>
            <a:r>
              <a:rPr lang="zh-CN" altLang="en-US" sz="2000" b="1" noProof="1">
                <a:solidFill>
                  <a:srgbClr val="C00000"/>
                </a:solidFill>
              </a:rPr>
              <a:t>（</a:t>
            </a:r>
            <a:r>
              <a:rPr lang="en-US" altLang="zh-CN" sz="2000" b="1" noProof="1">
                <a:solidFill>
                  <a:srgbClr val="C00000"/>
                </a:solidFill>
              </a:rPr>
              <a:t>2</a:t>
            </a:r>
            <a:r>
              <a:rPr lang="zh-CN" altLang="en-US" sz="2000" b="1" noProof="1">
                <a:solidFill>
                  <a:srgbClr val="C00000"/>
                </a:solidFill>
              </a:rPr>
              <a:t>）违背指令</a:t>
            </a:r>
            <a:r>
              <a:rPr lang="en-US" altLang="zh-CN" sz="2000" noProof="1">
                <a:solidFill>
                  <a:srgbClr val="C00000"/>
                </a:solidFill>
              </a:rPr>
              <a:t>  </a:t>
            </a:r>
          </a:p>
          <a:p>
            <a:pPr indent="457196" eaLnBrk="0" hangingPunct="0">
              <a:lnSpc>
                <a:spcPct val="110000"/>
              </a:lnSpc>
            </a:pPr>
            <a:r>
              <a:rPr lang="zh-CN" altLang="en-US" sz="2000" noProof="1">
                <a:latin typeface="楷体" panose="02010609060101010101" charset="-122"/>
                <a:ea typeface="楷体" panose="02010609060101010101" charset="-122"/>
                <a:cs typeface="楷体" panose="02010609060101010101" charset="-122"/>
              </a:rPr>
              <a:t>第五十七条第一项  </a:t>
            </a:r>
            <a:r>
              <a:rPr lang="en-US" altLang="zh-CN" sz="2000" noProof="1">
                <a:solidFill>
                  <a:srgbClr val="FF0000"/>
                </a:solidFill>
                <a:latin typeface="楷体" panose="02010609060101010101" charset="-122"/>
                <a:ea typeface="楷体" panose="02010609060101010101" charset="-122"/>
                <a:cs typeface="楷体" panose="02010609060101010101" charset="-122"/>
              </a:rPr>
              <a:t>违背客户的委托</a:t>
            </a:r>
            <a:r>
              <a:rPr lang="en-US" altLang="zh-CN" sz="2000" noProof="1">
                <a:latin typeface="楷体" panose="02010609060101010101" charset="-122"/>
                <a:ea typeface="楷体" panose="02010609060101010101" charset="-122"/>
                <a:cs typeface="楷体" panose="02010609060101010101" charset="-122"/>
              </a:rPr>
              <a:t>为其买卖证券;</a:t>
            </a:r>
          </a:p>
          <a:p>
            <a:pPr indent="457196" eaLnBrk="0" hangingPunct="0"/>
            <a:r>
              <a:rPr lang="zh-CN" altLang="en-US" sz="2000" b="1" dirty="0">
                <a:solidFill>
                  <a:srgbClr val="C00000"/>
                </a:solidFill>
              </a:rPr>
              <a:t>（</a:t>
            </a:r>
            <a:r>
              <a:rPr lang="en-US" altLang="zh-CN" sz="2000" b="1" dirty="0">
                <a:solidFill>
                  <a:srgbClr val="C00000"/>
                </a:solidFill>
              </a:rPr>
              <a:t>3</a:t>
            </a:r>
            <a:r>
              <a:rPr lang="zh-CN" altLang="en-US" sz="2000" b="1" dirty="0">
                <a:solidFill>
                  <a:srgbClr val="C00000"/>
                </a:solidFill>
              </a:rPr>
              <a:t>）文件缺失</a:t>
            </a:r>
            <a:endParaRPr lang="en-US" altLang="zh-CN" sz="2000" b="1" dirty="0">
              <a:solidFill>
                <a:srgbClr val="C00000"/>
              </a:solidFill>
            </a:endParaRPr>
          </a:p>
          <a:p>
            <a:pPr indent="457196" eaLnBrk="0" hangingPunct="0"/>
            <a:r>
              <a:rPr lang="en-US" altLang="zh-CN" sz="2000" dirty="0">
                <a:solidFill>
                  <a:srgbClr val="C00000"/>
                </a:solidFill>
              </a:rPr>
              <a:t>  </a:t>
            </a:r>
            <a:r>
              <a:rPr lang="zh-CN" altLang="en-US" sz="2000" dirty="0">
                <a:latin typeface="楷体" panose="02010609060101010101" charset="-122"/>
                <a:ea typeface="楷体" panose="02010609060101010101" charset="-122"/>
              </a:rPr>
              <a:t>第五十七条第二项  </a:t>
            </a:r>
            <a:r>
              <a:rPr lang="en-US" altLang="zh-CN" sz="2000" dirty="0" err="1">
                <a:solidFill>
                  <a:srgbClr val="FF0000"/>
                </a:solidFill>
                <a:latin typeface="楷体" panose="02010609060101010101" charset="-122"/>
                <a:ea typeface="楷体" panose="02010609060101010101" charset="-122"/>
              </a:rPr>
              <a:t>不</a:t>
            </a:r>
            <a:r>
              <a:rPr lang="en-US" altLang="zh-CN" sz="2000" dirty="0" err="1">
                <a:latin typeface="楷体" panose="02010609060101010101" charset="-122"/>
                <a:ea typeface="楷体" panose="02010609060101010101" charset="-122"/>
              </a:rPr>
              <a:t>在规定时间内向客户</a:t>
            </a:r>
            <a:r>
              <a:rPr lang="en-US" altLang="zh-CN" sz="2000" dirty="0" err="1">
                <a:solidFill>
                  <a:srgbClr val="FF0000"/>
                </a:solidFill>
                <a:latin typeface="楷体" panose="02010609060101010101" charset="-122"/>
                <a:ea typeface="楷体" panose="02010609060101010101" charset="-122"/>
              </a:rPr>
              <a:t>提供</a:t>
            </a:r>
            <a:r>
              <a:rPr lang="en-US" altLang="zh-CN" sz="2000" dirty="0" err="1">
                <a:latin typeface="楷体" panose="02010609060101010101" charset="-122"/>
                <a:ea typeface="楷体" panose="02010609060101010101" charset="-122"/>
              </a:rPr>
              <a:t>交易的确认文件</a:t>
            </a:r>
            <a:r>
              <a:rPr lang="en-US" altLang="zh-CN" sz="2000" dirty="0">
                <a:latin typeface="楷体" panose="02010609060101010101" charset="-122"/>
                <a:ea typeface="楷体" panose="02010609060101010101" charset="-122"/>
              </a:rPr>
              <a:t>；</a:t>
            </a:r>
          </a:p>
          <a:p>
            <a:pPr indent="457196" eaLnBrk="0" hangingPunct="0"/>
            <a:r>
              <a:rPr lang="zh-CN" altLang="en-US" sz="2000" b="1" dirty="0">
                <a:solidFill>
                  <a:srgbClr val="C00000"/>
                </a:solidFill>
              </a:rPr>
              <a:t>（</a:t>
            </a:r>
            <a:r>
              <a:rPr lang="en-US" altLang="zh-CN" sz="2000" b="1" dirty="0">
                <a:solidFill>
                  <a:srgbClr val="C00000"/>
                </a:solidFill>
              </a:rPr>
              <a:t>4</a:t>
            </a:r>
            <a:r>
              <a:rPr lang="zh-CN" altLang="en-US" sz="2000" b="1" dirty="0">
                <a:solidFill>
                  <a:srgbClr val="C00000"/>
                </a:solidFill>
              </a:rPr>
              <a:t>）擅自买卖</a:t>
            </a:r>
            <a:r>
              <a:rPr lang="en-US" altLang="zh-CN" sz="2000" dirty="0">
                <a:solidFill>
                  <a:srgbClr val="C00000"/>
                </a:solidFill>
                <a:sym typeface="宋体" panose="02010600030101010101" pitchFamily="2" charset="-122"/>
              </a:rPr>
              <a:t>  </a:t>
            </a:r>
          </a:p>
          <a:p>
            <a:pPr indent="457196" eaLnBrk="0" hangingPunct="0"/>
            <a:r>
              <a:rPr lang="zh-CN" altLang="en-US" sz="2000" dirty="0">
                <a:latin typeface="楷体" panose="02010609060101010101" charset="-122"/>
                <a:ea typeface="楷体" panose="02010609060101010101" charset="-122"/>
                <a:sym typeface="宋体" panose="02010600030101010101" pitchFamily="2" charset="-122"/>
              </a:rPr>
              <a:t>第五十七条第三项  </a:t>
            </a:r>
            <a:r>
              <a:rPr lang="en-US" altLang="zh-CN" sz="2000" dirty="0" err="1">
                <a:latin typeface="楷体" panose="02010609060101010101" charset="-122"/>
                <a:ea typeface="楷体" panose="02010609060101010101" charset="-122"/>
              </a:rPr>
              <a:t>未经客户的委托，</a:t>
            </a:r>
            <a:r>
              <a:rPr lang="en-US" altLang="zh-CN" sz="2000" dirty="0" err="1">
                <a:solidFill>
                  <a:srgbClr val="FF0000"/>
                </a:solidFill>
                <a:latin typeface="楷体" panose="02010609060101010101" charset="-122"/>
                <a:ea typeface="楷体" panose="02010609060101010101" charset="-122"/>
              </a:rPr>
              <a:t>擅自</a:t>
            </a:r>
            <a:r>
              <a:rPr lang="en-US" altLang="zh-CN" sz="2000" dirty="0" err="1">
                <a:latin typeface="楷体" panose="02010609060101010101" charset="-122"/>
                <a:ea typeface="楷体" panose="02010609060101010101" charset="-122"/>
              </a:rPr>
              <a:t>为客户买卖证券，或者</a:t>
            </a:r>
            <a:r>
              <a:rPr lang="en-US" altLang="zh-CN" sz="2000" dirty="0" err="1">
                <a:solidFill>
                  <a:srgbClr val="FF0000"/>
                </a:solidFill>
                <a:latin typeface="楷体" panose="02010609060101010101" charset="-122"/>
                <a:ea typeface="楷体" panose="02010609060101010101" charset="-122"/>
              </a:rPr>
              <a:t>假借</a:t>
            </a:r>
            <a:r>
              <a:rPr lang="en-US" altLang="zh-CN" sz="2000" dirty="0" err="1">
                <a:latin typeface="楷体" panose="02010609060101010101" charset="-122"/>
                <a:ea typeface="楷体" panose="02010609060101010101" charset="-122"/>
              </a:rPr>
              <a:t>客户的名义买卖证券</a:t>
            </a:r>
            <a:r>
              <a:rPr lang="en-US" altLang="zh-CN" sz="2000" dirty="0">
                <a:latin typeface="楷体" panose="02010609060101010101" charset="-122"/>
                <a:ea typeface="楷体" panose="02010609060101010101" charset="-122"/>
              </a:rPr>
              <a:t>；</a:t>
            </a:r>
            <a:endParaRPr lang="zh-CN" altLang="en-US" sz="2000" b="1" dirty="0"/>
          </a:p>
          <a:p>
            <a:pPr indent="457196" eaLnBrk="0" hangingPunct="0">
              <a:lnSpc>
                <a:spcPct val="110000"/>
              </a:lnSpc>
            </a:pPr>
            <a:endParaRPr lang="zh-CN" altLang="en-US" sz="2000" noProof="1"/>
          </a:p>
        </p:txBody>
      </p:sp>
    </p:spTree>
  </p:cSld>
  <p:clrMapOvr>
    <a:masterClrMapping/>
  </p:clrMapOvr>
  <p:transition>
    <p:push dir="u"/>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矩形 7"/>
          <p:cNvSpPr/>
          <p:nvPr/>
        </p:nvSpPr>
        <p:spPr>
          <a:xfrm>
            <a:off x="-308610" y="6"/>
            <a:ext cx="9601200" cy="2477601"/>
          </a:xfrm>
          <a:prstGeom prst="rect">
            <a:avLst/>
          </a:prstGeom>
          <a:noFill/>
          <a:ln w="9525">
            <a:noFill/>
          </a:ln>
        </p:spPr>
        <p:txBody>
          <a:bodyPr wrap="square" anchor="t">
            <a:spAutoFit/>
          </a:bodyPr>
          <a:lstStyle/>
          <a:p>
            <a:pPr indent="457196" eaLnBrk="0" hangingPunct="0"/>
            <a:r>
              <a:rPr lang="zh-CN" altLang="en-US" sz="2000" b="1" dirty="0">
                <a:solidFill>
                  <a:srgbClr val="C00000"/>
                </a:solidFill>
              </a:rPr>
              <a:t>（</a:t>
            </a:r>
            <a:r>
              <a:rPr lang="en-US" altLang="zh-CN" sz="2000" b="1" dirty="0">
                <a:solidFill>
                  <a:srgbClr val="C00000"/>
                </a:solidFill>
              </a:rPr>
              <a:t>5</a:t>
            </a:r>
            <a:r>
              <a:rPr lang="zh-CN" altLang="en-US" sz="2000" b="1" dirty="0">
                <a:solidFill>
                  <a:srgbClr val="C00000"/>
                </a:solidFill>
              </a:rPr>
              <a:t>）过量交易</a:t>
            </a:r>
            <a:r>
              <a:rPr lang="en-US" altLang="zh-CN" sz="2000" dirty="0">
                <a:solidFill>
                  <a:srgbClr val="C00000"/>
                </a:solidFill>
              </a:rPr>
              <a:t>  </a:t>
            </a:r>
          </a:p>
          <a:p>
            <a:pPr indent="457196" eaLnBrk="0" hangingPunct="0"/>
            <a:r>
              <a:rPr lang="zh-CN" altLang="en-US" sz="2000" dirty="0">
                <a:latin typeface="楷体" panose="02010609060101010101" charset="-122"/>
                <a:ea typeface="楷体" panose="02010609060101010101" charset="-122"/>
                <a:sym typeface="宋体" panose="02010600030101010101" pitchFamily="2" charset="-122"/>
              </a:rPr>
              <a:t>第五十七条第四项  </a:t>
            </a:r>
            <a:r>
              <a:rPr lang="en-US" altLang="zh-CN" sz="2000" dirty="0">
                <a:solidFill>
                  <a:srgbClr val="FF0000"/>
                </a:solidFill>
                <a:latin typeface="楷体" panose="02010609060101010101" charset="-122"/>
                <a:ea typeface="楷体" panose="02010609060101010101" charset="-122"/>
              </a:rPr>
              <a:t>为牟取佣金</a:t>
            </a:r>
            <a:r>
              <a:rPr lang="en-US" altLang="zh-CN" sz="2000" dirty="0">
                <a:latin typeface="楷体" panose="02010609060101010101" charset="-122"/>
                <a:ea typeface="楷体" panose="02010609060101010101" charset="-122"/>
              </a:rPr>
              <a:t>收入，</a:t>
            </a:r>
            <a:r>
              <a:rPr lang="en-US" altLang="zh-CN" sz="2000" dirty="0">
                <a:solidFill>
                  <a:srgbClr val="FF0000"/>
                </a:solidFill>
                <a:latin typeface="楷体" panose="02010609060101010101" charset="-122"/>
                <a:ea typeface="楷体" panose="02010609060101010101" charset="-122"/>
              </a:rPr>
              <a:t>诱使</a:t>
            </a:r>
            <a:r>
              <a:rPr lang="en-US" altLang="zh-CN" sz="2000" dirty="0">
                <a:latin typeface="楷体" panose="02010609060101010101" charset="-122"/>
                <a:ea typeface="楷体" panose="02010609060101010101" charset="-122"/>
              </a:rPr>
              <a:t>客户进行</a:t>
            </a:r>
            <a:r>
              <a:rPr lang="en-US" altLang="zh-CN" sz="2000" dirty="0">
                <a:solidFill>
                  <a:srgbClr val="FF0000"/>
                </a:solidFill>
                <a:latin typeface="楷体" panose="02010609060101010101" charset="-122"/>
                <a:ea typeface="楷体" panose="02010609060101010101" charset="-122"/>
              </a:rPr>
              <a:t>不必要</a:t>
            </a:r>
            <a:r>
              <a:rPr lang="en-US" altLang="zh-CN" sz="2000" dirty="0">
                <a:latin typeface="楷体" panose="02010609060101010101" charset="-122"/>
                <a:ea typeface="楷体" panose="02010609060101010101" charset="-122"/>
              </a:rPr>
              <a:t>的证券买卖；</a:t>
            </a:r>
          </a:p>
          <a:p>
            <a:pPr indent="457196" eaLnBrk="0" hangingPunct="0">
              <a:spcAft>
                <a:spcPts val="600"/>
              </a:spcAft>
            </a:pPr>
            <a:r>
              <a:rPr lang="zh-CN" altLang="en-US" sz="2000" b="1" dirty="0"/>
              <a:t>①二要件</a:t>
            </a:r>
            <a:r>
              <a:rPr lang="zh-CN" altLang="en-US" sz="2000" dirty="0"/>
              <a:t>：</a:t>
            </a:r>
            <a:r>
              <a:rPr lang="zh-CN" altLang="en-US" sz="2000" b="1" dirty="0"/>
              <a:t>手段</a:t>
            </a:r>
            <a:r>
              <a:rPr lang="zh-CN" altLang="en-US" sz="2000" dirty="0"/>
              <a:t>：诱使客户进行不必要的证券买卖；</a:t>
            </a:r>
            <a:r>
              <a:rPr lang="zh-CN" altLang="en-US" sz="2000" b="1" dirty="0"/>
              <a:t>目的</a:t>
            </a:r>
            <a:r>
              <a:rPr lang="zh-CN" altLang="en-US" sz="2000" dirty="0"/>
              <a:t>：牟取佣金收入</a:t>
            </a:r>
          </a:p>
          <a:p>
            <a:pPr indent="457196" eaLnBrk="0" hangingPunct="0">
              <a:spcAft>
                <a:spcPts val="600"/>
              </a:spcAft>
            </a:pPr>
            <a:r>
              <a:rPr lang="zh-CN" altLang="en-US" sz="2000" b="1" dirty="0"/>
              <a:t>②如何诱使</a:t>
            </a:r>
            <a:r>
              <a:rPr lang="zh-CN" altLang="en-US" sz="2000" dirty="0"/>
              <a:t>：无非是告诉客户某股票看涨，快买；或者某股票看跌，快抛。</a:t>
            </a:r>
          </a:p>
          <a:p>
            <a:pPr indent="457196" eaLnBrk="0" hangingPunct="0">
              <a:spcAft>
                <a:spcPts val="600"/>
              </a:spcAft>
            </a:pPr>
            <a:r>
              <a:rPr lang="zh-CN" altLang="en-US" sz="2000" b="1" dirty="0"/>
              <a:t>③客观的利害关系</a:t>
            </a:r>
            <a:r>
              <a:rPr lang="zh-CN" altLang="en-US" sz="2000" dirty="0"/>
              <a:t>（成交对客户有利、不利的两面性，对公司有利，均拿佣金）—→法律假定诱惑行为存在。</a:t>
            </a:r>
          </a:p>
          <a:p>
            <a:pPr indent="457196" eaLnBrk="0" hangingPunct="0"/>
            <a:r>
              <a:rPr lang="zh-CN" altLang="en-US" sz="2000" b="1" dirty="0"/>
              <a:t>④</a:t>
            </a:r>
            <a:r>
              <a:rPr lang="zh-CN" altLang="en-US" sz="2000" dirty="0"/>
              <a:t>不管是经纪人的主动建议或者因客户的主动询问而作的回答都可以构成诱使。</a:t>
            </a:r>
          </a:p>
        </p:txBody>
      </p:sp>
      <p:sp>
        <p:nvSpPr>
          <p:cNvPr id="4" name="矩形 7">
            <a:extLst>
              <a:ext uri="{FF2B5EF4-FFF2-40B4-BE49-F238E27FC236}">
                <a16:creationId xmlns:a16="http://schemas.microsoft.com/office/drawing/2014/main" id="{02FF8838-F3D4-4CE3-816D-8C51E3BBCE2B}"/>
              </a:ext>
            </a:extLst>
          </p:cNvPr>
          <p:cNvSpPr/>
          <p:nvPr/>
        </p:nvSpPr>
        <p:spPr>
          <a:xfrm>
            <a:off x="-17145" y="2477602"/>
            <a:ext cx="9178290" cy="3629070"/>
          </a:xfrm>
          <a:prstGeom prst="rect">
            <a:avLst/>
          </a:prstGeom>
          <a:noFill/>
          <a:ln w="9525">
            <a:noFill/>
          </a:ln>
        </p:spPr>
        <p:txBody>
          <a:bodyPr wrap="square" anchor="t">
            <a:spAutoFit/>
          </a:bodyPr>
          <a:lstStyle/>
          <a:p>
            <a:pPr indent="457196" eaLnBrk="0" hangingPunct="0">
              <a:lnSpc>
                <a:spcPct val="105000"/>
              </a:lnSpc>
            </a:pPr>
            <a:r>
              <a:rPr lang="zh-CN" altLang="en-US" sz="2000" b="1" dirty="0"/>
              <a:t>⑤不必要：只有大量的频繁的交易，才能产生大量的佣金</a:t>
            </a:r>
            <a:r>
              <a:rPr lang="zh-CN" altLang="en-US" sz="2000" dirty="0"/>
              <a:t>。因此，</a:t>
            </a:r>
            <a:r>
              <a:rPr lang="zh-CN" altLang="en-US" sz="2000" b="1" dirty="0">
                <a:solidFill>
                  <a:srgbClr val="C00000"/>
                </a:solidFill>
              </a:rPr>
              <a:t>不必要主要指过度频繁的交易。</a:t>
            </a:r>
          </a:p>
          <a:p>
            <a:pPr indent="457196" eaLnBrk="0" hangingPunct="0">
              <a:lnSpc>
                <a:spcPct val="105000"/>
              </a:lnSpc>
            </a:pPr>
            <a:r>
              <a:rPr lang="zh-CN" altLang="en-US" sz="2000" dirty="0"/>
              <a:t>在英美法中，为牟取佣金收入而诱使客户做频繁的交易，</a:t>
            </a:r>
            <a:r>
              <a:rPr lang="zh-CN" altLang="en-US" sz="2000" u="sng" dirty="0"/>
              <a:t>不断的买进卖出证券的行为</a:t>
            </a:r>
            <a:r>
              <a:rPr lang="zh-CN" altLang="en-US" sz="2000" dirty="0"/>
              <a:t>，叫做“</a:t>
            </a:r>
            <a:r>
              <a:rPr lang="zh-CN" altLang="en-US" sz="2000" b="1" dirty="0"/>
              <a:t>搅拌</a:t>
            </a:r>
            <a:r>
              <a:rPr lang="zh-CN" altLang="en-US" sz="2000" dirty="0"/>
              <a:t>”或者“打鸡蛋”。（</a:t>
            </a:r>
            <a:r>
              <a:rPr lang="en-US" altLang="zh-CN" sz="2000" dirty="0"/>
              <a:t>churning</a:t>
            </a:r>
            <a:r>
              <a:rPr lang="zh-CN" altLang="en-US" sz="2000" dirty="0"/>
              <a:t>）</a:t>
            </a:r>
          </a:p>
          <a:p>
            <a:pPr indent="457196" eaLnBrk="0" hangingPunct="0">
              <a:lnSpc>
                <a:spcPct val="105000"/>
              </a:lnSpc>
            </a:pPr>
            <a:r>
              <a:rPr lang="zh-CN" altLang="en-US" sz="2000" b="1" dirty="0"/>
              <a:t>搅拌的出现是因为经纪人的双重身份</a:t>
            </a:r>
            <a:r>
              <a:rPr lang="zh-CN" altLang="en-US" sz="2000" dirty="0"/>
              <a:t>：投资顾问（忠诚）</a:t>
            </a:r>
            <a:r>
              <a:rPr lang="en-US" altLang="zh-CN" sz="2000" dirty="0"/>
              <a:t>v</a:t>
            </a:r>
            <a:r>
              <a:rPr lang="zh-CN" altLang="en-US" sz="2000" dirty="0"/>
              <a:t>获取佣金的商人（利益）</a:t>
            </a:r>
          </a:p>
          <a:p>
            <a:pPr indent="457196" eaLnBrk="0" hangingPunct="0">
              <a:lnSpc>
                <a:spcPct val="105000"/>
              </a:lnSpc>
            </a:pPr>
            <a:r>
              <a:rPr lang="en-US" altLang="zh-CN" sz="2000" b="1" dirty="0"/>
              <a:t>Mihara v. Dean Witter &amp;Co. </a:t>
            </a:r>
            <a:r>
              <a:rPr lang="zh-CN" altLang="en-US" sz="2000" b="1" dirty="0"/>
              <a:t>一案：</a:t>
            </a:r>
            <a:r>
              <a:rPr lang="zh-CN" altLang="en-US" sz="2000" dirty="0"/>
              <a:t>法院引用纽约南区联邦地区法院所确立的认定搅拌行为的</a:t>
            </a:r>
            <a:r>
              <a:rPr lang="zh-CN" altLang="en-US" sz="2000" b="1" dirty="0"/>
              <a:t>三条标准</a:t>
            </a:r>
            <a:r>
              <a:rPr lang="zh-CN" altLang="en-US" sz="2000" dirty="0"/>
              <a:t>：</a:t>
            </a:r>
          </a:p>
          <a:p>
            <a:pPr indent="457196" eaLnBrk="0" hangingPunct="0">
              <a:lnSpc>
                <a:spcPct val="105000"/>
              </a:lnSpc>
            </a:pPr>
            <a:r>
              <a:rPr lang="zh-CN" altLang="en-US" sz="2000" dirty="0"/>
              <a:t>第一，根据某一具体账户的投资目的和投资策略，买卖的次数过于频繁；</a:t>
            </a:r>
          </a:p>
          <a:p>
            <a:pPr indent="457196" eaLnBrk="0" hangingPunct="0">
              <a:lnSpc>
                <a:spcPct val="105000"/>
              </a:lnSpc>
            </a:pPr>
            <a:r>
              <a:rPr lang="zh-CN" altLang="en-US" sz="2000" dirty="0"/>
              <a:t>第二，经纪人对账户有控制权；</a:t>
            </a:r>
          </a:p>
          <a:p>
            <a:pPr indent="457196" eaLnBrk="0" hangingPunct="0">
              <a:lnSpc>
                <a:spcPct val="105000"/>
              </a:lnSpc>
            </a:pPr>
            <a:r>
              <a:rPr lang="zh-CN" altLang="en-US" sz="2000" dirty="0"/>
              <a:t>第三，经纪人具有欺诈客户的</a:t>
            </a:r>
            <a:r>
              <a:rPr lang="zh-CN" altLang="en-US" sz="2000" b="1" dirty="0"/>
              <a:t>故意</a:t>
            </a:r>
            <a:r>
              <a:rPr lang="zh-CN" altLang="en-US" sz="2000" dirty="0"/>
              <a:t>或者置客户的利益于不顾的</a:t>
            </a:r>
            <a:r>
              <a:rPr lang="zh-CN" altLang="en-US" sz="2000" b="1" dirty="0"/>
              <a:t>重大过失</a:t>
            </a:r>
            <a:endParaRPr lang="zh-CN" altLang="en-US" sz="2400" b="1" dirty="0"/>
          </a:p>
        </p:txBody>
      </p:sp>
    </p:spTree>
  </p:cSld>
  <p:clrMapOvr>
    <a:masterClrMapping/>
  </p:clrMapOvr>
  <p:transition>
    <p:push dir="u"/>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矩形 7"/>
          <p:cNvSpPr/>
          <p:nvPr/>
        </p:nvSpPr>
        <p:spPr>
          <a:xfrm>
            <a:off x="350846" y="514985"/>
            <a:ext cx="8442325" cy="3952236"/>
          </a:xfrm>
          <a:prstGeom prst="rect">
            <a:avLst/>
          </a:prstGeom>
          <a:noFill/>
          <a:ln w="9525">
            <a:noFill/>
          </a:ln>
        </p:spPr>
        <p:txBody>
          <a:bodyPr wrap="square" anchor="t">
            <a:spAutoFit/>
          </a:bodyPr>
          <a:lstStyle/>
          <a:p>
            <a:pPr indent="457196" eaLnBrk="0" hangingPunct="0">
              <a:lnSpc>
                <a:spcPct val="105000"/>
              </a:lnSpc>
            </a:pPr>
            <a:r>
              <a:rPr lang="zh-CN" altLang="en-US" sz="2000" b="1" dirty="0">
                <a:solidFill>
                  <a:srgbClr val="C00000"/>
                </a:solidFill>
              </a:rPr>
              <a:t>特征</a:t>
            </a:r>
            <a:r>
              <a:rPr lang="zh-CN" altLang="en-US" sz="2000" dirty="0">
                <a:solidFill>
                  <a:srgbClr val="C00000"/>
                </a:solidFill>
              </a:rPr>
              <a:t>：</a:t>
            </a:r>
            <a:r>
              <a:rPr lang="zh-CN" altLang="en-US" sz="2000" dirty="0"/>
              <a:t>一般的搅拌都</a:t>
            </a:r>
            <a:r>
              <a:rPr lang="zh-CN" altLang="en-US" sz="2000" b="1" dirty="0"/>
              <a:t>集中在账户开立的初期</a:t>
            </a:r>
            <a:r>
              <a:rPr lang="zh-CN" altLang="en-US" sz="2000" dirty="0"/>
              <a:t>，频繁的买卖产生大量的佣金，随着亏损的增加而搅拌逐渐缓慢下来。</a:t>
            </a:r>
          </a:p>
          <a:p>
            <a:pPr indent="457196" eaLnBrk="0" hangingPunct="0">
              <a:lnSpc>
                <a:spcPct val="105000"/>
              </a:lnSpc>
            </a:pPr>
            <a:r>
              <a:rPr lang="zh-CN" altLang="en-US" sz="2000" b="1" dirty="0">
                <a:solidFill>
                  <a:srgbClr val="C00000"/>
                </a:solidFill>
              </a:rPr>
              <a:t>过度频繁：</a:t>
            </a:r>
          </a:p>
          <a:p>
            <a:pPr indent="457196" eaLnBrk="0" hangingPunct="0">
              <a:lnSpc>
                <a:spcPct val="105000"/>
              </a:lnSpc>
            </a:pPr>
            <a:r>
              <a:rPr lang="zh-CN" altLang="en-US" sz="2000" b="1" dirty="0"/>
              <a:t>（</a:t>
            </a:r>
            <a:r>
              <a:rPr lang="en-US" altLang="zh-CN" sz="2000" b="1" dirty="0"/>
              <a:t>a</a:t>
            </a:r>
            <a:r>
              <a:rPr lang="zh-CN" altLang="en-US" sz="2000" b="1" dirty="0"/>
              <a:t>）</a:t>
            </a:r>
            <a:r>
              <a:rPr lang="zh-CN" altLang="en-US" sz="2000" dirty="0"/>
              <a:t>投资者的目的和投资策略：长线、稳定</a:t>
            </a:r>
            <a:r>
              <a:rPr lang="en-US" altLang="zh-CN" sz="2000" dirty="0"/>
              <a:t>v</a:t>
            </a:r>
            <a:r>
              <a:rPr lang="zh-CN" altLang="en-US" sz="2000" dirty="0"/>
              <a:t>短线、迅速增值</a:t>
            </a:r>
          </a:p>
          <a:p>
            <a:pPr indent="457196" eaLnBrk="0" hangingPunct="0">
              <a:lnSpc>
                <a:spcPct val="105000"/>
              </a:lnSpc>
            </a:pPr>
            <a:r>
              <a:rPr lang="zh-CN" altLang="en-US" sz="2000" b="1" dirty="0"/>
              <a:t>（</a:t>
            </a:r>
            <a:r>
              <a:rPr lang="en-US" altLang="zh-CN" sz="2000" b="1" dirty="0"/>
              <a:t>b</a:t>
            </a:r>
            <a:r>
              <a:rPr lang="zh-CN" altLang="en-US" sz="2000" b="1" dirty="0"/>
              <a:t>）</a:t>
            </a:r>
            <a:r>
              <a:rPr lang="zh-CN" altLang="en-US" sz="2000" dirty="0"/>
              <a:t>年周转率大于</a:t>
            </a:r>
            <a:r>
              <a:rPr lang="en-US" altLang="zh-CN" sz="2000" dirty="0"/>
              <a:t>6</a:t>
            </a:r>
            <a:r>
              <a:rPr lang="zh-CN" altLang="en-US" sz="2000" dirty="0"/>
              <a:t>，美国很多法院实践中引用。（周转率：一定时期内某一客户账户上购买总量除以客户自有资金数量所得到的比例，</a:t>
            </a:r>
            <a:r>
              <a:rPr lang="en-US" altLang="zh-CN" sz="2000" dirty="0" err="1"/>
              <a:t>eg</a:t>
            </a:r>
            <a:r>
              <a:rPr lang="zh-CN" altLang="en-US" sz="2000" dirty="0"/>
              <a:t>，有一万，但是花出去六万）</a:t>
            </a:r>
          </a:p>
          <a:p>
            <a:pPr indent="457196" eaLnBrk="0" hangingPunct="0">
              <a:lnSpc>
                <a:spcPct val="105000"/>
              </a:lnSpc>
            </a:pPr>
            <a:r>
              <a:rPr lang="zh-CN" altLang="en-US" sz="2000" b="1" dirty="0"/>
              <a:t>（</a:t>
            </a:r>
            <a:r>
              <a:rPr lang="en-US" altLang="zh-CN" sz="2000" b="1" dirty="0"/>
              <a:t>c</a:t>
            </a:r>
            <a:r>
              <a:rPr lang="zh-CN" altLang="en-US" sz="2000" b="1" dirty="0"/>
              <a:t>）</a:t>
            </a:r>
            <a:r>
              <a:rPr lang="zh-CN" altLang="en-US" sz="2000" dirty="0"/>
              <a:t>典型标志是不断的买进卖出，尤其是买进之后没过几天又卖出，而市场上的价格又没有什么明显的变化。所谓明显，就是指赢利超过佣金的费用。如果没有赢利，或者赢利了但不足以抵消佣金，那就说明经纪人实施交易的主要目的是赚取佣金而不是为客户赚钱。当然，也要结合市场的状况，牛市和熊市是不同的。</a:t>
            </a:r>
          </a:p>
        </p:txBody>
      </p:sp>
    </p:spTree>
  </p:cSld>
  <p:clrMapOvr>
    <a:masterClrMapping/>
  </p:clrMapOvr>
  <p:transition>
    <p:push dir="u"/>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矩形 7"/>
          <p:cNvSpPr/>
          <p:nvPr/>
        </p:nvSpPr>
        <p:spPr>
          <a:xfrm>
            <a:off x="8" y="194945"/>
            <a:ext cx="9143999" cy="3016210"/>
          </a:xfrm>
          <a:prstGeom prst="rect">
            <a:avLst/>
          </a:prstGeom>
          <a:noFill/>
          <a:ln w="9525">
            <a:noFill/>
          </a:ln>
        </p:spPr>
        <p:txBody>
          <a:bodyPr wrap="square" anchor="t">
            <a:spAutoFit/>
          </a:bodyPr>
          <a:lstStyle/>
          <a:p>
            <a:pPr indent="457196" eaLnBrk="0" hangingPunct="0"/>
            <a:r>
              <a:rPr lang="zh-CN" altLang="en-US" sz="2000" b="1" dirty="0">
                <a:solidFill>
                  <a:srgbClr val="C00000"/>
                </a:solidFill>
              </a:rPr>
              <a:t>控制：</a:t>
            </a:r>
            <a:r>
              <a:rPr lang="zh-CN" altLang="en-US" sz="2000" u="sng" dirty="0"/>
              <a:t>并不意味着</a:t>
            </a:r>
            <a:r>
              <a:rPr lang="zh-CN" altLang="en-US" sz="2000" dirty="0"/>
              <a:t>“账户必须是全权委托的，即执行人在执行具体的交易时可以不经过客户的同意而擅自做主。……</a:t>
            </a:r>
          </a:p>
          <a:p>
            <a:pPr indent="457196" eaLnBrk="0" hangingPunct="0">
              <a:spcAft>
                <a:spcPts val="600"/>
              </a:spcAft>
            </a:pPr>
            <a:r>
              <a:rPr lang="zh-CN" altLang="en-US" sz="2000" b="1" dirty="0"/>
              <a:t>（</a:t>
            </a:r>
            <a:r>
              <a:rPr lang="en-US" altLang="zh-CN" sz="2000" b="1" dirty="0"/>
              <a:t>a</a:t>
            </a:r>
            <a:r>
              <a:rPr lang="zh-CN" altLang="en-US" sz="2000" b="1" dirty="0"/>
              <a:t>）</a:t>
            </a:r>
            <a:r>
              <a:rPr lang="zh-CN" altLang="en-US" sz="2000" dirty="0"/>
              <a:t>只要客户一般都听从经纪人的建议，法律所说的控制在程度上已经满足了。”</a:t>
            </a:r>
          </a:p>
          <a:p>
            <a:pPr indent="457196" eaLnBrk="0" hangingPunct="0">
              <a:spcAft>
                <a:spcPts val="600"/>
              </a:spcAft>
            </a:pPr>
            <a:r>
              <a:rPr lang="zh-CN" altLang="en-US" sz="2000" b="1" dirty="0"/>
              <a:t>（</a:t>
            </a:r>
            <a:r>
              <a:rPr lang="en-US" altLang="zh-CN" sz="2000" b="1" dirty="0"/>
              <a:t>b</a:t>
            </a:r>
            <a:r>
              <a:rPr lang="zh-CN" altLang="en-US" sz="2000" b="1" dirty="0"/>
              <a:t>）</a:t>
            </a:r>
            <a:r>
              <a:rPr lang="zh-CN" altLang="en-US" sz="2000" dirty="0"/>
              <a:t>如果不是全权委托，那么，只有当他的客户不能够真正懂得他的建议因而难以作出独立的判断的时候，经纪人才在实际上控制着账户。</a:t>
            </a:r>
          </a:p>
          <a:p>
            <a:pPr indent="457196" eaLnBrk="0" hangingPunct="0"/>
            <a:r>
              <a:rPr lang="zh-CN" altLang="en-US" sz="2000" b="1" dirty="0"/>
              <a:t>（</a:t>
            </a:r>
            <a:r>
              <a:rPr lang="en-US" altLang="zh-CN" sz="2000" b="1" dirty="0"/>
              <a:t>c</a:t>
            </a:r>
            <a:r>
              <a:rPr lang="zh-CN" altLang="en-US" sz="2000" b="1" dirty="0"/>
              <a:t>）</a:t>
            </a:r>
            <a:r>
              <a:rPr lang="zh-CN" altLang="en-US" sz="2000" dirty="0"/>
              <a:t>判定的标准是客户有没有足够的智商</a:t>
            </a:r>
            <a:r>
              <a:rPr lang="zh-CN" altLang="en-US" sz="2000" b="1" dirty="0"/>
              <a:t>来理解和评估经纪人的建议，并且在他认为不合适的时候予以拒绝。</a:t>
            </a:r>
          </a:p>
          <a:p>
            <a:pPr indent="457196" eaLnBrk="0" hangingPunct="0"/>
            <a:r>
              <a:rPr lang="zh-CN" altLang="en-US" sz="2000" dirty="0"/>
              <a:t>（</a:t>
            </a:r>
            <a:r>
              <a:rPr lang="en-US" altLang="zh-CN" sz="2000" dirty="0"/>
              <a:t>eg.</a:t>
            </a:r>
            <a:r>
              <a:rPr lang="zh-CN" altLang="en-US" sz="2000" dirty="0"/>
              <a:t>原告经济学学士，修过会计学，参加课程、自己做投资决策）</a:t>
            </a:r>
          </a:p>
        </p:txBody>
      </p:sp>
      <p:sp>
        <p:nvSpPr>
          <p:cNvPr id="4" name="矩形 7">
            <a:extLst>
              <a:ext uri="{FF2B5EF4-FFF2-40B4-BE49-F238E27FC236}">
                <a16:creationId xmlns:a16="http://schemas.microsoft.com/office/drawing/2014/main" id="{BE7B4A75-29AF-4738-B9ED-CE55B7E9BFC0}"/>
              </a:ext>
            </a:extLst>
          </p:cNvPr>
          <p:cNvSpPr/>
          <p:nvPr/>
        </p:nvSpPr>
        <p:spPr>
          <a:xfrm>
            <a:off x="-74290" y="3210482"/>
            <a:ext cx="9292589" cy="3271280"/>
          </a:xfrm>
          <a:prstGeom prst="rect">
            <a:avLst/>
          </a:prstGeom>
          <a:noFill/>
          <a:ln w="9525">
            <a:noFill/>
          </a:ln>
        </p:spPr>
        <p:txBody>
          <a:bodyPr wrap="square" anchor="t">
            <a:spAutoFit/>
          </a:bodyPr>
          <a:lstStyle/>
          <a:p>
            <a:pPr indent="457196" eaLnBrk="0" hangingPunct="0">
              <a:lnSpc>
                <a:spcPct val="110000"/>
              </a:lnSpc>
            </a:pPr>
            <a:r>
              <a:rPr lang="zh-CN" altLang="en-US" sz="2000" b="1" dirty="0"/>
              <a:t>（</a:t>
            </a:r>
            <a:r>
              <a:rPr lang="en-US" altLang="zh-CN" sz="2000" b="1" dirty="0"/>
              <a:t>d</a:t>
            </a:r>
            <a:r>
              <a:rPr lang="zh-CN" altLang="en-US" sz="2000" b="1" dirty="0"/>
              <a:t>）</a:t>
            </a:r>
            <a:r>
              <a:rPr lang="zh-CN" altLang="en-US" sz="2000" dirty="0"/>
              <a:t>每笔交易都得到客户的同意并不说明经纪人不控制账户，如果客户不懂行；客户听从经纪人的建议也不足以说明经纪人控制账户，如果客户有足够的智商来理解和评估经纪人的建议。</a:t>
            </a:r>
          </a:p>
          <a:p>
            <a:pPr indent="457196" eaLnBrk="0" hangingPunct="0">
              <a:lnSpc>
                <a:spcPct val="110000"/>
              </a:lnSpc>
              <a:spcAft>
                <a:spcPts val="600"/>
              </a:spcAft>
            </a:pPr>
            <a:r>
              <a:rPr lang="zh-CN" altLang="en-US" sz="2000" dirty="0"/>
              <a:t>（</a:t>
            </a:r>
            <a:r>
              <a:rPr lang="en-US" altLang="zh-CN" sz="2000" dirty="0"/>
              <a:t>e</a:t>
            </a:r>
            <a:r>
              <a:rPr lang="zh-CN" altLang="en-US" sz="2000" dirty="0"/>
              <a:t>）此外，还要考虑客户是否花费大量时间去熟悉账户及证券市场，积极参与决策等。</a:t>
            </a:r>
          </a:p>
          <a:p>
            <a:pPr indent="457196" eaLnBrk="0" hangingPunct="0">
              <a:lnSpc>
                <a:spcPct val="110000"/>
              </a:lnSpc>
              <a:spcAft>
                <a:spcPts val="600"/>
              </a:spcAft>
            </a:pPr>
            <a:r>
              <a:rPr lang="zh-CN" altLang="en-US" sz="2000" dirty="0"/>
              <a:t>主观过错可以从交易过量的行为上去推测。</a:t>
            </a:r>
          </a:p>
          <a:p>
            <a:pPr indent="457196" eaLnBrk="0" hangingPunct="0">
              <a:lnSpc>
                <a:spcPct val="110000"/>
              </a:lnSpc>
            </a:pPr>
            <a:r>
              <a:rPr lang="zh-CN" altLang="en-US" sz="2000" b="1" dirty="0"/>
              <a:t>其他考量因素</a:t>
            </a:r>
            <a:r>
              <a:rPr lang="zh-CN" altLang="en-US" sz="2000" dirty="0"/>
              <a:t>：佣金的数额与其他参照数据的比较。这些参照数据包括客户账户上的自有资金数额、经纪人或者客户账户所在的经纪人分支机构的所有客户自有资金的总额、经纪人或者客户账户所在的经纪人分支机构的佣金总收入。</a:t>
            </a:r>
          </a:p>
        </p:txBody>
      </p:sp>
    </p:spTree>
  </p:cSld>
  <p:clrMapOvr>
    <a:masterClrMapping/>
  </p:clrMapOvr>
  <p:transition>
    <p:push dir="u"/>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矩形 7"/>
          <p:cNvSpPr/>
          <p:nvPr/>
        </p:nvSpPr>
        <p:spPr>
          <a:xfrm>
            <a:off x="315922" y="445145"/>
            <a:ext cx="8512175" cy="1134349"/>
          </a:xfrm>
          <a:prstGeom prst="rect">
            <a:avLst/>
          </a:prstGeom>
          <a:noFill/>
          <a:ln w="9525">
            <a:noFill/>
          </a:ln>
        </p:spPr>
        <p:txBody>
          <a:bodyPr wrap="square" anchor="t">
            <a:spAutoFit/>
          </a:bodyPr>
          <a:lstStyle/>
          <a:p>
            <a:pPr indent="457196" eaLnBrk="0" hangingPunct="0">
              <a:lnSpc>
                <a:spcPct val="110000"/>
              </a:lnSpc>
            </a:pPr>
            <a:r>
              <a:rPr lang="en-US" altLang="zh-CN" sz="2400" b="1" dirty="0">
                <a:solidFill>
                  <a:srgbClr val="C00000"/>
                </a:solidFill>
              </a:rPr>
              <a:t>3.</a:t>
            </a:r>
            <a:r>
              <a:rPr lang="zh-CN" altLang="en-US" sz="2400" b="1" dirty="0">
                <a:solidFill>
                  <a:srgbClr val="C00000"/>
                </a:solidFill>
              </a:rPr>
              <a:t>损害赔偿责任  </a:t>
            </a:r>
            <a:endParaRPr lang="en-US" altLang="zh-CN" sz="2400" b="1" dirty="0">
              <a:solidFill>
                <a:srgbClr val="C00000"/>
              </a:solidFill>
            </a:endParaRPr>
          </a:p>
          <a:p>
            <a:pPr indent="457196" eaLnBrk="0" hangingPunct="0">
              <a:lnSpc>
                <a:spcPct val="110000"/>
              </a:lnSpc>
            </a:pPr>
            <a:r>
              <a:rPr lang="zh-CN" altLang="en-US" sz="2000" dirty="0">
                <a:latin typeface="楷体" panose="02010609060101010101" charset="-122"/>
                <a:ea typeface="楷体" panose="02010609060101010101" charset="-122"/>
              </a:rPr>
              <a:t>第五十七条第二款  违反前款规定给客户造成损失的，应当依法承担</a:t>
            </a:r>
            <a:r>
              <a:rPr lang="zh-CN" altLang="en-US" sz="2000" b="1" u="sng" dirty="0">
                <a:latin typeface="楷体" panose="02010609060101010101" charset="-122"/>
                <a:ea typeface="楷体" panose="02010609060101010101" charset="-122"/>
              </a:rPr>
              <a:t>赔偿责任</a:t>
            </a:r>
            <a:r>
              <a:rPr lang="zh-CN" altLang="en-US" sz="2000" dirty="0">
                <a:latin typeface="楷体" panose="02010609060101010101" charset="-122"/>
                <a:ea typeface="楷体" panose="02010609060101010101" charset="-122"/>
              </a:rPr>
              <a:t>。</a:t>
            </a:r>
          </a:p>
        </p:txBody>
      </p:sp>
    </p:spTree>
  </p:cSld>
  <p:clrMapOvr>
    <a:masterClrMapping/>
  </p:clrMapOvr>
  <p:transition>
    <p:push dir="u"/>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标题 1"/>
          <p:cNvSpPr>
            <a:spLocks noGrp="1"/>
          </p:cNvSpPr>
          <p:nvPr>
            <p:ph type="title"/>
          </p:nvPr>
        </p:nvSpPr>
        <p:spPr>
          <a:xfrm>
            <a:off x="645158" y="335605"/>
            <a:ext cx="7543800" cy="536575"/>
          </a:xfrm>
        </p:spPr>
        <p:txBody>
          <a:bodyPr anchor="b"/>
          <a:lstStyle/>
          <a:p>
            <a:r>
              <a:rPr lang="zh-CN" altLang="en-US" sz="2800" b="1" dirty="0"/>
              <a:t>六、其他违法行为</a:t>
            </a:r>
          </a:p>
        </p:txBody>
      </p:sp>
      <p:sp>
        <p:nvSpPr>
          <p:cNvPr id="3" name="内容占位符 2"/>
          <p:cNvSpPr>
            <a:spLocks noGrp="1"/>
          </p:cNvSpPr>
          <p:nvPr>
            <p:ph idx="1"/>
          </p:nvPr>
        </p:nvSpPr>
        <p:spPr>
          <a:xfrm>
            <a:off x="178443" y="1144907"/>
            <a:ext cx="8787131" cy="5086350"/>
          </a:xfrm>
        </p:spPr>
        <p:txBody>
          <a:bodyPr/>
          <a:lstStyle/>
          <a:p>
            <a:pPr fontAlgn="base"/>
            <a:r>
              <a:rPr lang="en-US" altLang="zh-CN" sz="2400" b="1" noProof="1">
                <a:solidFill>
                  <a:srgbClr val="C00000"/>
                </a:solidFill>
                <a:latin typeface="楷体" panose="02010609060101010101" charset="-122"/>
                <a:ea typeface="楷体" panose="02010609060101010101" charset="-122"/>
                <a:cs typeface="楷体" panose="02010609060101010101" charset="-122"/>
              </a:rPr>
              <a:t>1.</a:t>
            </a:r>
            <a:r>
              <a:rPr lang="zh-CN" altLang="en-US" sz="2400" b="1" noProof="1">
                <a:solidFill>
                  <a:srgbClr val="C00000"/>
                </a:solidFill>
                <a:latin typeface="楷体" panose="02010609060101010101" charset="-122"/>
                <a:ea typeface="楷体" panose="02010609060101010101" charset="-122"/>
                <a:cs typeface="楷体" panose="02010609060101010101" charset="-122"/>
              </a:rPr>
              <a:t>出借或者借用证券账户</a:t>
            </a:r>
            <a:r>
              <a:rPr lang="zh-CN" altLang="en-US" sz="2400" noProof="1">
                <a:solidFill>
                  <a:srgbClr val="C00000"/>
                </a:solidFill>
                <a:latin typeface="楷体" panose="02010609060101010101" charset="-122"/>
                <a:ea typeface="楷体" panose="02010609060101010101" charset="-122"/>
                <a:cs typeface="楷体" panose="02010609060101010101" charset="-122"/>
              </a:rPr>
              <a:t>  </a:t>
            </a:r>
          </a:p>
          <a:p>
            <a:pPr fontAlgn="base"/>
            <a:r>
              <a:rPr lang="en-US" altLang="zh-CN" strike="noStrike" noProof="1">
                <a:latin typeface="楷体" panose="02010609060101010101" charset="-122"/>
                <a:ea typeface="楷体" panose="02010609060101010101" charset="-122"/>
                <a:cs typeface="楷体" panose="02010609060101010101" charset="-122"/>
              </a:rPr>
              <a:t>    第五十八条  </a:t>
            </a:r>
            <a:r>
              <a:rPr lang="en-US" altLang="zh-CN" u="sng" strike="noStrike" noProof="1">
                <a:solidFill>
                  <a:srgbClr val="FF0000"/>
                </a:solidFill>
                <a:latin typeface="楷体" panose="02010609060101010101" charset="-122"/>
                <a:ea typeface="楷体" panose="02010609060101010101" charset="-122"/>
                <a:cs typeface="楷体" panose="02010609060101010101" charset="-122"/>
              </a:rPr>
              <a:t>任何单位和个人</a:t>
            </a:r>
            <a:r>
              <a:rPr lang="en-US" altLang="zh-CN" strike="noStrike" noProof="1">
                <a:latin typeface="楷体" panose="02010609060101010101" charset="-122"/>
                <a:ea typeface="楷体" panose="02010609060101010101" charset="-122"/>
                <a:cs typeface="楷体" panose="02010609060101010101" charset="-122"/>
              </a:rPr>
              <a:t>不得违反规定，出借自己的证券账户或者借用他人的证券账户从事证券交易。</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a:t>
            </a:r>
            <a:r>
              <a:rPr lang="zh-CN" altLang="en-US" strike="noStrike"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原为</a:t>
            </a:r>
            <a:r>
              <a:rPr lang="en-US" altLang="zh-CN" strike="noStrike"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a:t>
            </a:r>
            <a:r>
              <a:rPr lang="zh-CN" altLang="en-US" strike="noStrike"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法人</a:t>
            </a:r>
            <a:r>
              <a:rPr lang="en-US" altLang="zh-CN" strike="noStrike" noProof="1">
                <a:solidFill>
                  <a:srgbClr val="FF0000"/>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，扩大义务人的范围。）</a:t>
            </a:r>
            <a:endPar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endParaRPr>
          </a:p>
          <a:p>
            <a:pPr fontAlgn="base"/>
            <a:r>
              <a:rPr lang="en-US" altLang="zh-CN" sz="2400" b="1" noProof="1">
                <a:solidFill>
                  <a:srgbClr val="C00000"/>
                </a:solidFill>
                <a:latin typeface="楷体" panose="02010609060101010101" charset="-122"/>
                <a:ea typeface="楷体" panose="02010609060101010101" charset="-122"/>
                <a:cs typeface="楷体" panose="02010609060101010101" charset="-122"/>
              </a:rPr>
              <a:t>2.</a:t>
            </a:r>
            <a:r>
              <a:rPr lang="zh-CN" altLang="en-US" sz="2400" b="1" noProof="1">
                <a:solidFill>
                  <a:srgbClr val="C00000"/>
                </a:solidFill>
                <a:latin typeface="楷体" panose="02010609060101010101" charset="-122"/>
                <a:ea typeface="楷体" panose="02010609060101010101" charset="-122"/>
                <a:cs typeface="楷体" panose="02010609060101010101" charset="-122"/>
                <a:sym typeface="+mn-ea"/>
              </a:rPr>
              <a:t>资金</a:t>
            </a:r>
            <a:r>
              <a:rPr lang="zh-CN" altLang="en-US" sz="2400" b="1" noProof="1">
                <a:solidFill>
                  <a:srgbClr val="C00000"/>
                </a:solidFill>
                <a:latin typeface="楷体" panose="02010609060101010101" charset="-122"/>
                <a:ea typeface="楷体" panose="02010609060101010101" charset="-122"/>
                <a:cs typeface="楷体" panose="02010609060101010101" charset="-122"/>
              </a:rPr>
              <a:t>违规入市</a:t>
            </a:r>
          </a:p>
          <a:p>
            <a:pPr fontAlgn="base"/>
            <a:r>
              <a:rPr lang="en-US" altLang="zh-CN" strike="noStrike" noProof="1">
                <a:latin typeface="楷体" panose="02010609060101010101" charset="-122"/>
                <a:ea typeface="楷体" panose="02010609060101010101" charset="-122"/>
                <a:cs typeface="楷体" panose="02010609060101010101" charset="-122"/>
              </a:rPr>
              <a:t>    第五十九条　依法拓宽资金入市渠道，禁止资金</a:t>
            </a:r>
            <a:r>
              <a:rPr lang="en-US" altLang="zh-CN" u="sng" strike="noStrike" noProof="1">
                <a:solidFill>
                  <a:srgbClr val="FF0000"/>
                </a:solidFill>
                <a:latin typeface="楷体" panose="02010609060101010101" charset="-122"/>
                <a:ea typeface="楷体" panose="02010609060101010101" charset="-122"/>
                <a:cs typeface="楷体" panose="02010609060101010101" charset="-122"/>
              </a:rPr>
              <a:t>违规</a:t>
            </a:r>
            <a:r>
              <a:rPr lang="en-US" altLang="zh-CN" strike="noStrike" noProof="1">
                <a:latin typeface="楷体" panose="02010609060101010101" charset="-122"/>
                <a:ea typeface="楷体" panose="02010609060101010101" charset="-122"/>
                <a:cs typeface="楷体" panose="02010609060101010101" charset="-122"/>
              </a:rPr>
              <a:t>流入股市。</a:t>
            </a:r>
          </a:p>
          <a:p>
            <a:pPr fontAlgn="base"/>
            <a:r>
              <a:rPr lang="en-US" altLang="zh-CN" strike="noStrike" noProof="1">
                <a:latin typeface="楷体" panose="02010609060101010101" charset="-122"/>
                <a:ea typeface="楷体" panose="02010609060101010101" charset="-122"/>
                <a:cs typeface="楷体" panose="02010609060101010101" charset="-122"/>
              </a:rPr>
              <a:t>    禁止投资者</a:t>
            </a:r>
            <a:r>
              <a:rPr lang="en-US" altLang="zh-CN" u="sng" strike="noStrike" noProof="1">
                <a:solidFill>
                  <a:srgbClr val="FF0000"/>
                </a:solidFill>
                <a:latin typeface="楷体" panose="02010609060101010101" charset="-122"/>
                <a:ea typeface="楷体" panose="02010609060101010101" charset="-122"/>
                <a:cs typeface="楷体" panose="02010609060101010101" charset="-122"/>
              </a:rPr>
              <a:t>违规</a:t>
            </a:r>
            <a:r>
              <a:rPr lang="en-US" altLang="zh-CN" strike="noStrike" noProof="1">
                <a:latin typeface="楷体" panose="02010609060101010101" charset="-122"/>
                <a:ea typeface="楷体" panose="02010609060101010101" charset="-122"/>
                <a:cs typeface="楷体" panose="02010609060101010101" charset="-122"/>
              </a:rPr>
              <a:t>利用</a:t>
            </a:r>
            <a:r>
              <a:rPr lang="en-US" altLang="zh-CN" u="sng" strike="noStrike" noProof="1">
                <a:solidFill>
                  <a:srgbClr val="FF0000"/>
                </a:solidFill>
                <a:latin typeface="楷体" panose="02010609060101010101" charset="-122"/>
                <a:ea typeface="楷体" panose="02010609060101010101" charset="-122"/>
                <a:cs typeface="楷体" panose="02010609060101010101" charset="-122"/>
              </a:rPr>
              <a:t>财政资金、银行信贷资金</a:t>
            </a:r>
            <a:r>
              <a:rPr lang="en-US" altLang="zh-CN" strike="noStrike" noProof="1">
                <a:latin typeface="楷体" panose="02010609060101010101" charset="-122"/>
                <a:ea typeface="楷体" panose="02010609060101010101" charset="-122"/>
                <a:cs typeface="楷体" panose="02010609060101010101" charset="-122"/>
              </a:rPr>
              <a:t>买卖证券。(</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明确</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公款</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的指向</a:t>
            </a:r>
            <a:r>
              <a:rPr lang="en-US" altLang="zh-CN" strike="noStrike" noProof="1">
                <a:latin typeface="楷体" panose="02010609060101010101" charset="-122"/>
                <a:ea typeface="楷体" panose="02010609060101010101" charset="-122"/>
                <a:cs typeface="楷体" panose="02010609060101010101" charset="-122"/>
              </a:rPr>
              <a:t>)</a:t>
            </a:r>
          </a:p>
          <a:p>
            <a:pPr fontAlgn="base"/>
            <a:endParaRPr lang="en-US" altLang="zh-CN" sz="3200"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a:xfrm>
            <a:off x="679450" y="187325"/>
            <a:ext cx="7543800" cy="922338"/>
          </a:xfrm>
        </p:spPr>
        <p:txBody>
          <a:bodyPr anchor="b"/>
          <a:lstStyle/>
          <a:p>
            <a:pPr algn="ctr"/>
            <a:r>
              <a:rPr lang="en-US" altLang="zh-CN" sz="2800" dirty="0"/>
              <a:t>CDR</a:t>
            </a:r>
            <a:r>
              <a:rPr lang="zh-CN" altLang="en-US" sz="2800" dirty="0"/>
              <a:t>基础制度</a:t>
            </a:r>
          </a:p>
        </p:txBody>
      </p:sp>
      <p:pic>
        <p:nvPicPr>
          <p:cNvPr id="49154" name="内容占位符 3"/>
          <p:cNvPicPr>
            <a:picLocks noGrp="1" noChangeAspect="1"/>
          </p:cNvPicPr>
          <p:nvPr>
            <p:ph idx="1"/>
          </p:nvPr>
        </p:nvPicPr>
        <p:blipFill>
          <a:blip r:embed="rId2"/>
          <a:stretch>
            <a:fillRect/>
          </a:stretch>
        </p:blipFill>
        <p:spPr>
          <a:xfrm>
            <a:off x="0" y="1033473"/>
            <a:ext cx="9144000" cy="5824537"/>
          </a:xfrm>
        </p:spPr>
      </p:pic>
    </p:spTree>
  </p:cSld>
  <p:clrMapOvr>
    <a:masterClrMapping/>
  </p:clrMapOvr>
  <p:transition>
    <p:push dir="u"/>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33040" y="1314460"/>
            <a:ext cx="3124844" cy="1064260"/>
          </a:xfrm>
        </p:spPr>
        <p:txBody>
          <a:bodyPr/>
          <a:lstStyle/>
          <a:p>
            <a:pPr algn="r"/>
            <a:r>
              <a:rPr lang="zh-CN" altLang="en-US" dirty="0">
                <a:sym typeface="+mn-ea"/>
              </a:rPr>
              <a:t>第十二讲</a:t>
            </a:r>
          </a:p>
        </p:txBody>
      </p:sp>
      <p:sp>
        <p:nvSpPr>
          <p:cNvPr id="3" name="内容占位符 2"/>
          <p:cNvSpPr>
            <a:spLocks noGrp="1"/>
          </p:cNvSpPr>
          <p:nvPr>
            <p:ph idx="1"/>
          </p:nvPr>
        </p:nvSpPr>
        <p:spPr>
          <a:xfrm>
            <a:off x="359732" y="296237"/>
            <a:ext cx="7871460" cy="4022725"/>
          </a:xfrm>
        </p:spPr>
        <p:txBody>
          <a:bodyPr/>
          <a:lstStyle/>
          <a:p>
            <a:pPr algn="ctr"/>
            <a:r>
              <a:rPr lang="zh-CN" altLang="en-US" sz="8000" dirty="0">
                <a:sym typeface="+mn-ea"/>
              </a:rPr>
              <a:t>  </a:t>
            </a:r>
          </a:p>
          <a:p>
            <a:pPr algn="r"/>
            <a:endParaRPr lang="zh-CN" altLang="en-US" sz="8000" dirty="0">
              <a:sym typeface="+mn-ea"/>
            </a:endParaRPr>
          </a:p>
          <a:p>
            <a:pPr algn="ctr"/>
            <a:r>
              <a:rPr lang="zh-CN" altLang="en-US" sz="8000" dirty="0">
                <a:sym typeface="+mn-ea"/>
              </a:rPr>
              <a:t>投资者保护</a:t>
            </a:r>
          </a:p>
          <a:p>
            <a:pPr algn="ctr"/>
            <a:endParaRPr lang="zh-CN" altLang="en-US" sz="8000" dirty="0">
              <a:sym typeface="+mn-ea"/>
            </a:endParaRPr>
          </a:p>
        </p:txBody>
      </p:sp>
    </p:spTree>
  </p:cSld>
  <p:clrMapOvr>
    <a:masterClrMapping/>
  </p:clrMapOvr>
  <p:transition>
    <p:push dir="u"/>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9095" y="297825"/>
            <a:ext cx="7543800" cy="451485"/>
          </a:xfrm>
        </p:spPr>
        <p:txBody>
          <a:bodyPr/>
          <a:lstStyle/>
          <a:p>
            <a:r>
              <a:rPr lang="zh-CN" altLang="en-US" sz="2800" b="1" dirty="0"/>
              <a:t>一、投资者适当性管理制度</a:t>
            </a:r>
          </a:p>
        </p:txBody>
      </p:sp>
      <p:sp>
        <p:nvSpPr>
          <p:cNvPr id="3" name="内容占位符 2"/>
          <p:cNvSpPr>
            <a:spLocks noGrp="1"/>
          </p:cNvSpPr>
          <p:nvPr>
            <p:ph idx="1"/>
          </p:nvPr>
        </p:nvSpPr>
        <p:spPr>
          <a:xfrm>
            <a:off x="379105" y="944255"/>
            <a:ext cx="8312785" cy="4807585"/>
          </a:xfrm>
        </p:spPr>
        <p:txBody>
          <a:bodyPr/>
          <a:lstStyle/>
          <a:p>
            <a:r>
              <a:rPr lang="en-US" altLang="zh-CN" sz="2400" b="1" dirty="0">
                <a:solidFill>
                  <a:srgbClr val="C00000"/>
                </a:solidFill>
                <a:latin typeface="楷体" panose="02010609060101010101" charset="-122"/>
                <a:ea typeface="楷体" panose="02010609060101010101" charset="-122"/>
                <a:cs typeface="楷体" panose="02010609060101010101" charset="-122"/>
              </a:rPr>
              <a:t>1.</a:t>
            </a:r>
            <a:r>
              <a:rPr lang="zh-CN" altLang="en-US" sz="2400" b="1" dirty="0">
                <a:solidFill>
                  <a:srgbClr val="C00000"/>
                </a:solidFill>
                <a:latin typeface="楷体" panose="02010609060101010101" charset="-122"/>
                <a:ea typeface="楷体" panose="02010609060101010101" charset="-122"/>
                <a:cs typeface="楷体" panose="02010609060101010101" charset="-122"/>
              </a:rPr>
              <a:t>投资者适当性管理制度</a:t>
            </a:r>
          </a:p>
          <a:p>
            <a:r>
              <a:rPr lang="zh-CN" altLang="en-US" b="1" u="sng" dirty="0">
                <a:latin typeface="楷体" panose="02010609060101010101" charset="-122"/>
                <a:ea typeface="楷体" panose="02010609060101010101" charset="-122"/>
                <a:cs typeface="楷体" panose="02010609060101010101" charset="-122"/>
              </a:rPr>
              <a:t>第八十八条</a:t>
            </a:r>
            <a:r>
              <a:rPr lang="zh-CN" altLang="en-US" dirty="0">
                <a:latin typeface="楷体" panose="02010609060101010101" charset="-122"/>
                <a:ea typeface="楷体" panose="02010609060101010101" charset="-122"/>
                <a:cs typeface="楷体" panose="02010609060101010101" charset="-122"/>
              </a:rPr>
              <a:t> 证券公司向投资者销售证券、提供服务时，应当按照规定</a:t>
            </a:r>
            <a:r>
              <a:rPr lang="zh-CN" altLang="en-US" dirty="0">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充分了解</a:t>
            </a:r>
            <a:r>
              <a:rPr lang="zh-CN" altLang="en-US" dirty="0">
                <a:latin typeface="楷体" panose="02010609060101010101" charset="-122"/>
                <a:ea typeface="楷体" panose="02010609060101010101" charset="-122"/>
                <a:cs typeface="楷体" panose="02010609060101010101" charset="-122"/>
              </a:rPr>
              <a:t>投资者的基本情况、财产状况、金融资产状况、投资知识和经验、专业能力等相关信息；</a:t>
            </a:r>
            <a:r>
              <a:rPr lang="zh-CN" altLang="en-US" dirty="0">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如实说明</a:t>
            </a:r>
            <a:r>
              <a:rPr lang="zh-CN" altLang="en-US" dirty="0">
                <a:latin typeface="楷体" panose="02010609060101010101" charset="-122"/>
                <a:ea typeface="楷体" panose="02010609060101010101" charset="-122"/>
                <a:cs typeface="楷体" panose="02010609060101010101" charset="-122"/>
              </a:rPr>
              <a:t>证券、服务的重要内容，</a:t>
            </a:r>
            <a:r>
              <a:rPr lang="zh-CN" altLang="en-US" dirty="0">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充分揭示</a:t>
            </a:r>
            <a:r>
              <a:rPr lang="zh-CN" altLang="en-US" dirty="0">
                <a:latin typeface="楷体" panose="02010609060101010101" charset="-122"/>
                <a:ea typeface="楷体" panose="02010609060101010101" charset="-122"/>
                <a:cs typeface="楷体" panose="02010609060101010101" charset="-122"/>
              </a:rPr>
              <a:t>投资风险；销售、提供与投资者上述状况</a:t>
            </a:r>
            <a:r>
              <a:rPr lang="zh-CN" altLang="en-US" dirty="0">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相匹配</a:t>
            </a:r>
            <a:r>
              <a:rPr lang="zh-CN" altLang="en-US" dirty="0">
                <a:latin typeface="楷体" panose="02010609060101010101" charset="-122"/>
                <a:ea typeface="楷体" panose="02010609060101010101" charset="-122"/>
                <a:cs typeface="楷体" panose="02010609060101010101" charset="-122"/>
              </a:rPr>
              <a:t>的证券、服务。</a:t>
            </a:r>
          </a:p>
          <a:p>
            <a:r>
              <a:rPr lang="zh-CN" altLang="en-US" dirty="0">
                <a:latin typeface="楷体" panose="02010609060101010101" charset="-122"/>
                <a:ea typeface="楷体" panose="02010609060101010101" charset="-122"/>
                <a:cs typeface="楷体" panose="02010609060101010101" charset="-122"/>
              </a:rPr>
              <a:t>投资者在购买证券或者接受服务时，应当按照证券公司明示的要求</a:t>
            </a:r>
            <a:r>
              <a:rPr lang="zh-CN" altLang="en-US"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提供前款所列真实信息</a:t>
            </a:r>
            <a:r>
              <a:rPr lang="zh-CN" altLang="en-US" dirty="0">
                <a:latin typeface="楷体" panose="02010609060101010101" charset="-122"/>
                <a:ea typeface="楷体" panose="02010609060101010101" charset="-122"/>
                <a:cs typeface="楷体" panose="02010609060101010101" charset="-122"/>
              </a:rPr>
              <a:t>。拒绝提供或者未按照要求提供信息的，证券公司应当告知其后果，并按照规定</a:t>
            </a:r>
            <a:r>
              <a:rPr lang="zh-CN" altLang="en-US" dirty="0">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拒绝</a:t>
            </a:r>
            <a:r>
              <a:rPr lang="zh-CN" altLang="en-US" dirty="0">
                <a:latin typeface="楷体" panose="02010609060101010101" charset="-122"/>
                <a:ea typeface="楷体" panose="02010609060101010101" charset="-122"/>
                <a:cs typeface="楷体" panose="02010609060101010101" charset="-122"/>
              </a:rPr>
              <a:t>向其</a:t>
            </a:r>
            <a:r>
              <a:rPr lang="zh-CN" altLang="en-US" dirty="0">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销售证券、提供服务</a:t>
            </a:r>
            <a:r>
              <a:rPr lang="zh-CN" altLang="en-US" dirty="0">
                <a:latin typeface="楷体" panose="02010609060101010101" charset="-122"/>
                <a:ea typeface="楷体" panose="02010609060101010101" charset="-122"/>
                <a:cs typeface="楷体" panose="02010609060101010101" charset="-122"/>
              </a:rPr>
              <a:t>。</a:t>
            </a:r>
          </a:p>
          <a:p>
            <a:r>
              <a:rPr lang="zh-CN" altLang="en-US" dirty="0">
                <a:latin typeface="楷体" panose="02010609060101010101" charset="-122"/>
                <a:ea typeface="楷体" panose="02010609060101010101" charset="-122"/>
                <a:cs typeface="楷体" panose="02010609060101010101" charset="-122"/>
              </a:rPr>
              <a:t>证券公司违反第一款规定导致投资者损失的，应当承担相应的</a:t>
            </a:r>
            <a:r>
              <a:rPr lang="zh-CN" altLang="en-US" dirty="0">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赔偿责任</a:t>
            </a:r>
            <a:r>
              <a:rPr lang="zh-CN" altLang="en-US" dirty="0">
                <a:latin typeface="楷体" panose="02010609060101010101" charset="-122"/>
                <a:ea typeface="楷体" panose="02010609060101010101" charset="-122"/>
                <a:cs typeface="楷体" panose="02010609060101010101" charset="-122"/>
              </a:rPr>
              <a:t>。 </a:t>
            </a:r>
          </a:p>
        </p:txBody>
      </p:sp>
    </p:spTree>
  </p:cSld>
  <p:clrMapOvr>
    <a:masterClrMapping/>
  </p:clrMapOvr>
  <p:transition>
    <p:push dir="u"/>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481" y="325823"/>
            <a:ext cx="7543800" cy="426198"/>
          </a:xfrm>
        </p:spPr>
        <p:txBody>
          <a:bodyPr/>
          <a:lstStyle/>
          <a:p>
            <a:pPr marL="90804" indent="-90804">
              <a:lnSpc>
                <a:spcPct val="90000"/>
              </a:lnSpc>
              <a:spcBef>
                <a:spcPts val="1200"/>
              </a:spcBef>
              <a:spcAft>
                <a:spcPts val="200"/>
              </a:spcAft>
              <a:buClr>
                <a:schemeClr val="accent1"/>
              </a:buClr>
              <a:buFont typeface="Calibri" panose="020F0502020204030204" pitchFamily="2" charset="0"/>
              <a:buChar char=" "/>
            </a:pPr>
            <a:r>
              <a:rPr lang="en-US" altLang="zh-CN" sz="2400" b="1" dirty="0">
                <a:solidFill>
                  <a:srgbClr val="C00000"/>
                </a:solidFill>
                <a:latin typeface="楷体" panose="02010609060101010101" charset="-122"/>
                <a:ea typeface="楷体" panose="02010609060101010101" charset="-122"/>
                <a:cs typeface="楷体" panose="02010609060101010101" charset="-122"/>
              </a:rPr>
              <a:t>2.普通投资者倾斜保护制度</a:t>
            </a:r>
          </a:p>
        </p:txBody>
      </p:sp>
      <p:sp>
        <p:nvSpPr>
          <p:cNvPr id="3" name="内容占位符 2"/>
          <p:cNvSpPr>
            <a:spLocks noGrp="1"/>
          </p:cNvSpPr>
          <p:nvPr>
            <p:ph idx="1"/>
          </p:nvPr>
        </p:nvSpPr>
        <p:spPr>
          <a:xfrm>
            <a:off x="464979" y="953273"/>
            <a:ext cx="7676515" cy="2935561"/>
          </a:xfrm>
        </p:spPr>
        <p:txBody>
          <a:bodyPr/>
          <a:lstStyle/>
          <a:p>
            <a:r>
              <a:rPr lang="zh-CN" altLang="en-US" sz="2400" b="1"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第八十九条</a:t>
            </a:r>
            <a:r>
              <a:rPr lang="zh-CN" altLang="en-US" sz="2400" dirty="0">
                <a:latin typeface="楷体" panose="02010609060101010101" charset="-122"/>
                <a:ea typeface="楷体" panose="02010609060101010101" charset="-122"/>
                <a:cs typeface="楷体" panose="02010609060101010101" charset="-122"/>
              </a:rPr>
              <a:t> 根据财产状况、金融资产状况、投资知识和经验、专业能力等因素，投资者可以分为</a:t>
            </a:r>
            <a:r>
              <a:rPr lang="zh-CN" altLang="en-US" sz="2400"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普通投资者和专业投资者</a:t>
            </a:r>
            <a:r>
              <a:rPr lang="zh-CN" altLang="en-US" sz="2400" dirty="0">
                <a:latin typeface="楷体" panose="02010609060101010101" charset="-122"/>
                <a:ea typeface="楷体" panose="02010609060101010101" charset="-122"/>
                <a:cs typeface="楷体" panose="02010609060101010101" charset="-122"/>
              </a:rPr>
              <a:t>。</a:t>
            </a:r>
            <a:r>
              <a:rPr lang="zh-CN" altLang="en-US" sz="2400" u="sng" dirty="0">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专业投资者的标准</a:t>
            </a:r>
            <a:r>
              <a:rPr lang="zh-CN" altLang="en-US" sz="2400" dirty="0">
                <a:latin typeface="楷体" panose="02010609060101010101" charset="-122"/>
                <a:ea typeface="楷体" panose="02010609060101010101" charset="-122"/>
                <a:cs typeface="楷体" panose="02010609060101010101" charset="-122"/>
              </a:rPr>
              <a:t>由国务院证券监督管理机构规定。</a:t>
            </a:r>
          </a:p>
          <a:p>
            <a:r>
              <a:rPr lang="zh-CN" altLang="en-US" sz="2400"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普通投资者与证券公司发生纠纷的</a:t>
            </a:r>
            <a:r>
              <a:rPr lang="zh-CN" altLang="en-US" sz="2400" dirty="0">
                <a:latin typeface="楷体" panose="02010609060101010101" charset="-122"/>
                <a:ea typeface="楷体" panose="02010609060101010101" charset="-122"/>
                <a:cs typeface="楷体" panose="02010609060101010101" charset="-122"/>
              </a:rPr>
              <a:t>，证券公司应当证明其行为符合法律、行政法规以及国务院证券监督管理机构的规定，不存在误导、欺诈等情形。证券公司不能证明的，应当承担相应的赔偿责任。</a:t>
            </a:r>
          </a:p>
        </p:txBody>
      </p:sp>
    </p:spTree>
  </p:cSld>
  <p:clrMapOvr>
    <a:masterClrMapping/>
  </p:clrMapOvr>
  <p:transition>
    <p:push dir="u"/>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7226" y="447060"/>
            <a:ext cx="7543800" cy="398740"/>
          </a:xfrm>
        </p:spPr>
        <p:txBody>
          <a:bodyPr/>
          <a:lstStyle/>
          <a:p>
            <a:pPr marL="90804" indent="-90804">
              <a:lnSpc>
                <a:spcPct val="90000"/>
              </a:lnSpc>
              <a:spcBef>
                <a:spcPts val="1200"/>
              </a:spcBef>
              <a:spcAft>
                <a:spcPts val="200"/>
              </a:spcAft>
              <a:buClr>
                <a:schemeClr val="accent1"/>
              </a:buClr>
              <a:buFont typeface="Calibri" panose="020F0502020204030204" pitchFamily="2" charset="0"/>
              <a:buChar char=" "/>
            </a:pPr>
            <a:r>
              <a:rPr lang="en-US" altLang="zh-CN" sz="2400" b="1" dirty="0">
                <a:solidFill>
                  <a:srgbClr val="C00000"/>
                </a:solidFill>
                <a:latin typeface="楷体" panose="02010609060101010101" charset="-122"/>
                <a:ea typeface="楷体" panose="02010609060101010101" charset="-122"/>
                <a:cs typeface="楷体" panose="02010609060101010101" charset="-122"/>
              </a:rPr>
              <a:t>3.</a:t>
            </a:r>
            <a:r>
              <a:rPr lang="zh-CN" altLang="en-US" sz="2400" b="1" dirty="0">
                <a:solidFill>
                  <a:srgbClr val="C00000"/>
                </a:solidFill>
                <a:latin typeface="楷体" panose="02010609060101010101" charset="-122"/>
                <a:ea typeface="楷体" panose="02010609060101010101" charset="-122"/>
                <a:cs typeface="楷体" panose="02010609060101010101" charset="-122"/>
              </a:rPr>
              <a:t>股东</a:t>
            </a: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权</a:t>
            </a:r>
            <a:r>
              <a:rPr lang="zh-CN" altLang="en-US" sz="2400" b="1" dirty="0">
                <a:solidFill>
                  <a:srgbClr val="C00000"/>
                </a:solidFill>
                <a:latin typeface="楷体" panose="02010609060101010101" charset="-122"/>
                <a:ea typeface="楷体" panose="02010609060101010101" charset="-122"/>
                <a:cs typeface="楷体" panose="02010609060101010101" charset="-122"/>
              </a:rPr>
              <a:t>（参与治理权）</a:t>
            </a:r>
            <a:r>
              <a:rPr lang="en-US" altLang="zh-CN" sz="2400" b="1" dirty="0" err="1">
                <a:solidFill>
                  <a:srgbClr val="C00000"/>
                </a:solidFill>
                <a:latin typeface="楷体" panose="02010609060101010101" charset="-122"/>
                <a:ea typeface="楷体" panose="02010609060101010101" charset="-122"/>
                <a:cs typeface="楷体" panose="02010609060101010101" charset="-122"/>
              </a:rPr>
              <a:t>征集</a:t>
            </a:r>
            <a:endParaRPr lang="en-US" altLang="zh-CN" sz="2400" b="1" dirty="0">
              <a:solidFill>
                <a:srgbClr val="C00000"/>
              </a:solidFill>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a:xfrm>
            <a:off x="452130" y="1123950"/>
            <a:ext cx="7914005" cy="5087620"/>
          </a:xfrm>
        </p:spPr>
        <p:txBody>
          <a:bodyPr/>
          <a:lstStyle/>
          <a:p>
            <a:r>
              <a:rPr lang="zh-CN" altLang="en-US" b="1"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第九十条</a:t>
            </a:r>
            <a:r>
              <a:rPr lang="zh-CN" altLang="en-US" dirty="0"/>
              <a:t>　</a:t>
            </a:r>
            <a:r>
              <a:rPr lang="zh-CN" altLang="en-US" u="sng" dirty="0"/>
              <a:t>上市公司董事会、独立董事、持有百分之一以上有表决权股份的股东或者依照法律、行政法规或者国务院证券监督管理机构的规定设立的投资者保护机构</a:t>
            </a:r>
            <a:r>
              <a:rPr lang="zh-CN" altLang="en-US" dirty="0"/>
              <a:t>（以下简称投资者保护机构），可以作为</a:t>
            </a:r>
            <a:r>
              <a:rPr lang="zh-CN" altLang="en-US" dirty="0">
                <a:ln w="22225">
                  <a:solidFill>
                    <a:schemeClr val="accent2"/>
                  </a:solidFill>
                  <a:prstDash val="solid"/>
                </a:ln>
                <a:solidFill>
                  <a:schemeClr val="accent2">
                    <a:lumMod val="40000"/>
                    <a:lumOff val="60000"/>
                  </a:schemeClr>
                </a:solidFill>
              </a:rPr>
              <a:t>征集人</a:t>
            </a:r>
            <a:r>
              <a:rPr lang="zh-CN" altLang="en-US" dirty="0"/>
              <a:t>，自行或者委托证券公司、证券服务机构，公开请求上市公司股东委托其</a:t>
            </a:r>
            <a:r>
              <a:rPr lang="zh-CN" altLang="en-US" dirty="0">
                <a:solidFill>
                  <a:srgbClr val="FF0000"/>
                </a:solidFill>
              </a:rPr>
              <a:t>代为出席股东大会，并代为行使提案权、表决权等股东权利</a:t>
            </a:r>
            <a:r>
              <a:rPr lang="zh-CN" altLang="en-US" dirty="0"/>
              <a:t>。</a:t>
            </a:r>
          </a:p>
          <a:p>
            <a:r>
              <a:rPr lang="zh-CN" altLang="en-US" dirty="0"/>
              <a:t>依照前款规定征集股东权利的，征集人应当</a:t>
            </a:r>
            <a:r>
              <a:rPr lang="zh-CN" altLang="en-US" b="1" u="sng" dirty="0"/>
              <a:t>披露征集文件</a:t>
            </a:r>
            <a:r>
              <a:rPr lang="zh-CN" altLang="en-US" dirty="0"/>
              <a:t>，上市公司应当予以配合。</a:t>
            </a:r>
            <a:endParaRPr lang="zh-CN" altLang="en-US" u="sng" dirty="0"/>
          </a:p>
          <a:p>
            <a:r>
              <a:rPr lang="zh-CN" altLang="en-US" u="sng" dirty="0">
                <a:solidFill>
                  <a:srgbClr val="FF0000"/>
                </a:solidFill>
              </a:rPr>
              <a:t>禁止</a:t>
            </a:r>
            <a:r>
              <a:rPr lang="zh-CN" altLang="en-US" dirty="0"/>
              <a:t>以</a:t>
            </a:r>
            <a:r>
              <a:rPr lang="zh-CN" altLang="en-US" b="1" dirty="0"/>
              <a:t>有偿或者变相有偿</a:t>
            </a:r>
            <a:r>
              <a:rPr lang="zh-CN" altLang="en-US" dirty="0"/>
              <a:t>的方式公开征集股东权利。</a:t>
            </a:r>
          </a:p>
          <a:p>
            <a:r>
              <a:rPr lang="zh-CN" altLang="en-US" dirty="0"/>
              <a:t>公开征集股东权利</a:t>
            </a:r>
            <a:r>
              <a:rPr lang="zh-CN" altLang="en-US" u="sng" dirty="0">
                <a:solidFill>
                  <a:srgbClr val="FF0000"/>
                </a:solidFill>
              </a:rPr>
              <a:t>违反</a:t>
            </a:r>
            <a:r>
              <a:rPr lang="zh-CN" altLang="en-US" dirty="0"/>
              <a:t>法律、行政法规或者国务院证券监督管理机构有关规定，导致上市公司或者其股东</a:t>
            </a:r>
            <a:r>
              <a:rPr lang="zh-CN" altLang="en-US" u="sng" dirty="0">
                <a:solidFill>
                  <a:srgbClr val="FF0000"/>
                </a:solidFill>
              </a:rPr>
              <a:t>遭受损失</a:t>
            </a:r>
            <a:r>
              <a:rPr lang="zh-CN" altLang="en-US" dirty="0"/>
              <a:t>的，应当依法承担</a:t>
            </a:r>
            <a:r>
              <a:rPr lang="zh-CN" altLang="en-US" dirty="0">
                <a:ln w="22225">
                  <a:solidFill>
                    <a:schemeClr val="accent2"/>
                  </a:solidFill>
                  <a:prstDash val="solid"/>
                </a:ln>
                <a:solidFill>
                  <a:schemeClr val="accent2">
                    <a:lumMod val="40000"/>
                    <a:lumOff val="60000"/>
                  </a:schemeClr>
                </a:solidFill>
              </a:rPr>
              <a:t>赔偿责任</a:t>
            </a:r>
            <a:r>
              <a:rPr lang="zh-CN" altLang="en-US" dirty="0"/>
              <a:t>。</a:t>
            </a:r>
          </a:p>
          <a:p>
            <a:endParaRPr lang="zh-CN" altLang="en-US" sz="2400" dirty="0"/>
          </a:p>
        </p:txBody>
      </p:sp>
    </p:spTree>
  </p:cSld>
  <p:clrMapOvr>
    <a:masterClrMapping/>
  </p:clrMapOvr>
  <p:transition>
    <p:push dir="u"/>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24190" y="444502"/>
            <a:ext cx="8355965" cy="894080"/>
          </a:xfrm>
        </p:spPr>
        <p:txBody>
          <a:bodyPr anchor="b"/>
          <a:lstStyle/>
          <a:p>
            <a:pPr algn="l"/>
            <a:r>
              <a:rPr lang="en-US" altLang="zh-CN" sz="2400" b="1" dirty="0">
                <a:solidFill>
                  <a:srgbClr val="C00000"/>
                </a:solidFill>
                <a:latin typeface="楷体" panose="02010609060101010101" charset="-122"/>
                <a:ea typeface="楷体" panose="02010609060101010101" charset="-122"/>
                <a:cs typeface="楷体" panose="02010609060101010101" charset="-122"/>
              </a:rPr>
              <a:t>4.股利分配权与公司章程规范</a:t>
            </a:r>
            <a:endParaRPr lang="zh-CN" altLang="en-US" sz="3600" dirty="0">
              <a:solidFill>
                <a:srgbClr val="C00000"/>
              </a:solidFill>
            </a:endParaRPr>
          </a:p>
        </p:txBody>
      </p:sp>
      <p:sp>
        <p:nvSpPr>
          <p:cNvPr id="302082" name="内容占位符 2"/>
          <p:cNvSpPr>
            <a:spLocks noGrp="1"/>
          </p:cNvSpPr>
          <p:nvPr>
            <p:ph idx="1"/>
          </p:nvPr>
        </p:nvSpPr>
        <p:spPr>
          <a:xfrm>
            <a:off x="507015" y="1604530"/>
            <a:ext cx="7543800" cy="4022725"/>
          </a:xfrm>
        </p:spPr>
        <p:txBody>
          <a:bodyPr lIns="0" rIns="0" anchor="t"/>
          <a:lstStyle/>
          <a:p>
            <a:pPr>
              <a:lnSpc>
                <a:spcPct val="150000"/>
              </a:lnSpc>
            </a:pPr>
            <a:r>
              <a:rPr lang="zh-CN" altLang="en-US" b="1"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第九十一条</a:t>
            </a:r>
            <a:r>
              <a:rPr lang="zh-CN" altLang="en-US" dirty="0"/>
              <a:t>　上市公司应当在章程中</a:t>
            </a:r>
            <a:r>
              <a:rPr lang="zh-CN" altLang="en-US" dirty="0">
                <a:solidFill>
                  <a:srgbClr val="FF0000"/>
                </a:solidFill>
              </a:rPr>
              <a:t>明确</a:t>
            </a:r>
            <a:r>
              <a:rPr lang="zh-CN" altLang="en-US" dirty="0"/>
              <a:t>分配现金股利的</a:t>
            </a:r>
            <a:r>
              <a:rPr lang="zh-CN" altLang="en-US" b="1" u="sng" dirty="0"/>
              <a:t>具体安排和决策程序</a:t>
            </a:r>
            <a:r>
              <a:rPr lang="zh-CN" altLang="en-US" dirty="0"/>
              <a:t>，依法保障</a:t>
            </a:r>
            <a:r>
              <a:rPr lang="zh-CN" altLang="en-US" dirty="0">
                <a:ln w="22225">
                  <a:solidFill>
                    <a:schemeClr val="accent2"/>
                  </a:solidFill>
                  <a:prstDash val="solid"/>
                </a:ln>
                <a:solidFill>
                  <a:schemeClr val="accent2">
                    <a:lumMod val="40000"/>
                    <a:lumOff val="60000"/>
                  </a:schemeClr>
                </a:solidFill>
              </a:rPr>
              <a:t>股东的资产收益权</a:t>
            </a:r>
            <a:r>
              <a:rPr lang="zh-CN" altLang="en-US" dirty="0"/>
              <a:t>。</a:t>
            </a:r>
          </a:p>
          <a:p>
            <a:pPr>
              <a:lnSpc>
                <a:spcPct val="150000"/>
              </a:lnSpc>
            </a:pPr>
            <a:r>
              <a:rPr lang="zh-CN" altLang="en-US" dirty="0"/>
              <a:t>上市公司当年税后利润，在弥补亏损及提取法定公积金后有盈余的，</a:t>
            </a:r>
            <a:r>
              <a:rPr lang="zh-CN" altLang="en-US" dirty="0">
                <a:ln w="22225">
                  <a:solidFill>
                    <a:schemeClr val="accent2"/>
                  </a:solidFill>
                  <a:prstDash val="solid"/>
                </a:ln>
                <a:solidFill>
                  <a:schemeClr val="accent2">
                    <a:lumMod val="40000"/>
                    <a:lumOff val="60000"/>
                  </a:schemeClr>
                </a:solidFill>
              </a:rPr>
              <a:t>应当</a:t>
            </a:r>
            <a:r>
              <a:rPr lang="zh-CN" altLang="en-US" dirty="0"/>
              <a:t>按照公司章程的规定分配现金股利。</a:t>
            </a:r>
          </a:p>
          <a:p>
            <a:endParaRPr lang="zh-CN" altLang="en-US" dirty="0"/>
          </a:p>
          <a:p>
            <a:endParaRPr lang="zh-CN" altLang="en-US" dirty="0"/>
          </a:p>
        </p:txBody>
      </p:sp>
    </p:spTree>
  </p:cSld>
  <p:clrMapOvr>
    <a:masterClrMapping/>
  </p:clrMapOvr>
  <p:transition>
    <p:push dir="u"/>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014" y="108979"/>
            <a:ext cx="7543800" cy="693420"/>
          </a:xfrm>
        </p:spPr>
        <p:txBody>
          <a:bodyPr/>
          <a:lstStyle/>
          <a:p>
            <a:pPr algn="l">
              <a:buClrTx/>
              <a:buSzTx/>
              <a:buFontTx/>
            </a:pPr>
            <a:r>
              <a:rPr lang="en-US" altLang="zh-CN" sz="2400" b="1" dirty="0">
                <a:solidFill>
                  <a:srgbClr val="C00000"/>
                </a:solidFill>
                <a:latin typeface="楷体" panose="02010609060101010101" charset="-122"/>
                <a:ea typeface="楷体" panose="02010609060101010101" charset="-122"/>
                <a:cs typeface="楷体" panose="02010609060101010101" charset="-122"/>
              </a:rPr>
              <a:t>5.</a:t>
            </a:r>
            <a:r>
              <a:rPr lang="zh-CN" altLang="en-US" sz="2400" b="1" dirty="0">
                <a:solidFill>
                  <a:srgbClr val="C00000"/>
                </a:solidFill>
                <a:latin typeface="楷体" panose="02010609060101010101" charset="-122"/>
                <a:ea typeface="楷体" panose="02010609060101010101" charset="-122"/>
                <a:cs typeface="楷体" panose="02010609060101010101" charset="-122"/>
              </a:rPr>
              <a:t>债券</a:t>
            </a:r>
            <a:r>
              <a:rPr lang="en-US" altLang="zh-CN" sz="2400" b="1" dirty="0" err="1">
                <a:solidFill>
                  <a:srgbClr val="C00000"/>
                </a:solidFill>
                <a:latin typeface="楷体" panose="02010609060101010101" charset="-122"/>
                <a:ea typeface="楷体" panose="02010609060101010101" charset="-122"/>
                <a:cs typeface="楷体" panose="02010609060101010101" charset="-122"/>
              </a:rPr>
              <a:t>持有人会议</a:t>
            </a:r>
            <a:r>
              <a:rPr lang="zh-CN" altLang="en-US" sz="2400" b="1" dirty="0">
                <a:solidFill>
                  <a:srgbClr val="C00000"/>
                </a:solidFill>
                <a:latin typeface="楷体" panose="02010609060101010101" charset="-122"/>
                <a:ea typeface="楷体" panose="02010609060101010101" charset="-122"/>
                <a:cs typeface="楷体" panose="02010609060101010101" charset="-122"/>
              </a:rPr>
              <a:t>与债券受托管理人</a:t>
            </a:r>
          </a:p>
        </p:txBody>
      </p:sp>
      <p:sp>
        <p:nvSpPr>
          <p:cNvPr id="3" name="内容占位符 2"/>
          <p:cNvSpPr>
            <a:spLocks noGrp="1"/>
          </p:cNvSpPr>
          <p:nvPr>
            <p:ph idx="1"/>
          </p:nvPr>
        </p:nvSpPr>
        <p:spPr>
          <a:xfrm>
            <a:off x="507017" y="896992"/>
            <a:ext cx="7743825" cy="4763770"/>
          </a:xfrm>
        </p:spPr>
        <p:txBody>
          <a:bodyPr/>
          <a:lstStyle/>
          <a:p>
            <a:pPr>
              <a:lnSpc>
                <a:spcPct val="150000"/>
              </a:lnSpc>
            </a:pPr>
            <a:r>
              <a:rPr lang="zh-CN" altLang="en-US" b="1" u="sng" dirty="0">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第九十二条</a:t>
            </a:r>
            <a:r>
              <a:rPr lang="zh-CN" altLang="en-US" dirty="0">
                <a:sym typeface="+mn-ea"/>
              </a:rPr>
              <a:t>　</a:t>
            </a:r>
            <a:r>
              <a:rPr lang="zh-CN" altLang="en-US" dirty="0">
                <a:solidFill>
                  <a:srgbClr val="FF0000"/>
                </a:solidFill>
                <a:sym typeface="+mn-ea"/>
              </a:rPr>
              <a:t>公开</a:t>
            </a:r>
            <a:r>
              <a:rPr lang="zh-CN" altLang="en-US" dirty="0">
                <a:sym typeface="+mn-ea"/>
              </a:rPr>
              <a:t>发行公司债券的，应当</a:t>
            </a:r>
            <a:r>
              <a:rPr lang="zh-CN" altLang="en-US" b="1" u="sng" dirty="0">
                <a:solidFill>
                  <a:srgbClr val="FF0000"/>
                </a:solidFill>
                <a:sym typeface="+mn-ea"/>
              </a:rPr>
              <a:t>设立债券持有人会议</a:t>
            </a:r>
            <a:r>
              <a:rPr lang="zh-CN" altLang="en-US" dirty="0">
                <a:sym typeface="+mn-ea"/>
              </a:rPr>
              <a:t>，并应当在募集说明书中</a:t>
            </a:r>
            <a:r>
              <a:rPr lang="zh-CN" altLang="en-US" dirty="0">
                <a:solidFill>
                  <a:srgbClr val="FF0000"/>
                </a:solidFill>
                <a:sym typeface="+mn-ea"/>
              </a:rPr>
              <a:t>说明</a:t>
            </a:r>
            <a:r>
              <a:rPr lang="zh-CN" altLang="en-US" dirty="0">
                <a:sym typeface="+mn-ea"/>
              </a:rPr>
              <a:t>债券持有人会议的召集程序、会议规则和其他重要事项。</a:t>
            </a:r>
            <a:endParaRPr lang="zh-CN" altLang="en-US" dirty="0"/>
          </a:p>
          <a:p>
            <a:pPr>
              <a:lnSpc>
                <a:spcPct val="150000"/>
              </a:lnSpc>
            </a:pPr>
            <a:r>
              <a:rPr lang="zh-CN" altLang="en-US" dirty="0">
                <a:sym typeface="+mn-ea"/>
              </a:rPr>
              <a:t>公开发行公司债券的，发行人应当为债券持有人聘请</a:t>
            </a:r>
            <a:r>
              <a:rPr lang="zh-CN" altLang="en-US" b="1" u="sng" dirty="0">
                <a:solidFill>
                  <a:srgbClr val="FF0000"/>
                </a:solidFill>
                <a:sym typeface="+mn-ea"/>
              </a:rPr>
              <a:t>债券受托管理人</a:t>
            </a:r>
            <a:r>
              <a:rPr lang="zh-CN" altLang="en-US" dirty="0">
                <a:sym typeface="+mn-ea"/>
              </a:rPr>
              <a:t>，并订立债券受托管理协议。</a:t>
            </a:r>
            <a:r>
              <a:rPr lang="zh-CN" altLang="en-US" dirty="0">
                <a:solidFill>
                  <a:srgbClr val="FF0000"/>
                </a:solidFill>
                <a:sym typeface="+mn-ea"/>
              </a:rPr>
              <a:t>受托管理人</a:t>
            </a:r>
            <a:r>
              <a:rPr lang="zh-CN" altLang="en-US" dirty="0">
                <a:sym typeface="+mn-ea"/>
              </a:rPr>
              <a:t>应当由本次发行的承销机构或者其他经国务院证券监督管理机构认可的机构担任，债券持有人会议</a:t>
            </a:r>
            <a:r>
              <a:rPr lang="zh-CN" altLang="en-US" dirty="0">
                <a:solidFill>
                  <a:srgbClr val="FF0000"/>
                </a:solidFill>
                <a:sym typeface="+mn-ea"/>
              </a:rPr>
              <a:t>可以决议变更</a:t>
            </a:r>
            <a:r>
              <a:rPr lang="zh-CN" altLang="en-US" dirty="0">
                <a:sym typeface="+mn-ea"/>
              </a:rPr>
              <a:t>债券受托管理人。债券受托管理人应当</a:t>
            </a:r>
            <a:r>
              <a:rPr lang="zh-CN" altLang="en-US" b="1" dirty="0">
                <a:solidFill>
                  <a:srgbClr val="FF0000"/>
                </a:solidFill>
                <a:sym typeface="+mn-ea"/>
              </a:rPr>
              <a:t>勤勉尽责，公正履行受托管理职责，不得损害债券持有人利益</a:t>
            </a:r>
            <a:r>
              <a:rPr lang="zh-CN" altLang="en-US" dirty="0">
                <a:sym typeface="+mn-ea"/>
              </a:rPr>
              <a:t>。</a:t>
            </a:r>
            <a:endParaRPr lang="zh-CN" altLang="en-US" dirty="0"/>
          </a:p>
          <a:p>
            <a:pPr>
              <a:lnSpc>
                <a:spcPct val="150000"/>
              </a:lnSpc>
            </a:pPr>
            <a:r>
              <a:rPr lang="zh-CN" altLang="en-US" dirty="0">
                <a:sym typeface="+mn-ea"/>
              </a:rPr>
              <a:t>债券发行人未能按期兑付债券本息的，债券受托管理人可以接受全部或者部分债券持有人的委托，</a:t>
            </a:r>
            <a:r>
              <a:rPr lang="zh-CN" altLang="en-US" b="1" u="sng" dirty="0">
                <a:sym typeface="+mn-ea"/>
              </a:rPr>
              <a:t>以自己名义代表债券持有人提起、参加民事诉讼或者清算程序</a:t>
            </a:r>
            <a:r>
              <a:rPr lang="zh-CN" altLang="en-US" dirty="0">
                <a:sym typeface="+mn-ea"/>
              </a:rPr>
              <a:t>。</a:t>
            </a:r>
            <a:endParaRPr lang="zh-CN" altLang="en-US" dirty="0"/>
          </a:p>
          <a:p>
            <a:endParaRPr lang="zh-CN" altLang="en-US" dirty="0"/>
          </a:p>
          <a:p>
            <a:endParaRPr lang="zh-CN" altLang="en-US" dirty="0"/>
          </a:p>
        </p:txBody>
      </p:sp>
    </p:spTree>
  </p:cSld>
  <p:clrMapOvr>
    <a:masterClrMapping/>
  </p:clrMapOvr>
  <p:transition>
    <p:push dir="u"/>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325" y="287655"/>
            <a:ext cx="7543800" cy="693420"/>
          </a:xfrm>
        </p:spPr>
        <p:txBody>
          <a:bodyPr/>
          <a:lstStyle/>
          <a:p>
            <a:pPr algn="l">
              <a:buClrTx/>
              <a:buSzTx/>
              <a:buFontTx/>
            </a:pPr>
            <a:r>
              <a:rPr lang="en-US" altLang="zh-CN" sz="2400" b="1" dirty="0">
                <a:solidFill>
                  <a:srgbClr val="C00000"/>
                </a:solidFill>
                <a:latin typeface="楷体" panose="02010609060101010101" charset="-122"/>
                <a:ea typeface="楷体" panose="02010609060101010101" charset="-122"/>
                <a:cs typeface="楷体" panose="02010609060101010101" charset="-122"/>
              </a:rPr>
              <a:t>6.先行赔付-</a:t>
            </a:r>
            <a:r>
              <a:rPr lang="zh-CN" altLang="en-US" sz="2400" b="1" dirty="0">
                <a:solidFill>
                  <a:srgbClr val="C00000"/>
                </a:solidFill>
                <a:latin typeface="楷体" panose="02010609060101010101" charset="-122"/>
                <a:ea typeface="楷体" panose="02010609060101010101" charset="-122"/>
                <a:cs typeface="楷体" panose="02010609060101010101" charset="-122"/>
              </a:rPr>
              <a:t>追偿</a:t>
            </a:r>
          </a:p>
        </p:txBody>
      </p:sp>
      <p:sp>
        <p:nvSpPr>
          <p:cNvPr id="3" name="内容占位符 2"/>
          <p:cNvSpPr>
            <a:spLocks noGrp="1"/>
          </p:cNvSpPr>
          <p:nvPr>
            <p:ph idx="1"/>
          </p:nvPr>
        </p:nvSpPr>
        <p:spPr>
          <a:xfrm>
            <a:off x="637548" y="1205866"/>
            <a:ext cx="7728585" cy="2609390"/>
          </a:xfrm>
        </p:spPr>
        <p:txBody>
          <a:bodyPr/>
          <a:lstStyle/>
          <a:p>
            <a:pPr>
              <a:lnSpc>
                <a:spcPct val="150000"/>
              </a:lnSpc>
            </a:pPr>
            <a:r>
              <a:rPr lang="zh-CN" altLang="en-US" u="sng" dirty="0">
                <a:ln w="22225">
                  <a:solidFill>
                    <a:schemeClr val="accent2"/>
                  </a:solidFill>
                  <a:prstDash val="solid"/>
                </a:ln>
                <a:solidFill>
                  <a:schemeClr val="accent2">
                    <a:lumMod val="40000"/>
                    <a:lumOff val="60000"/>
                  </a:schemeClr>
                </a:solidFill>
                <a:sym typeface="+mn-ea"/>
              </a:rPr>
              <a:t>第九十三条</a:t>
            </a:r>
            <a:r>
              <a:rPr lang="zh-CN" altLang="en-US" dirty="0">
                <a:sym typeface="+mn-ea"/>
              </a:rPr>
              <a:t>　</a:t>
            </a:r>
            <a:r>
              <a:rPr lang="zh-CN" altLang="en-US" b="1" dirty="0">
                <a:sym typeface="+mn-ea"/>
              </a:rPr>
              <a:t>发行人因</a:t>
            </a:r>
            <a:r>
              <a:rPr lang="zh-CN" altLang="en-US" u="sng" dirty="0">
                <a:sym typeface="+mn-ea"/>
              </a:rPr>
              <a:t>欺诈发行、虚假陈述或者其他重大违法行为</a:t>
            </a:r>
            <a:r>
              <a:rPr lang="zh-CN" altLang="en-US" dirty="0">
                <a:sym typeface="+mn-ea"/>
              </a:rPr>
              <a:t>给投资者造成损失的，</a:t>
            </a:r>
            <a:r>
              <a:rPr lang="zh-CN" altLang="en-US" dirty="0">
                <a:solidFill>
                  <a:srgbClr val="FF0000"/>
                </a:solidFill>
                <a:sym typeface="+mn-ea"/>
              </a:rPr>
              <a:t>发行人的控股股东、实际控制人、相关的证券公司</a:t>
            </a:r>
            <a:r>
              <a:rPr lang="zh-CN" altLang="en-US" dirty="0">
                <a:sym typeface="+mn-ea"/>
              </a:rPr>
              <a:t>可以委托</a:t>
            </a:r>
            <a:r>
              <a:rPr lang="zh-CN" altLang="en-US" u="sng" dirty="0">
                <a:solidFill>
                  <a:srgbClr val="FF0000"/>
                </a:solidFill>
                <a:sym typeface="+mn-ea"/>
              </a:rPr>
              <a:t>投资者保护机构</a:t>
            </a:r>
            <a:r>
              <a:rPr lang="zh-CN" altLang="en-US" dirty="0">
                <a:sym typeface="+mn-ea"/>
              </a:rPr>
              <a:t>，就赔偿事宜与受到损失的投资者达成协议，予以</a:t>
            </a:r>
            <a:r>
              <a:rPr lang="zh-CN" altLang="en-US" dirty="0">
                <a:ln w="22225">
                  <a:solidFill>
                    <a:schemeClr val="accent2"/>
                  </a:solidFill>
                  <a:prstDash val="solid"/>
                </a:ln>
                <a:solidFill>
                  <a:schemeClr val="accent2">
                    <a:lumMod val="40000"/>
                    <a:lumOff val="60000"/>
                  </a:schemeClr>
                </a:solidFill>
                <a:sym typeface="+mn-ea"/>
              </a:rPr>
              <a:t>先行赔付</a:t>
            </a:r>
            <a:r>
              <a:rPr lang="zh-CN" altLang="en-US" dirty="0">
                <a:sym typeface="+mn-ea"/>
              </a:rPr>
              <a:t>。先行赔付后，可以依法</a:t>
            </a:r>
            <a:r>
              <a:rPr lang="zh-CN" altLang="en-US" b="1" dirty="0">
                <a:sym typeface="+mn-ea"/>
              </a:rPr>
              <a:t>向发行人以及其他连带责任人</a:t>
            </a:r>
            <a:r>
              <a:rPr lang="zh-CN" altLang="en-US" b="1" u="sng" dirty="0">
                <a:solidFill>
                  <a:srgbClr val="FF0000"/>
                </a:solidFill>
                <a:sym typeface="+mn-ea"/>
              </a:rPr>
              <a:t>追偿</a:t>
            </a:r>
            <a:r>
              <a:rPr lang="zh-CN" altLang="en-US" dirty="0">
                <a:sym typeface="+mn-ea"/>
              </a:rPr>
              <a:t>。</a:t>
            </a:r>
            <a:endParaRPr lang="zh-CN" altLang="en-US" dirty="0"/>
          </a:p>
          <a:p>
            <a:endParaRPr lang="zh-CN" altLang="en-US" sz="3400" dirty="0"/>
          </a:p>
        </p:txBody>
      </p:sp>
    </p:spTree>
  </p:cSld>
  <p:clrMapOvr>
    <a:masterClrMapping/>
  </p:clrMapOvr>
  <p:transition>
    <p:push dir="u"/>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391" y="182165"/>
            <a:ext cx="8027670" cy="482299"/>
          </a:xfrm>
        </p:spPr>
        <p:txBody>
          <a:bodyPr/>
          <a:lstStyle/>
          <a:p>
            <a:pPr algn="l">
              <a:buClrTx/>
              <a:buSzTx/>
              <a:buFontTx/>
            </a:pPr>
            <a:r>
              <a:rPr lang="en-US" altLang="zh-CN" sz="2400" b="1" dirty="0">
                <a:solidFill>
                  <a:srgbClr val="C00000"/>
                </a:solidFill>
                <a:latin typeface="楷体" panose="02010609060101010101" charset="-122"/>
                <a:ea typeface="楷体" panose="02010609060101010101" charset="-122"/>
                <a:cs typeface="楷体" panose="02010609060101010101" charset="-122"/>
              </a:rPr>
              <a:t>7.</a:t>
            </a:r>
            <a:r>
              <a:rPr lang="en-US" altLang="zh-CN" sz="2400" b="1" dirty="0">
                <a:solidFill>
                  <a:srgbClr val="C00000"/>
                </a:solidFill>
                <a:latin typeface="楷体" panose="02010609060101010101" charset="-122"/>
                <a:ea typeface="楷体" panose="02010609060101010101" charset="-122"/>
                <a:cs typeface="楷体" panose="02010609060101010101" charset="-122"/>
                <a:sym typeface="+mn-ea"/>
              </a:rPr>
              <a:t>投资者保护机构：调解与诉讼</a:t>
            </a:r>
            <a:endParaRPr lang="en-US" altLang="zh-CN" sz="2400" b="1" dirty="0">
              <a:solidFill>
                <a:srgbClr val="C00000"/>
              </a:solidFill>
              <a:latin typeface="楷体" panose="02010609060101010101" charset="-122"/>
              <a:ea typeface="楷体" panose="02010609060101010101" charset="-122"/>
              <a:cs typeface="楷体" panose="02010609060101010101" charset="-122"/>
            </a:endParaRPr>
          </a:p>
        </p:txBody>
      </p:sp>
      <p:sp>
        <p:nvSpPr>
          <p:cNvPr id="3" name="内容占位符 2"/>
          <p:cNvSpPr>
            <a:spLocks noGrp="1"/>
          </p:cNvSpPr>
          <p:nvPr>
            <p:ph idx="1"/>
          </p:nvPr>
        </p:nvSpPr>
        <p:spPr>
          <a:xfrm>
            <a:off x="636271" y="664464"/>
            <a:ext cx="7871460" cy="4986655"/>
          </a:xfrm>
        </p:spPr>
        <p:txBody>
          <a:bodyPr/>
          <a:lstStyle/>
          <a:p>
            <a:pPr>
              <a:lnSpc>
                <a:spcPct val="150000"/>
              </a:lnSpc>
            </a:pPr>
            <a:r>
              <a:rPr lang="zh-CN" altLang="en-US" u="sng" dirty="0">
                <a:ln w="22225">
                  <a:solidFill>
                    <a:schemeClr val="accent2"/>
                  </a:solidFill>
                  <a:prstDash val="solid"/>
                </a:ln>
                <a:solidFill>
                  <a:schemeClr val="accent2">
                    <a:lumMod val="40000"/>
                    <a:lumOff val="60000"/>
                  </a:schemeClr>
                </a:solidFill>
                <a:sym typeface="+mn-ea"/>
              </a:rPr>
              <a:t>第九十四条</a:t>
            </a:r>
            <a:r>
              <a:rPr lang="zh-CN" altLang="en-US" dirty="0">
                <a:sym typeface="+mn-ea"/>
              </a:rPr>
              <a:t>　投资者与发行人、证券公司等发生纠纷的，双方可以向投资者保护机构申请调解。普通投资者与证券公司发生证券业务纠纷，</a:t>
            </a:r>
            <a:r>
              <a:rPr lang="zh-CN" altLang="en-US" u="sng" dirty="0">
                <a:solidFill>
                  <a:srgbClr val="FF0000"/>
                </a:solidFill>
                <a:sym typeface="+mn-ea"/>
              </a:rPr>
              <a:t>普通投资者</a:t>
            </a:r>
            <a:r>
              <a:rPr lang="zh-CN" altLang="en-US" b="1" u="sng" dirty="0">
                <a:solidFill>
                  <a:srgbClr val="FF0000"/>
                </a:solidFill>
                <a:sym typeface="+mn-ea"/>
              </a:rPr>
              <a:t>提出调解</a:t>
            </a:r>
            <a:r>
              <a:rPr lang="zh-CN" altLang="en-US" b="1" dirty="0">
                <a:sym typeface="+mn-ea"/>
              </a:rPr>
              <a:t>请求的，证券公司</a:t>
            </a:r>
            <a:r>
              <a:rPr lang="zh-CN" altLang="en-US" b="1" dirty="0">
                <a:solidFill>
                  <a:srgbClr val="FF0000"/>
                </a:solidFill>
                <a:sym typeface="+mn-ea"/>
              </a:rPr>
              <a:t>不得拒绝</a:t>
            </a:r>
            <a:r>
              <a:rPr lang="zh-CN" altLang="en-US" b="1" dirty="0">
                <a:sym typeface="+mn-ea"/>
              </a:rPr>
              <a:t>。</a:t>
            </a:r>
            <a:endParaRPr lang="zh-CN" altLang="en-US" b="1" dirty="0"/>
          </a:p>
          <a:p>
            <a:pPr>
              <a:lnSpc>
                <a:spcPct val="150000"/>
              </a:lnSpc>
            </a:pPr>
            <a:r>
              <a:rPr lang="zh-CN" altLang="en-US" dirty="0">
                <a:sym typeface="+mn-ea"/>
              </a:rPr>
              <a:t>投资者保护机构对损害投资者利益的行为，可以</a:t>
            </a:r>
            <a:r>
              <a:rPr lang="zh-CN" altLang="en-US" u="sng" dirty="0">
                <a:sym typeface="+mn-ea"/>
              </a:rPr>
              <a:t>依法支持</a:t>
            </a:r>
            <a:r>
              <a:rPr lang="zh-CN" altLang="en-US" dirty="0">
                <a:sym typeface="+mn-ea"/>
              </a:rPr>
              <a:t>投资者向人民法院提起诉讼。</a:t>
            </a:r>
            <a:endParaRPr lang="zh-CN" altLang="en-US" dirty="0"/>
          </a:p>
          <a:p>
            <a:pPr>
              <a:lnSpc>
                <a:spcPct val="150000"/>
              </a:lnSpc>
            </a:pPr>
            <a:r>
              <a:rPr lang="zh-CN" altLang="en-US" dirty="0">
                <a:sym typeface="+mn-ea"/>
              </a:rPr>
              <a:t>发行人的董事、监事、高级管理人员执行公司职务时违反法律、行政法规或者公司章程的规定给公司造成损失，发行人的控股股东、实际控制人等侵犯公司合法权益给公司造成损失，</a:t>
            </a:r>
            <a:r>
              <a:rPr lang="zh-CN" altLang="en-US" dirty="0">
                <a:ln w="22225">
                  <a:solidFill>
                    <a:schemeClr val="accent2"/>
                  </a:solidFill>
                  <a:prstDash val="solid"/>
                </a:ln>
                <a:solidFill>
                  <a:schemeClr val="accent2">
                    <a:lumMod val="40000"/>
                    <a:lumOff val="60000"/>
                  </a:schemeClr>
                </a:solidFill>
                <a:sym typeface="+mn-ea"/>
              </a:rPr>
              <a:t>投资者保护机构</a:t>
            </a:r>
            <a:r>
              <a:rPr lang="zh-CN" altLang="en-US" u="sng" dirty="0">
                <a:sym typeface="+mn-ea"/>
              </a:rPr>
              <a:t>持有该公司股份的</a:t>
            </a:r>
            <a:r>
              <a:rPr lang="zh-CN" altLang="en-US" dirty="0">
                <a:sym typeface="+mn-ea"/>
              </a:rPr>
              <a:t>，可以</a:t>
            </a:r>
            <a:r>
              <a:rPr lang="zh-CN" altLang="en-US" b="1" u="sng" dirty="0">
                <a:sym typeface="+mn-ea"/>
              </a:rPr>
              <a:t>为公司的利益</a:t>
            </a:r>
            <a:r>
              <a:rPr lang="zh-CN" altLang="en-US" dirty="0">
                <a:solidFill>
                  <a:srgbClr val="FF0000"/>
                </a:solidFill>
                <a:sym typeface="+mn-ea"/>
              </a:rPr>
              <a:t>以自己的名义</a:t>
            </a:r>
            <a:r>
              <a:rPr lang="zh-CN" altLang="en-US" dirty="0">
                <a:sym typeface="+mn-ea"/>
              </a:rPr>
              <a:t>向人民法院提起诉讼，</a:t>
            </a:r>
            <a:r>
              <a:rPr lang="zh-CN" altLang="en-US" b="1" u="sng" dirty="0">
                <a:sym typeface="+mn-ea"/>
              </a:rPr>
              <a:t>持股比例和持股期限</a:t>
            </a:r>
            <a:r>
              <a:rPr lang="zh-CN" altLang="en-US" b="1" dirty="0">
                <a:sym typeface="+mn-ea"/>
              </a:rPr>
              <a:t>不受《中华人民共和国公司法》规定的限制</a:t>
            </a:r>
            <a:r>
              <a:rPr lang="zh-CN" altLang="en-US" dirty="0">
                <a:sym typeface="+mn-ea"/>
              </a:rPr>
              <a:t>。</a:t>
            </a:r>
          </a:p>
          <a:p>
            <a:pPr>
              <a:lnSpc>
                <a:spcPct val="150000"/>
              </a:lnSpc>
            </a:pPr>
            <a:r>
              <a:rPr lang="zh-CN" altLang="en-US" dirty="0">
                <a:sym typeface="+mn-ea"/>
              </a:rPr>
              <a:t>（股东代表诉讼的特别规则）</a:t>
            </a:r>
            <a:endParaRPr lang="zh-CN" altLang="en-US" dirty="0"/>
          </a:p>
          <a:p>
            <a:pPr>
              <a:lnSpc>
                <a:spcPct val="150000"/>
              </a:lnSpc>
            </a:pPr>
            <a:endParaRPr lang="zh-CN" altLang="en-US" dirty="0"/>
          </a:p>
          <a:p>
            <a:endParaRPr lang="zh-CN" altLang="en-US" dirty="0"/>
          </a:p>
        </p:txBody>
      </p:sp>
    </p:spTree>
  </p:cSld>
  <p:clrMapOvr>
    <a:masterClrMapping/>
  </p:clrMapOvr>
  <p:transition>
    <p:push dir="u"/>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4665" y="287655"/>
            <a:ext cx="8070850" cy="693420"/>
          </a:xfrm>
        </p:spPr>
        <p:txBody>
          <a:bodyPr/>
          <a:lstStyle/>
          <a:p>
            <a:pPr algn="l">
              <a:buClrTx/>
              <a:buSzTx/>
              <a:buFontTx/>
            </a:pPr>
            <a:r>
              <a:rPr lang="en-US" altLang="zh-CN" sz="2400" b="1" dirty="0">
                <a:solidFill>
                  <a:srgbClr val="C00000"/>
                </a:solidFill>
                <a:latin typeface="楷体" panose="02010609060101010101" charset="-122"/>
                <a:ea typeface="楷体" panose="02010609060101010101" charset="-122"/>
                <a:cs typeface="楷体" panose="02010609060101010101" charset="-122"/>
              </a:rPr>
              <a:t>8.代表人诉讼</a:t>
            </a:r>
            <a:r>
              <a:rPr lang="zh-CN" altLang="en-US" sz="2400" b="1" dirty="0">
                <a:solidFill>
                  <a:srgbClr val="C00000"/>
                </a:solidFill>
                <a:latin typeface="楷体" panose="02010609060101010101" charset="-122"/>
                <a:ea typeface="楷体" panose="02010609060101010101" charset="-122"/>
                <a:cs typeface="楷体" panose="02010609060101010101" charset="-122"/>
              </a:rPr>
              <a:t>（积极参加</a:t>
            </a:r>
            <a:r>
              <a:rPr lang="en-US" altLang="zh-CN" sz="2400" b="1" dirty="0">
                <a:solidFill>
                  <a:srgbClr val="C00000"/>
                </a:solidFill>
                <a:latin typeface="楷体" panose="02010609060101010101" charset="-122"/>
                <a:ea typeface="楷体" panose="02010609060101010101" charset="-122"/>
                <a:cs typeface="楷体" panose="02010609060101010101" charset="-122"/>
              </a:rPr>
              <a:t>v</a:t>
            </a:r>
            <a:r>
              <a:rPr lang="zh-CN" altLang="en-US" sz="2400" b="1" dirty="0">
                <a:solidFill>
                  <a:srgbClr val="C00000"/>
                </a:solidFill>
                <a:latin typeface="楷体" panose="02010609060101010101" charset="-122"/>
                <a:ea typeface="楷体" panose="02010609060101010101" charset="-122"/>
                <a:cs typeface="楷体" panose="02010609060101010101" charset="-122"/>
              </a:rPr>
              <a:t>默示参加）</a:t>
            </a:r>
          </a:p>
        </p:txBody>
      </p:sp>
      <p:sp>
        <p:nvSpPr>
          <p:cNvPr id="3" name="内容占位符 2"/>
          <p:cNvSpPr>
            <a:spLocks noGrp="1"/>
          </p:cNvSpPr>
          <p:nvPr>
            <p:ph idx="1"/>
          </p:nvPr>
        </p:nvSpPr>
        <p:spPr>
          <a:xfrm>
            <a:off x="494675" y="1076970"/>
            <a:ext cx="8326755" cy="5220335"/>
          </a:xfrm>
        </p:spPr>
        <p:txBody>
          <a:bodyPr/>
          <a:lstStyle/>
          <a:p>
            <a:pPr>
              <a:lnSpc>
                <a:spcPct val="150000"/>
              </a:lnSpc>
            </a:pPr>
            <a:r>
              <a:rPr lang="zh-CN" altLang="en-US" u="sng" dirty="0">
                <a:ln w="22225">
                  <a:solidFill>
                    <a:schemeClr val="accent2"/>
                  </a:solidFill>
                  <a:prstDash val="solid"/>
                </a:ln>
                <a:solidFill>
                  <a:schemeClr val="accent2">
                    <a:lumMod val="40000"/>
                    <a:lumOff val="60000"/>
                  </a:schemeClr>
                </a:solidFill>
                <a:sym typeface="+mn-ea"/>
              </a:rPr>
              <a:t>第九十五条</a:t>
            </a:r>
            <a:r>
              <a:rPr lang="zh-CN" altLang="en-US" dirty="0">
                <a:sym typeface="+mn-ea"/>
              </a:rPr>
              <a:t>　</a:t>
            </a:r>
            <a:r>
              <a:rPr lang="zh-CN" altLang="en-US" b="1" dirty="0">
                <a:sym typeface="+mn-ea"/>
              </a:rPr>
              <a:t>投资者提起虚假陈述等证券民事赔偿诉讼</a:t>
            </a:r>
            <a:r>
              <a:rPr lang="zh-CN" altLang="en-US" dirty="0">
                <a:sym typeface="+mn-ea"/>
              </a:rPr>
              <a:t>时，诉讼标的是</a:t>
            </a:r>
            <a:r>
              <a:rPr lang="zh-CN" altLang="en-US" dirty="0">
                <a:ln w="22225">
                  <a:solidFill>
                    <a:schemeClr val="accent2"/>
                  </a:solidFill>
                  <a:prstDash val="solid"/>
                </a:ln>
                <a:solidFill>
                  <a:schemeClr val="accent2">
                    <a:lumMod val="40000"/>
                    <a:lumOff val="60000"/>
                  </a:schemeClr>
                </a:solidFill>
                <a:sym typeface="+mn-ea"/>
              </a:rPr>
              <a:t>同一种类</a:t>
            </a:r>
            <a:r>
              <a:rPr lang="zh-CN" altLang="en-US" dirty="0">
                <a:sym typeface="+mn-ea"/>
              </a:rPr>
              <a:t>，且</a:t>
            </a:r>
            <a:r>
              <a:rPr lang="zh-CN" altLang="en-US" dirty="0">
                <a:ln w="22225">
                  <a:solidFill>
                    <a:schemeClr val="accent2"/>
                  </a:solidFill>
                  <a:prstDash val="solid"/>
                </a:ln>
                <a:solidFill>
                  <a:schemeClr val="accent2">
                    <a:lumMod val="40000"/>
                    <a:lumOff val="60000"/>
                  </a:schemeClr>
                </a:solidFill>
                <a:sym typeface="+mn-ea"/>
              </a:rPr>
              <a:t>当事人一方人数众多</a:t>
            </a:r>
            <a:r>
              <a:rPr lang="zh-CN" altLang="en-US" dirty="0">
                <a:sym typeface="+mn-ea"/>
              </a:rPr>
              <a:t>的，可以依法</a:t>
            </a:r>
            <a:r>
              <a:rPr lang="zh-CN" altLang="en-US" b="1" u="sng" dirty="0">
                <a:sym typeface="+mn-ea"/>
              </a:rPr>
              <a:t>推选代表人进行诉讼</a:t>
            </a:r>
            <a:r>
              <a:rPr lang="zh-CN" altLang="en-US" dirty="0">
                <a:sym typeface="+mn-ea"/>
              </a:rPr>
              <a:t>。</a:t>
            </a:r>
            <a:endParaRPr lang="zh-CN" altLang="en-US" dirty="0"/>
          </a:p>
          <a:p>
            <a:pPr>
              <a:lnSpc>
                <a:spcPct val="150000"/>
              </a:lnSpc>
            </a:pPr>
            <a:r>
              <a:rPr lang="zh-CN" altLang="en-US" dirty="0">
                <a:sym typeface="+mn-ea"/>
              </a:rPr>
              <a:t>对按照前款规定提起的诉讼，可能存在有相同诉讼请求的其他众多投资者的，人民法院可以发出</a:t>
            </a:r>
            <a:r>
              <a:rPr lang="zh-CN" altLang="en-US" dirty="0">
                <a:solidFill>
                  <a:srgbClr val="FF0000"/>
                </a:solidFill>
                <a:sym typeface="+mn-ea"/>
              </a:rPr>
              <a:t>公告</a:t>
            </a:r>
            <a:r>
              <a:rPr lang="zh-CN" altLang="en-US" dirty="0">
                <a:sym typeface="+mn-ea"/>
              </a:rPr>
              <a:t>，说明该诉讼请求的案件情况，通知投资者在一定期间向人民法院</a:t>
            </a:r>
            <a:r>
              <a:rPr lang="zh-CN" altLang="en-US" dirty="0">
                <a:solidFill>
                  <a:srgbClr val="FF0000"/>
                </a:solidFill>
                <a:sym typeface="+mn-ea"/>
              </a:rPr>
              <a:t>登记</a:t>
            </a:r>
            <a:r>
              <a:rPr lang="zh-CN" altLang="en-US" dirty="0">
                <a:sym typeface="+mn-ea"/>
              </a:rPr>
              <a:t>。</a:t>
            </a:r>
            <a:r>
              <a:rPr lang="zh-CN" altLang="en-US" dirty="0">
                <a:ln w="22225">
                  <a:solidFill>
                    <a:schemeClr val="accent2"/>
                  </a:solidFill>
                  <a:prstDash val="solid"/>
                </a:ln>
                <a:solidFill>
                  <a:schemeClr val="accent2">
                    <a:lumMod val="40000"/>
                    <a:lumOff val="60000"/>
                  </a:schemeClr>
                </a:solidFill>
                <a:sym typeface="+mn-ea"/>
              </a:rPr>
              <a:t>人民法院作出的判决、裁定，对</a:t>
            </a:r>
            <a:r>
              <a:rPr lang="zh-CN" altLang="en-US" dirty="0">
                <a:solidFill>
                  <a:srgbClr val="FF0000"/>
                </a:solidFill>
                <a:sym typeface="+mn-ea"/>
              </a:rPr>
              <a:t>参加登记</a:t>
            </a:r>
            <a:r>
              <a:rPr lang="zh-CN" altLang="en-US" dirty="0">
                <a:ln w="22225">
                  <a:solidFill>
                    <a:schemeClr val="accent2"/>
                  </a:solidFill>
                  <a:prstDash val="solid"/>
                </a:ln>
                <a:solidFill>
                  <a:schemeClr val="accent2">
                    <a:lumMod val="40000"/>
                    <a:lumOff val="60000"/>
                  </a:schemeClr>
                </a:solidFill>
                <a:sym typeface="+mn-ea"/>
              </a:rPr>
              <a:t>的投资者发生效力</a:t>
            </a:r>
            <a:r>
              <a:rPr lang="zh-CN" altLang="en-US" dirty="0">
                <a:sym typeface="+mn-ea"/>
              </a:rPr>
              <a:t>。</a:t>
            </a:r>
            <a:endParaRPr lang="zh-CN" altLang="en-US" dirty="0"/>
          </a:p>
          <a:p>
            <a:pPr>
              <a:lnSpc>
                <a:spcPct val="150000"/>
              </a:lnSpc>
            </a:pPr>
            <a:r>
              <a:rPr lang="zh-CN" altLang="en-US" b="1" u="sng" dirty="0">
                <a:sym typeface="+mn-ea"/>
              </a:rPr>
              <a:t>投资者保护机构</a:t>
            </a:r>
            <a:r>
              <a:rPr lang="zh-CN" altLang="en-US" dirty="0">
                <a:sym typeface="+mn-ea"/>
              </a:rPr>
              <a:t>受</a:t>
            </a:r>
            <a:r>
              <a:rPr lang="zh-CN" altLang="en-US" b="1" dirty="0">
                <a:ln w="22225">
                  <a:solidFill>
                    <a:schemeClr val="accent2"/>
                  </a:solidFill>
                  <a:prstDash val="solid"/>
                </a:ln>
                <a:solidFill>
                  <a:schemeClr val="accent2">
                    <a:lumMod val="40000"/>
                    <a:lumOff val="60000"/>
                  </a:schemeClr>
                </a:solidFill>
                <a:sym typeface="+mn-ea"/>
              </a:rPr>
              <a:t>五十名以上</a:t>
            </a:r>
            <a:r>
              <a:rPr lang="zh-CN" altLang="en-US" dirty="0">
                <a:sym typeface="+mn-ea"/>
              </a:rPr>
              <a:t>投资者委托，可以作为代表人参加诉讼，并</a:t>
            </a:r>
            <a:r>
              <a:rPr lang="zh-CN" altLang="en-US" dirty="0">
                <a:effectLst>
                  <a:outerShdw blurRad="38100" dist="38100" dir="2700000" algn="tl">
                    <a:srgbClr val="000000">
                      <a:alpha val="43137"/>
                    </a:srgbClr>
                  </a:outerShdw>
                </a:effectLst>
                <a:sym typeface="+mn-ea"/>
              </a:rPr>
              <a:t>为经证券登记结算机构确认的权利人依照前款规定向人民法院登记</a:t>
            </a:r>
            <a:r>
              <a:rPr lang="zh-CN" altLang="en-US" dirty="0">
                <a:sym typeface="+mn-ea"/>
              </a:rPr>
              <a:t>，但投资者</a:t>
            </a:r>
            <a:r>
              <a:rPr lang="zh-CN" altLang="en-US" dirty="0">
                <a:solidFill>
                  <a:srgbClr val="FF0000"/>
                </a:solidFill>
                <a:sym typeface="+mn-ea"/>
              </a:rPr>
              <a:t>明确表示不愿意参加</a:t>
            </a:r>
            <a:r>
              <a:rPr lang="zh-CN" altLang="en-US" dirty="0">
                <a:sym typeface="+mn-ea"/>
              </a:rPr>
              <a:t>该诉讼的除外。</a:t>
            </a:r>
            <a:endParaRPr lang="zh-CN" altLang="en-US" dirty="0"/>
          </a:p>
          <a:p>
            <a:pPr>
              <a:lnSpc>
                <a:spcPct val="150000"/>
              </a:lnSpc>
            </a:pPr>
            <a:endParaRPr lang="zh-CN" altLang="en-US" dirty="0"/>
          </a:p>
          <a:p>
            <a:endParaRPr lang="zh-CN" altLang="en-US" dirty="0"/>
          </a:p>
          <a:p>
            <a:endParaRPr lang="zh-CN" altLang="en-US" dirty="0"/>
          </a:p>
        </p:txBody>
      </p:sp>
    </p:spTree>
  </p:cSld>
  <p:clrMapOvr>
    <a:masterClrMapping/>
  </p:clrMapOvr>
  <p:transition>
    <p:push dir="u"/>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400" y="287665"/>
            <a:ext cx="8170545" cy="879475"/>
          </a:xfrm>
        </p:spPr>
        <p:txBody>
          <a:bodyPr/>
          <a:lstStyle/>
          <a:p>
            <a:r>
              <a:rPr lang="zh-CN" altLang="en-US"/>
              <a:t>证券法的核心精神保护投资者</a:t>
            </a:r>
          </a:p>
        </p:txBody>
      </p:sp>
      <p:pic>
        <p:nvPicPr>
          <p:cNvPr id="6" name="内容占位符 5"/>
          <p:cNvPicPr>
            <a:picLocks noGrp="1" noChangeAspect="1"/>
          </p:cNvPicPr>
          <p:nvPr>
            <p:ph idx="1"/>
          </p:nvPr>
        </p:nvPicPr>
        <p:blipFill>
          <a:blip r:embed="rId2"/>
          <a:stretch>
            <a:fillRect/>
          </a:stretch>
        </p:blipFill>
        <p:spPr>
          <a:xfrm>
            <a:off x="163830" y="1367800"/>
            <a:ext cx="9004300" cy="4750435"/>
          </a:xfrm>
          <a:prstGeom prst="rect">
            <a:avLst/>
          </a:prstGeom>
        </p:spPr>
      </p:pic>
    </p:spTree>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a:xfrm>
            <a:off x="509588" y="287338"/>
            <a:ext cx="8197850" cy="849312"/>
          </a:xfrm>
        </p:spPr>
        <p:txBody>
          <a:bodyPr anchor="b"/>
          <a:lstStyle/>
          <a:p>
            <a:r>
              <a:rPr lang="zh-CN" altLang="en-US" sz="2800" dirty="0"/>
              <a:t>美国与台湾存托凭证发行门槛</a:t>
            </a:r>
          </a:p>
        </p:txBody>
      </p:sp>
      <p:pic>
        <p:nvPicPr>
          <p:cNvPr id="50178" name="内容占位符 3"/>
          <p:cNvPicPr>
            <a:picLocks noGrp="1" noChangeAspect="1"/>
          </p:cNvPicPr>
          <p:nvPr>
            <p:ph idx="1"/>
          </p:nvPr>
        </p:nvPicPr>
        <p:blipFill>
          <a:blip r:embed="rId2"/>
          <a:stretch>
            <a:fillRect/>
          </a:stretch>
        </p:blipFill>
        <p:spPr>
          <a:xfrm>
            <a:off x="17472" y="1136660"/>
            <a:ext cx="9075737" cy="4411663"/>
          </a:xfrm>
        </p:spPr>
      </p:pic>
    </p:spTree>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p:cNvSpPr>
          <p:nvPr>
            <p:ph type="title"/>
          </p:nvPr>
        </p:nvSpPr>
        <p:spPr>
          <a:xfrm>
            <a:off x="822325" y="119071"/>
            <a:ext cx="7543800" cy="593725"/>
          </a:xfrm>
        </p:spPr>
        <p:txBody>
          <a:bodyPr anchor="b"/>
          <a:lstStyle/>
          <a:p>
            <a:r>
              <a:rPr lang="zh-CN" altLang="en-US" sz="2800" b="1" dirty="0"/>
              <a:t>存托凭证的运作机制：发行、交易、注销</a:t>
            </a:r>
          </a:p>
        </p:txBody>
      </p:sp>
      <p:pic>
        <p:nvPicPr>
          <p:cNvPr id="51202" name="内容占位符 3"/>
          <p:cNvPicPr>
            <a:picLocks noGrp="1" noChangeAspect="1"/>
          </p:cNvPicPr>
          <p:nvPr>
            <p:ph idx="1"/>
          </p:nvPr>
        </p:nvPicPr>
        <p:blipFill>
          <a:blip r:embed="rId2"/>
          <a:stretch>
            <a:fillRect/>
          </a:stretch>
        </p:blipFill>
        <p:spPr>
          <a:xfrm>
            <a:off x="314335" y="712788"/>
            <a:ext cx="8677275" cy="6115050"/>
          </a:xfrm>
        </p:spPr>
      </p:pic>
    </p:spTree>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335" y="287655"/>
            <a:ext cx="1025525" cy="5754370"/>
          </a:xfrm>
        </p:spPr>
        <p:txBody>
          <a:bodyPr/>
          <a:lstStyle/>
          <a:p>
            <a:r>
              <a:rPr lang="zh-CN" altLang="en-US"/>
              <a:t>无</a:t>
            </a:r>
            <a:br>
              <a:rPr lang="zh-CN" altLang="en-US"/>
            </a:br>
            <a:r>
              <a:rPr lang="zh-CN" altLang="en-US"/>
              <a:t>财</a:t>
            </a:r>
            <a:br>
              <a:rPr lang="zh-CN" altLang="en-US"/>
            </a:br>
            <a:r>
              <a:rPr lang="zh-CN" altLang="en-US"/>
              <a:t>产</a:t>
            </a:r>
            <a:br>
              <a:rPr lang="zh-CN" altLang="en-US"/>
            </a:br>
            <a:r>
              <a:rPr lang="zh-CN" altLang="en-US"/>
              <a:t>即</a:t>
            </a:r>
            <a:br>
              <a:rPr lang="zh-CN" altLang="en-US"/>
            </a:br>
            <a:r>
              <a:rPr lang="zh-CN" altLang="en-US"/>
              <a:t>无</a:t>
            </a:r>
            <a:br>
              <a:rPr lang="zh-CN" altLang="en-US"/>
            </a:br>
            <a:r>
              <a:rPr lang="zh-CN" altLang="en-US"/>
              <a:t>人</a:t>
            </a:r>
            <a:br>
              <a:rPr lang="zh-CN" altLang="en-US"/>
            </a:br>
            <a:r>
              <a:rPr lang="zh-CN" altLang="en-US"/>
              <a:t>格</a:t>
            </a:r>
            <a:br>
              <a:rPr lang="zh-CN" altLang="en-US"/>
            </a:br>
            <a:endParaRPr lang="zh-CN" altLang="en-US"/>
          </a:p>
        </p:txBody>
      </p:sp>
      <p:pic>
        <p:nvPicPr>
          <p:cNvPr id="20484" name="图片 4"/>
          <p:cNvPicPr>
            <a:picLocks noGrp="1" noChangeAspect="1"/>
          </p:cNvPicPr>
          <p:nvPr>
            <p:ph idx="1"/>
          </p:nvPr>
        </p:nvPicPr>
        <p:blipFill>
          <a:blip r:embed="rId2"/>
          <a:stretch>
            <a:fillRect/>
          </a:stretch>
        </p:blipFill>
        <p:spPr>
          <a:xfrm>
            <a:off x="1847852" y="410855"/>
            <a:ext cx="5980430" cy="5935345"/>
          </a:xfrm>
          <a:prstGeom prst="rect">
            <a:avLst/>
          </a:prstGeom>
          <a:noFill/>
          <a:ln w="9525">
            <a:noFill/>
          </a:ln>
        </p:spPr>
      </p:pic>
      <p:sp>
        <p:nvSpPr>
          <p:cNvPr id="4" name="标题 1"/>
          <p:cNvSpPr>
            <a:spLocks noGrp="1"/>
          </p:cNvSpPr>
          <p:nvPr/>
        </p:nvSpPr>
        <p:spPr>
          <a:xfrm>
            <a:off x="7992120" y="644535"/>
            <a:ext cx="1025525" cy="5297805"/>
          </a:xfrm>
          <a:prstGeom prst="rect">
            <a:avLst/>
          </a:prstGeom>
          <a:noFill/>
          <a:ln w="9525">
            <a:noFill/>
          </a:ln>
        </p:spPr>
        <p:txBody>
          <a:bodyPr anchor="b"/>
          <a:lstStyle>
            <a:lvl1pPr marL="0" lvl="0" indent="0" algn="l" defTabSz="914400" eaLnBrk="0" fontAlgn="base" latinLnBrk="0" hangingPunct="0">
              <a:lnSpc>
                <a:spcPct val="85000"/>
              </a:lnSpc>
              <a:spcBef>
                <a:spcPct val="0"/>
              </a:spcBef>
              <a:spcAft>
                <a:spcPct val="0"/>
              </a:spcAft>
              <a:buNone/>
              <a:defRPr sz="4800" b="0" i="0" u="none" kern="1200" baseline="0">
                <a:solidFill>
                  <a:srgbClr val="404040"/>
                </a:solidFill>
                <a:latin typeface="+mj-lt"/>
                <a:ea typeface="+mj-ea"/>
                <a:cs typeface="+mj-cs"/>
              </a:defRPr>
            </a:lvl1pPr>
          </a:lstStyle>
          <a:p>
            <a:r>
              <a:rPr lang="zh-CN" altLang="en-US"/>
              <a:t>物权</a:t>
            </a:r>
          </a:p>
          <a:p>
            <a:r>
              <a:rPr lang="zh-CN" altLang="en-US"/>
              <a:t>  </a:t>
            </a:r>
            <a:r>
              <a:rPr lang="en-US" altLang="zh-CN"/>
              <a:t>·</a:t>
            </a:r>
            <a:r>
              <a:rPr lang="zh-CN" altLang="en-US"/>
              <a:t>尊严</a:t>
            </a:r>
          </a:p>
          <a:p>
            <a:r>
              <a:rPr lang="zh-CN" altLang="en-US"/>
              <a:t>  </a:t>
            </a:r>
            <a:r>
              <a:rPr lang="en-US" altLang="zh-CN"/>
              <a:t>·</a:t>
            </a:r>
          </a:p>
          <a:p>
            <a:r>
              <a:rPr lang="zh-CN" altLang="en-US"/>
              <a:t>发展</a:t>
            </a:r>
          </a:p>
        </p:txBody>
      </p:sp>
    </p:spTree>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a:xfrm>
            <a:off x="822325" y="287348"/>
            <a:ext cx="7543800" cy="808037"/>
          </a:xfrm>
        </p:spPr>
        <p:txBody>
          <a:bodyPr anchor="b"/>
          <a:lstStyle/>
          <a:p>
            <a:r>
              <a:rPr lang="zh-CN" altLang="en-US" sz="2800" b="1" dirty="0"/>
              <a:t>模式选择：以融资模式为主</a:t>
            </a:r>
          </a:p>
        </p:txBody>
      </p:sp>
      <p:pic>
        <p:nvPicPr>
          <p:cNvPr id="52226" name="内容占位符 3"/>
          <p:cNvPicPr>
            <a:picLocks noGrp="1" noChangeAspect="1"/>
          </p:cNvPicPr>
          <p:nvPr>
            <p:ph idx="1"/>
          </p:nvPr>
        </p:nvPicPr>
        <p:blipFill>
          <a:blip r:embed="rId2"/>
          <a:stretch>
            <a:fillRect/>
          </a:stretch>
        </p:blipFill>
        <p:spPr>
          <a:xfrm>
            <a:off x="92085" y="1095385"/>
            <a:ext cx="8990013" cy="5516563"/>
          </a:xfrm>
        </p:spPr>
      </p:pic>
    </p:spTree>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内容占位符 2"/>
          <p:cNvSpPr>
            <a:spLocks noGrp="1"/>
          </p:cNvSpPr>
          <p:nvPr>
            <p:ph idx="1"/>
          </p:nvPr>
        </p:nvSpPr>
        <p:spPr>
          <a:xfrm>
            <a:off x="407992" y="349250"/>
            <a:ext cx="8556625" cy="6261100"/>
          </a:xfrm>
        </p:spPr>
        <p:txBody>
          <a:bodyPr lIns="0" rIns="0" anchor="t"/>
          <a:lstStyle/>
          <a:p>
            <a:pPr fontAlgn="base"/>
            <a:r>
              <a:rPr lang="en-US" altLang="zh-CN" sz="2400" b="1" noProof="1">
                <a:solidFill>
                  <a:srgbClr val="C00000"/>
                </a:solidFill>
              </a:rPr>
              <a:t> 6.  </a:t>
            </a:r>
            <a:r>
              <a:rPr lang="zh-CN" altLang="en-US" sz="2400" b="1" noProof="1">
                <a:solidFill>
                  <a:srgbClr val="C00000"/>
                </a:solidFill>
              </a:rPr>
              <a:t>资产支持证券</a:t>
            </a:r>
            <a:r>
              <a:rPr lang="en-US" altLang="zh-CN" sz="2400" b="1" noProof="1">
                <a:solidFill>
                  <a:srgbClr val="C00000"/>
                </a:solidFill>
              </a:rPr>
              <a:t>&amp;</a:t>
            </a:r>
            <a:r>
              <a:rPr lang="zh-CN" altLang="en-US" sz="2400" b="1" noProof="1">
                <a:solidFill>
                  <a:srgbClr val="C00000"/>
                </a:solidFill>
              </a:rPr>
              <a:t>资产管理产品</a:t>
            </a:r>
          </a:p>
          <a:p>
            <a:pPr marL="0" indent="0">
              <a:buNone/>
            </a:pPr>
            <a:r>
              <a:rPr lang="zh-CN" altLang="en-US" sz="2400" b="1" noProof="1"/>
              <a:t>（根据证券法，国务院新规待出）</a:t>
            </a:r>
            <a:r>
              <a:rPr lang="en-US" altLang="zh-CN" sz="2400" b="1" noProof="1"/>
              <a:t>        </a:t>
            </a:r>
          </a:p>
          <a:p>
            <a:pPr fontAlgn="base"/>
            <a:r>
              <a:rPr lang="zh-CN" altLang="en-US" strike="noStrike" noProof="1"/>
              <a:t>（1）</a:t>
            </a:r>
            <a:r>
              <a:rPr lang="zh-CN" altLang="en-US" strike="noStrike" noProof="1">
                <a:ln w="22225">
                  <a:solidFill>
                    <a:schemeClr val="accent2"/>
                  </a:solidFill>
                  <a:prstDash val="solid"/>
                </a:ln>
                <a:solidFill>
                  <a:schemeClr val="accent2">
                    <a:lumMod val="40000"/>
                    <a:lumOff val="60000"/>
                  </a:schemeClr>
                </a:solidFill>
                <a:effectLst/>
              </a:rPr>
              <a:t>资产支持证券</a:t>
            </a:r>
            <a:r>
              <a:rPr lang="zh-CN" altLang="en-US" strike="noStrike" noProof="1"/>
              <a:t>就是由特定目的的信托受托机构发行的、</a:t>
            </a:r>
            <a:r>
              <a:rPr lang="zh-CN" altLang="en-US" b="1" strike="noStrike" noProof="1"/>
              <a:t>代表特定目的的信托的信托收益权份额</a:t>
            </a:r>
            <a:r>
              <a:rPr lang="zh-CN" altLang="en-US" strike="noStrike" noProof="1"/>
              <a:t>。</a:t>
            </a:r>
          </a:p>
          <a:p>
            <a:pPr fontAlgn="base"/>
            <a:r>
              <a:rPr lang="zh-CN" altLang="en-US" strike="noStrike" noProof="1"/>
              <a:t>       （资产证券化）</a:t>
            </a:r>
          </a:p>
          <a:p>
            <a:pPr fontAlgn="base"/>
            <a:r>
              <a:rPr lang="zh-CN" altLang="en-US" strike="noStrike" noProof="1"/>
              <a:t>（2）</a:t>
            </a:r>
            <a:r>
              <a:rPr lang="zh-CN" altLang="en-US" strike="noStrike" noProof="1">
                <a:ln w="22225">
                  <a:solidFill>
                    <a:schemeClr val="accent2"/>
                  </a:solidFill>
                  <a:prstDash val="solid"/>
                </a:ln>
                <a:solidFill>
                  <a:schemeClr val="accent2">
                    <a:lumMod val="40000"/>
                    <a:lumOff val="60000"/>
                  </a:schemeClr>
                </a:solidFill>
                <a:effectLst/>
              </a:rPr>
              <a:t>资产管理产品</a:t>
            </a:r>
            <a:r>
              <a:rPr lang="zh-CN" altLang="en-US" strike="noStrike" noProof="1"/>
              <a:t>是获得监管机构批准的公募基金管理公司或证券公司，</a:t>
            </a:r>
            <a:r>
              <a:rPr lang="zh-CN" altLang="en-US" b="1" strike="noStrike" noProof="1"/>
              <a:t>向特定客户募集资金或者接受特定客户财产委托</a:t>
            </a:r>
            <a:r>
              <a:rPr lang="zh-CN" altLang="en-US" strike="noStrike" noProof="1"/>
              <a:t>担任资产管理人，由托管机构担任资产托管人，为资产委托人的利益，运用委托财产进行投资的一种标准化金融产品。</a:t>
            </a:r>
          </a:p>
          <a:p>
            <a:pPr fontAlgn="base"/>
            <a:r>
              <a:rPr lang="zh-CN" altLang="en-US" strike="noStrike" noProof="1"/>
              <a:t>   《关于规范金融机构资产管理业务的指导意见》（银发〔2018〕106号文）    </a:t>
            </a:r>
          </a:p>
          <a:p>
            <a:pPr fontAlgn="base"/>
            <a:r>
              <a:rPr lang="zh-CN" altLang="en-US" sz="2800" noProof="1"/>
              <a:t> </a:t>
            </a:r>
          </a:p>
          <a:p>
            <a:pPr fontAlgn="base"/>
            <a:endParaRPr lang="zh-CN" altLang="en-US" sz="2800" noProof="1"/>
          </a:p>
        </p:txBody>
      </p:sp>
    </p:spTree>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矩形 7"/>
          <p:cNvSpPr/>
          <p:nvPr/>
        </p:nvSpPr>
        <p:spPr>
          <a:xfrm>
            <a:off x="312235" y="288891"/>
            <a:ext cx="8148638" cy="5725285"/>
          </a:xfrm>
          <a:prstGeom prst="rect">
            <a:avLst/>
          </a:prstGeom>
          <a:noFill/>
          <a:ln w="9525">
            <a:noFill/>
          </a:ln>
        </p:spPr>
        <p:txBody>
          <a:bodyPr wrap="square" anchor="t">
            <a:spAutoFit/>
          </a:bodyPr>
          <a:lstStyle/>
          <a:p>
            <a:pPr>
              <a:lnSpc>
                <a:spcPct val="120000"/>
              </a:lnSpc>
            </a:pPr>
            <a:r>
              <a:rPr lang="zh-CN" altLang="en-US" sz="2800" b="1" dirty="0"/>
              <a:t>（四）其他类证券</a:t>
            </a:r>
            <a:endParaRPr lang="zh-CN" altLang="en-US" sz="2800" dirty="0"/>
          </a:p>
          <a:p>
            <a:pPr>
              <a:lnSpc>
                <a:spcPct val="120000"/>
              </a:lnSpc>
            </a:pPr>
            <a:r>
              <a:rPr lang="en-US" altLang="zh-CN" sz="2400" b="1" dirty="0">
                <a:solidFill>
                  <a:srgbClr val="C00000"/>
                </a:solidFill>
              </a:rPr>
              <a:t>1</a:t>
            </a:r>
            <a:r>
              <a:rPr lang="zh-CN" altLang="en-US" sz="2400" b="1" dirty="0">
                <a:solidFill>
                  <a:srgbClr val="C00000"/>
                </a:solidFill>
              </a:rPr>
              <a:t>、类似股票的投资份额或权益分享</a:t>
            </a:r>
            <a:endParaRPr lang="zh-CN" altLang="en-US" sz="2400" dirty="0">
              <a:solidFill>
                <a:srgbClr val="C00000"/>
              </a:solidFill>
            </a:endParaRPr>
          </a:p>
          <a:p>
            <a:pPr>
              <a:lnSpc>
                <a:spcPct val="120000"/>
              </a:lnSpc>
              <a:spcAft>
                <a:spcPts val="600"/>
              </a:spcAft>
            </a:pPr>
            <a:r>
              <a:rPr lang="zh-CN" altLang="en-US" sz="2000" b="1" dirty="0"/>
              <a:t>（</a:t>
            </a:r>
            <a:r>
              <a:rPr lang="en-US" altLang="zh-CN" sz="2000" b="1" dirty="0"/>
              <a:t>1</a:t>
            </a:r>
            <a:r>
              <a:rPr lang="zh-CN" altLang="en-US" sz="2000" b="1" dirty="0"/>
              <a:t>）</a:t>
            </a:r>
            <a:r>
              <a:rPr lang="en-US" altLang="zh-CN" sz="2000" b="1" dirty="0"/>
              <a:t>SEC v. Howey Co.,328 U.S. 293(1946) </a:t>
            </a:r>
            <a:r>
              <a:rPr lang="en-US" altLang="zh-CN" sz="2000" dirty="0"/>
              <a:t>  </a:t>
            </a:r>
            <a:r>
              <a:rPr lang="zh-CN" altLang="en-US" sz="2000" dirty="0"/>
              <a:t>被告在美国佛罗里达州开发了大片柑橘果园，每年将这些果园的一半留给自己，其他一半则出售给广大投资者。被告与每位投资者签订两份合同：一份是出售果园的土地买卖合同，另一份是投资者将所买得的果园委托被告进行管理的管理服务合同。土地买卖合同一签订，被告即将所售地块的地契交给投资者。管理服务合同的签订不做要求，投资者完全可以自己管理，或者委托被告以外的其他人管理。但是投资者都是外地人，自己去远地方管理一小片果园不现实，只有委托他人管理。因为被告的技术和设备比较优越，所有</a:t>
            </a:r>
            <a:r>
              <a:rPr lang="en-US" altLang="zh-CN" sz="2000" dirty="0"/>
              <a:t>85%</a:t>
            </a:r>
            <a:r>
              <a:rPr lang="zh-CN" altLang="en-US" sz="2000" dirty="0"/>
              <a:t>的人还是与被告订立了管理合同。</a:t>
            </a:r>
            <a:endParaRPr lang="en-US" altLang="zh-CN" sz="2000" dirty="0"/>
          </a:p>
          <a:p>
            <a:pPr>
              <a:lnSpc>
                <a:spcPct val="120000"/>
              </a:lnSpc>
              <a:spcAft>
                <a:spcPts val="600"/>
              </a:spcAft>
            </a:pPr>
            <a:endParaRPr lang="en-US" altLang="zh-CN" sz="2000" dirty="0"/>
          </a:p>
          <a:p>
            <a:pPr>
              <a:lnSpc>
                <a:spcPct val="120000"/>
              </a:lnSpc>
              <a:spcAft>
                <a:spcPts val="600"/>
              </a:spcAft>
            </a:pPr>
            <a:endParaRPr lang="en-US" altLang="zh-CN" sz="2000" dirty="0"/>
          </a:p>
          <a:p>
            <a:pPr>
              <a:lnSpc>
                <a:spcPct val="120000"/>
              </a:lnSpc>
            </a:pPr>
            <a:endParaRPr lang="zh-CN" altLang="en-US" sz="2200" dirty="0"/>
          </a:p>
        </p:txBody>
      </p:sp>
    </p:spTree>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7"/>
          <p:cNvSpPr/>
          <p:nvPr/>
        </p:nvSpPr>
        <p:spPr>
          <a:xfrm>
            <a:off x="200724" y="0"/>
            <a:ext cx="8854068" cy="7132722"/>
          </a:xfrm>
          <a:prstGeom prst="rect">
            <a:avLst/>
          </a:prstGeom>
          <a:noFill/>
          <a:ln w="9525">
            <a:noFill/>
          </a:ln>
        </p:spPr>
        <p:txBody>
          <a:bodyPr wrap="square" anchor="t">
            <a:spAutoFit/>
          </a:bodyPr>
          <a:lstStyle/>
          <a:p>
            <a:pPr>
              <a:spcAft>
                <a:spcPts val="600"/>
              </a:spcAft>
            </a:pPr>
            <a:r>
              <a:rPr lang="zh-CN" altLang="en-US" sz="2000" b="1" dirty="0"/>
              <a:t>①联邦最高法院</a:t>
            </a:r>
            <a:r>
              <a:rPr lang="zh-CN" altLang="en-US" sz="2000" dirty="0"/>
              <a:t>：重经济实质轻法律术语，重内容轻形式的分析方法。“投资合同”是指将钱投资到一项共同事业中，期望</a:t>
            </a:r>
            <a:r>
              <a:rPr lang="zh-CN" altLang="en-US" sz="2000" b="1" dirty="0"/>
              <a:t>完全</a:t>
            </a:r>
            <a:r>
              <a:rPr lang="zh-CN" altLang="en-US" sz="2000" dirty="0"/>
              <a:t>依赖发起人或者其他人的努力来赢利。（后将“</a:t>
            </a:r>
            <a:r>
              <a:rPr lang="en-US" altLang="zh-CN" sz="2000" dirty="0"/>
              <a:t>solely</a:t>
            </a:r>
            <a:r>
              <a:rPr lang="zh-CN" altLang="en-US" sz="2000" dirty="0"/>
              <a:t>”略去。）</a:t>
            </a:r>
          </a:p>
          <a:p>
            <a:pPr>
              <a:spcAft>
                <a:spcPts val="600"/>
              </a:spcAft>
            </a:pPr>
            <a:r>
              <a:rPr lang="zh-CN" altLang="en-US" sz="2000" dirty="0"/>
              <a:t>It is an investment of money</a:t>
            </a:r>
          </a:p>
          <a:p>
            <a:pPr>
              <a:spcAft>
                <a:spcPts val="600"/>
              </a:spcAft>
            </a:pPr>
            <a:r>
              <a:rPr lang="zh-CN" altLang="en-US" sz="2000" dirty="0"/>
              <a:t>There is an expectation of profits from the investment</a:t>
            </a:r>
          </a:p>
          <a:p>
            <a:pPr>
              <a:spcAft>
                <a:spcPts val="600"/>
              </a:spcAft>
            </a:pPr>
            <a:r>
              <a:rPr lang="zh-CN" altLang="en-US" sz="2000" dirty="0"/>
              <a:t>The investment of money is in a common enterprise</a:t>
            </a:r>
          </a:p>
          <a:p>
            <a:pPr>
              <a:spcAft>
                <a:spcPts val="600"/>
              </a:spcAft>
            </a:pPr>
            <a:r>
              <a:rPr lang="zh-CN" altLang="en-US" sz="2000" dirty="0"/>
              <a:t>Any profit comes from the efforts of a promoter or third party</a:t>
            </a:r>
          </a:p>
          <a:p>
            <a:r>
              <a:rPr lang="zh-CN" altLang="en-US" sz="2000" b="1" dirty="0"/>
              <a:t>②</a:t>
            </a:r>
            <a:r>
              <a:rPr lang="en-US" altLang="zh-CN" sz="2000" b="1" dirty="0"/>
              <a:t>Howey Test</a:t>
            </a:r>
            <a:r>
              <a:rPr lang="zh-CN" altLang="en-US" sz="2000" b="1" dirty="0"/>
              <a:t>的修正：</a:t>
            </a:r>
            <a:endParaRPr lang="zh-CN" altLang="en-US" sz="2000" dirty="0"/>
          </a:p>
          <a:p>
            <a:pPr>
              <a:spcAft>
                <a:spcPts val="100"/>
              </a:spcAft>
            </a:pPr>
            <a:r>
              <a:rPr lang="en-US" altLang="zh-CN" sz="2000" dirty="0"/>
              <a:t>A</a:t>
            </a:r>
            <a:r>
              <a:rPr lang="zh-CN" altLang="en-US" sz="2000" dirty="0"/>
              <a:t>、利用钱财进行投资—→“放弃有形的并且确定的权利”投资；</a:t>
            </a:r>
          </a:p>
          <a:p>
            <a:pPr>
              <a:spcAft>
                <a:spcPts val="100"/>
              </a:spcAft>
            </a:pPr>
            <a:r>
              <a:rPr lang="en-US" altLang="zh-CN" sz="2000" dirty="0"/>
              <a:t>B</a:t>
            </a:r>
            <a:r>
              <a:rPr lang="zh-CN" altLang="en-US" sz="2000" dirty="0"/>
              <a:t>、投资于一个共同事业—→平行的</a:t>
            </a:r>
            <a:r>
              <a:rPr lang="en-US" altLang="zh-CN" sz="2000" dirty="0"/>
              <a:t>or</a:t>
            </a:r>
            <a:r>
              <a:rPr lang="zh-CN" altLang="en-US" sz="2000" dirty="0"/>
              <a:t>垂直的；</a:t>
            </a:r>
          </a:p>
          <a:p>
            <a:pPr>
              <a:spcAft>
                <a:spcPts val="100"/>
              </a:spcAft>
            </a:pPr>
            <a:r>
              <a:rPr lang="en-US" altLang="zh-CN" sz="2000" dirty="0"/>
              <a:t>C</a:t>
            </a:r>
            <a:r>
              <a:rPr lang="zh-CN" altLang="en-US" sz="2000" dirty="0"/>
              <a:t>、仅仅由发起人或第三方的努力—→功能判断法（</a:t>
            </a:r>
            <a:r>
              <a:rPr lang="en-US" altLang="zh-CN" sz="2000" dirty="0"/>
              <a:t>functional</a:t>
            </a:r>
            <a:r>
              <a:rPr lang="zh-CN" altLang="en-US" sz="2000" dirty="0"/>
              <a:t>）：并不是看投资者有没有努力，而是看努力是否重要（</a:t>
            </a:r>
            <a:r>
              <a:rPr lang="en-US" altLang="zh-CN" sz="2000" dirty="0"/>
              <a:t>significant</a:t>
            </a:r>
            <a:r>
              <a:rPr lang="zh-CN" altLang="en-US" sz="2000" dirty="0"/>
              <a:t>）。</a:t>
            </a:r>
          </a:p>
          <a:p>
            <a:pPr>
              <a:spcAft>
                <a:spcPts val="600"/>
              </a:spcAft>
            </a:pPr>
            <a:r>
              <a:rPr lang="en-US" altLang="zh-CN" sz="2000" dirty="0"/>
              <a:t>D</a:t>
            </a:r>
            <a:r>
              <a:rPr lang="zh-CN" altLang="en-US" sz="2000" dirty="0"/>
              <a:t>、期望使自己获得利润—→无需“正式的投资利益”。</a:t>
            </a:r>
            <a:endParaRPr lang="en-US" altLang="zh-CN" sz="2000" dirty="0"/>
          </a:p>
          <a:p>
            <a:pPr>
              <a:spcAft>
                <a:spcPts val="600"/>
              </a:spcAft>
            </a:pPr>
            <a:r>
              <a:rPr lang="zh-CN" altLang="en-US" sz="2000" b="1" dirty="0"/>
              <a:t>③夏威夷最高法院：risk capital的标准</a:t>
            </a:r>
            <a:br>
              <a:rPr lang="zh-CN" altLang="en-US" sz="2000" dirty="0"/>
            </a:br>
            <a:r>
              <a:rPr lang="en-US" altLang="zh-CN" sz="2000" dirty="0"/>
              <a:t>a.</a:t>
            </a:r>
            <a:r>
              <a:rPr lang="zh-CN" altLang="en-US" sz="2000" dirty="0"/>
              <a:t>投资者给与了要约方一定的初始价值；</a:t>
            </a:r>
            <a:br>
              <a:rPr lang="zh-CN" altLang="en-US" sz="2000" dirty="0"/>
            </a:br>
            <a:r>
              <a:rPr lang="en-US" altLang="zh-CN" sz="2000" dirty="0"/>
              <a:t>b.</a:t>
            </a:r>
            <a:r>
              <a:rPr lang="zh-CN" altLang="en-US" sz="2000" dirty="0"/>
              <a:t>该价值至少有一部分要冒所投资事业的风险；</a:t>
            </a:r>
            <a:br>
              <a:rPr lang="zh-CN" altLang="en-US" sz="2000" dirty="0"/>
            </a:br>
            <a:r>
              <a:rPr lang="en-US" altLang="zh-CN" sz="2000" dirty="0"/>
              <a:t>c.</a:t>
            </a:r>
            <a:r>
              <a:rPr lang="zh-CN" altLang="en-US" sz="2000" dirty="0"/>
              <a:t>投资者之所有提供该初始投资，是因为相信要约方的许诺或描述，投资者很自然地认为通过该事业的经营将会给他带来超过其初始投资价值的利益；</a:t>
            </a:r>
            <a:br>
              <a:rPr lang="zh-CN" altLang="en-US" sz="2000" dirty="0"/>
            </a:br>
            <a:r>
              <a:rPr lang="en-US" altLang="zh-CN" sz="2000" dirty="0"/>
              <a:t>d.</a:t>
            </a:r>
            <a:r>
              <a:rPr lang="zh-CN" altLang="en-US" sz="2000" dirty="0"/>
              <a:t>投资者对该事业的经营决策都没有控制权</a:t>
            </a:r>
            <a:r>
              <a:rPr lang="zh-CN" altLang="en-US" sz="2000" dirty="0">
                <a:sym typeface="宋体" panose="02010600030101010101" pitchFamily="2" charset="-122"/>
              </a:rPr>
              <a:t>（whether any profit that comes from the investment is largely or wholly outside of the investor's control）</a:t>
            </a:r>
            <a:r>
              <a:rPr lang="zh-CN" altLang="en-US" sz="2000" dirty="0"/>
              <a:t>。</a:t>
            </a:r>
          </a:p>
          <a:p>
            <a:endParaRPr lang="zh-CN" altLang="en-US" sz="2000" dirty="0"/>
          </a:p>
        </p:txBody>
      </p:sp>
    </p:spTree>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7"/>
          <p:cNvSpPr/>
          <p:nvPr/>
        </p:nvSpPr>
        <p:spPr>
          <a:xfrm>
            <a:off x="248657" y="600623"/>
            <a:ext cx="8683470" cy="4001095"/>
          </a:xfrm>
          <a:prstGeom prst="rect">
            <a:avLst/>
          </a:prstGeom>
          <a:noFill/>
          <a:ln w="9525">
            <a:noFill/>
          </a:ln>
        </p:spPr>
        <p:txBody>
          <a:bodyPr wrap="square" anchor="t">
            <a:spAutoFit/>
          </a:bodyPr>
          <a:lstStyle/>
          <a:p>
            <a:r>
              <a:rPr lang="zh-CN" altLang="en-US" sz="2000" b="1" dirty="0"/>
              <a:t>（</a:t>
            </a:r>
            <a:r>
              <a:rPr lang="en-US" altLang="zh-CN" sz="2000" b="1" dirty="0"/>
              <a:t>2</a:t>
            </a:r>
            <a:r>
              <a:rPr lang="zh-CN" altLang="en-US" sz="2000" b="1" dirty="0"/>
              <a:t>）我国</a:t>
            </a:r>
            <a:r>
              <a:rPr lang="en-US" altLang="zh-CN" sz="2000" b="1" dirty="0"/>
              <a:t>1999</a:t>
            </a:r>
            <a:r>
              <a:rPr lang="zh-CN" altLang="en-US" sz="2000" b="1" dirty="0"/>
              <a:t>年广东广西开发商的行为</a:t>
            </a:r>
          </a:p>
          <a:p>
            <a:r>
              <a:rPr lang="zh-CN" altLang="en-US" dirty="0">
                <a:ea typeface="宋体" panose="02010600030101010101" pitchFamily="2" charset="-122"/>
              </a:rPr>
              <a:t>与此如出一辙</a:t>
            </a:r>
            <a:r>
              <a:rPr lang="zh-CN" altLang="en-US" dirty="0">
                <a:latin typeface="Arial" panose="020B0604020202020204" pitchFamily="34" charset="0"/>
                <a:ea typeface="宋体" panose="02010600030101010101" pitchFamily="2" charset="-122"/>
              </a:rPr>
              <a:t>→</a:t>
            </a:r>
            <a:r>
              <a:rPr lang="zh-CN" altLang="en-US" dirty="0">
                <a:ea typeface="宋体" panose="02010600030101010101" pitchFamily="2" charset="-122"/>
              </a:rPr>
              <a:t>政府禁止如此集资，管制。</a:t>
            </a:r>
          </a:p>
          <a:p>
            <a:pPr>
              <a:spcAft>
                <a:spcPts val="600"/>
              </a:spcAft>
            </a:pPr>
            <a:r>
              <a:rPr lang="zh-CN" altLang="en-US" dirty="0">
                <a:ea typeface="宋体" panose="02010600030101010101" pitchFamily="2" charset="-122"/>
              </a:rPr>
              <a:t>最好的办法：</a:t>
            </a:r>
          </a:p>
          <a:p>
            <a:pPr>
              <a:spcAft>
                <a:spcPts val="600"/>
              </a:spcAft>
            </a:pPr>
            <a:r>
              <a:rPr lang="zh-CN" altLang="en-US" dirty="0">
                <a:ea typeface="宋体" panose="02010600030101010101" pitchFamily="2" charset="-122"/>
              </a:rPr>
              <a:t>杜绝坏的可能，方便好的可能。证券法解决，而非行政禁止。</a:t>
            </a:r>
            <a:endParaRPr lang="en-US" altLang="zh-CN" dirty="0">
              <a:ea typeface="宋体" panose="02010600030101010101" pitchFamily="2" charset="-122"/>
            </a:endParaRPr>
          </a:p>
          <a:p>
            <a:pPr>
              <a:spcAft>
                <a:spcPts val="600"/>
              </a:spcAft>
            </a:pPr>
            <a:r>
              <a:rPr lang="zh-CN" altLang="en-US" sz="2000" b="1" dirty="0"/>
              <a:t>（</a:t>
            </a:r>
            <a:r>
              <a:rPr lang="en-US" altLang="zh-CN" sz="2000" b="1" dirty="0"/>
              <a:t>3</a:t>
            </a:r>
            <a:r>
              <a:rPr lang="zh-CN" altLang="en-US" sz="2000" b="1" dirty="0"/>
              <a:t>）其他</a:t>
            </a:r>
          </a:p>
          <a:p>
            <a:pPr>
              <a:spcAft>
                <a:spcPts val="600"/>
              </a:spcAft>
            </a:pPr>
            <a:r>
              <a:rPr lang="zh-CN" altLang="en-US" sz="2000" dirty="0"/>
              <a:t>在旅游或者度假胜地建造公寓楼，然后分套出售，买房在购买了套房之后并不自己居住，而是交给卖方或卖方委托的人进行管理，通过出租取得收入。</a:t>
            </a:r>
          </a:p>
          <a:p>
            <a:r>
              <a:rPr lang="zh-CN" altLang="en-US" sz="2000" b="1" dirty="0"/>
              <a:t>传销</a:t>
            </a:r>
            <a:r>
              <a:rPr lang="zh-CN" altLang="en-US" sz="2000" dirty="0"/>
              <a:t>：事实上，上线赚钱的主要来源是下线的入门费，而非商品。从实质上看，传销网络销售的主要不是商品，而是网络的成员资格，这种资格实质是一种证券。</a:t>
            </a:r>
          </a:p>
          <a:p>
            <a:r>
              <a:rPr lang="zh-CN" altLang="en-US" sz="2000" dirty="0"/>
              <a:t>推销员在金字塔推销契约的报酬，虽部分依赖本身吸收会员的努力，但主要系于新会员吸收其他会员的绩效，仍属投资契约。</a:t>
            </a:r>
          </a:p>
        </p:txBody>
      </p:sp>
    </p:spTree>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7"/>
          <p:cNvSpPr/>
          <p:nvPr/>
        </p:nvSpPr>
        <p:spPr>
          <a:xfrm>
            <a:off x="219888" y="447442"/>
            <a:ext cx="8737600" cy="5539978"/>
          </a:xfrm>
          <a:prstGeom prst="rect">
            <a:avLst/>
          </a:prstGeom>
          <a:noFill/>
          <a:ln w="9525">
            <a:noFill/>
          </a:ln>
        </p:spPr>
        <p:txBody>
          <a:bodyPr wrap="square" anchor="t">
            <a:spAutoFit/>
          </a:bodyPr>
          <a:lstStyle/>
          <a:p>
            <a:r>
              <a:rPr lang="en-US" altLang="zh-CN" sz="2800" b="1" dirty="0">
                <a:solidFill>
                  <a:srgbClr val="C00000"/>
                </a:solidFill>
              </a:rPr>
              <a:t>2</a:t>
            </a:r>
            <a:r>
              <a:rPr lang="zh-CN" altLang="en-US" sz="2800" b="1" dirty="0">
                <a:solidFill>
                  <a:srgbClr val="C00000"/>
                </a:solidFill>
              </a:rPr>
              <a:t>、证券衍生品种（</a:t>
            </a:r>
            <a:r>
              <a:rPr lang="en-US" altLang="zh-CN" sz="2800" b="1" dirty="0">
                <a:solidFill>
                  <a:srgbClr val="C00000"/>
                </a:solidFill>
              </a:rPr>
              <a:t>derivatives</a:t>
            </a:r>
            <a:r>
              <a:rPr lang="zh-CN" altLang="en-US" sz="2800" b="1" dirty="0">
                <a:solidFill>
                  <a:srgbClr val="C00000"/>
                </a:solidFill>
              </a:rPr>
              <a:t>）</a:t>
            </a:r>
            <a:endParaRPr lang="en-US" altLang="zh-CN" sz="2800" b="1" dirty="0">
              <a:solidFill>
                <a:srgbClr val="C00000"/>
              </a:solidFill>
            </a:endParaRPr>
          </a:p>
          <a:p>
            <a:r>
              <a:rPr lang="zh-CN" altLang="en-US" sz="2000" dirty="0"/>
              <a:t>通常是指从证券等</a:t>
            </a:r>
            <a:r>
              <a:rPr lang="zh-CN" altLang="en-US" sz="2000" b="1" dirty="0"/>
              <a:t>原生资产（</a:t>
            </a:r>
            <a:r>
              <a:rPr lang="en-US" altLang="zh-CN" sz="2000" b="1" dirty="0"/>
              <a:t>underlying assets</a:t>
            </a:r>
            <a:r>
              <a:rPr lang="zh-CN" altLang="en-US" sz="2000" b="1" dirty="0"/>
              <a:t>）派生出来的金融产品</a:t>
            </a:r>
            <a:r>
              <a:rPr lang="zh-CN" altLang="en-US" sz="2000" dirty="0"/>
              <a:t>，包括远期合约、期货、期权、期换等在内的金融衍生品。</a:t>
            </a:r>
            <a:endParaRPr lang="en-US" altLang="zh-CN" sz="2000" dirty="0"/>
          </a:p>
          <a:p>
            <a:endParaRPr lang="en-US" altLang="zh-CN" sz="2000" dirty="0"/>
          </a:p>
          <a:p>
            <a:r>
              <a:rPr lang="zh-CN" altLang="en-US" sz="2200" b="1" dirty="0">
                <a:solidFill>
                  <a:srgbClr val="C00000"/>
                </a:solidFill>
              </a:rPr>
              <a:t>远期合约</a:t>
            </a:r>
            <a:r>
              <a:rPr lang="zh-CN" altLang="en-US" sz="2000" b="1" dirty="0"/>
              <a:t>：</a:t>
            </a:r>
            <a:r>
              <a:rPr lang="zh-CN" altLang="en-US" sz="2000" dirty="0"/>
              <a:t>是一种</a:t>
            </a:r>
            <a:r>
              <a:rPr lang="zh-CN" altLang="en-US" sz="2000" b="1" dirty="0"/>
              <a:t>在确定的将来时间按确定的价格购买或出售某项资产的协议</a:t>
            </a:r>
            <a:r>
              <a:rPr lang="zh-CN" altLang="en-US" sz="2000" dirty="0"/>
              <a:t>。通常是在两个金融机构之间或金融机构与其公司客户之间签署该合约。它</a:t>
            </a:r>
            <a:r>
              <a:rPr lang="zh-CN" altLang="en-US" sz="2000" b="1" dirty="0"/>
              <a:t>不在规范的交易所内交易</a:t>
            </a:r>
            <a:r>
              <a:rPr lang="zh-CN" altLang="en-US" sz="2000" dirty="0"/>
              <a:t>。</a:t>
            </a:r>
            <a:endParaRPr lang="en-US" altLang="zh-CN" sz="2000" dirty="0"/>
          </a:p>
          <a:p>
            <a:endParaRPr lang="zh-CN" altLang="en-US" sz="2000" dirty="0"/>
          </a:p>
          <a:p>
            <a:r>
              <a:rPr lang="zh-CN" altLang="en-US" sz="2200" b="1" dirty="0">
                <a:solidFill>
                  <a:srgbClr val="C00000"/>
                </a:solidFill>
              </a:rPr>
              <a:t>期货</a:t>
            </a:r>
            <a:r>
              <a:rPr lang="zh-CN" altLang="en-US" sz="2000" dirty="0"/>
              <a:t>：期货交易是一种</a:t>
            </a:r>
            <a:r>
              <a:rPr lang="zh-CN" altLang="en-US" sz="2000" b="1" dirty="0"/>
              <a:t>集中交易标准化远期合约的交易形式</a:t>
            </a:r>
            <a:r>
              <a:rPr lang="zh-CN" altLang="en-US" sz="2000" dirty="0"/>
              <a:t>。即交易双方</a:t>
            </a:r>
            <a:r>
              <a:rPr lang="zh-CN" altLang="en-US" sz="2000" b="1" dirty="0"/>
              <a:t>在期货交易所</a:t>
            </a:r>
            <a:r>
              <a:rPr lang="zh-CN" altLang="en-US" sz="2000" dirty="0"/>
              <a:t>通过买卖期货合约并根据合约规定的条款约定在未来某一特定时间和地点，以某一特定价格买卖某一特定数量和质量的商品的交易行为。【 交易所同时也向双方提供该期货合约的承兑保证。】</a:t>
            </a:r>
            <a:endParaRPr lang="en-US" altLang="zh-CN" sz="2000" dirty="0"/>
          </a:p>
          <a:p>
            <a:endParaRPr lang="zh-CN" altLang="en-US" sz="2000" dirty="0"/>
          </a:p>
          <a:p>
            <a:r>
              <a:rPr lang="zh-CN" altLang="en-US" sz="2200" b="1" dirty="0">
                <a:solidFill>
                  <a:srgbClr val="C00000"/>
                </a:solidFill>
              </a:rPr>
              <a:t>期换</a:t>
            </a:r>
            <a:r>
              <a:rPr lang="zh-CN" altLang="en-US" sz="2000" b="1" dirty="0"/>
              <a:t>：</a:t>
            </a:r>
            <a:r>
              <a:rPr lang="zh-CN" altLang="en-US" sz="2000" dirty="0"/>
              <a:t>亦称掉期、互换。是指合约双方</a:t>
            </a:r>
            <a:r>
              <a:rPr lang="zh-CN" altLang="en-US" sz="2000" b="1" dirty="0"/>
              <a:t>在未来按照事先约定的规则互换现金流的一种协议</a:t>
            </a:r>
            <a:r>
              <a:rPr lang="zh-CN" altLang="en-US" sz="2000" dirty="0"/>
              <a:t>。它可以把与资产或负债相关的现金流转换成为公司所需要的形态。最常见的期换为利率互换、货币互换、商品互换、资本互换等。</a:t>
            </a:r>
          </a:p>
          <a:p>
            <a:r>
              <a:rPr lang="zh-CN" altLang="en-US" sz="2000" b="1" dirty="0"/>
              <a:t>        </a:t>
            </a:r>
            <a:endParaRPr lang="zh-CN" altLang="en-US" sz="2000" dirty="0"/>
          </a:p>
        </p:txBody>
      </p:sp>
    </p:spTree>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a:xfrm>
            <a:off x="79569" y="0"/>
            <a:ext cx="7885112" cy="950912"/>
          </a:xfrm>
        </p:spPr>
        <p:txBody>
          <a:bodyPr anchor="b"/>
          <a:lstStyle/>
          <a:p>
            <a:r>
              <a:rPr lang="zh-CN" altLang="en-US" sz="2800" b="1" dirty="0">
                <a:sym typeface="宋体" panose="02010600030101010101" pitchFamily="2" charset="-122"/>
              </a:rPr>
              <a:t> （五）证券法上的证券定义</a:t>
            </a:r>
            <a:endParaRPr lang="zh-CN" altLang="en-US" sz="2800" b="1" dirty="0"/>
          </a:p>
        </p:txBody>
      </p:sp>
      <p:sp>
        <p:nvSpPr>
          <p:cNvPr id="55298" name="内容占位符 2"/>
          <p:cNvSpPr>
            <a:spLocks noGrp="1"/>
          </p:cNvSpPr>
          <p:nvPr>
            <p:ph idx="1"/>
          </p:nvPr>
        </p:nvSpPr>
        <p:spPr>
          <a:xfrm>
            <a:off x="638175" y="1347782"/>
            <a:ext cx="7727950" cy="4521200"/>
          </a:xfrm>
        </p:spPr>
        <p:txBody>
          <a:bodyPr lIns="0" rIns="0" anchor="t"/>
          <a:lstStyle/>
          <a:p>
            <a:pPr fontAlgn="base"/>
            <a:r>
              <a:rPr lang="en-US" altLang="zh-CN" strike="noStrike" noProof="1">
                <a:sym typeface="宋体" panose="02010600030101010101" pitchFamily="2" charset="-122"/>
              </a:rPr>
              <a:t>        </a:t>
            </a:r>
            <a:r>
              <a:rPr lang="zh-CN" altLang="en-US" strike="noStrike" noProof="1">
                <a:sym typeface="宋体" panose="02010600030101010101" pitchFamily="2" charset="-122"/>
              </a:rPr>
              <a:t>范中超：</a:t>
            </a:r>
            <a:r>
              <a:rPr lang="zh-CN" altLang="en-US" strike="noStrike" noProof="1"/>
              <a:t>《</a:t>
            </a:r>
            <a:r>
              <a:rPr lang="zh-CN" altLang="en-US" strike="noStrike" noProof="1">
                <a:solidFill>
                  <a:srgbClr val="FF0000"/>
                </a:solidFill>
              </a:rPr>
              <a:t>证券之死</a:t>
            </a:r>
            <a:r>
              <a:rPr lang="zh-CN" altLang="en-US" strike="noStrike" noProof="1"/>
              <a:t>》，知识产权出版社</a:t>
            </a:r>
            <a:r>
              <a:rPr lang="zh-CN" altLang="en-US" strike="noStrike" noProof="1">
                <a:sym typeface="宋体" panose="02010600030101010101" pitchFamily="2" charset="-122"/>
              </a:rPr>
              <a:t>2007年</a:t>
            </a:r>
          </a:p>
          <a:p>
            <a:pPr fontAlgn="base"/>
            <a:r>
              <a:rPr lang="zh-CN" altLang="en-US" strike="noStrike" noProof="1">
                <a:sym typeface="宋体" panose="02010600030101010101" pitchFamily="2" charset="-122"/>
              </a:rPr>
              <a:t>        权利证券化、纸面作业危机、从非移动化到无纸化、证券死了、从所有到控制。</a:t>
            </a:r>
          </a:p>
          <a:p>
            <a:pPr fontAlgn="base"/>
            <a:r>
              <a:rPr lang="zh-CN" altLang="en-US" strike="noStrike" noProof="1"/>
              <a:t>        证券并非“一定表现为某种纸质的、符合一定形式要求的证券格式”。</a:t>
            </a:r>
          </a:p>
          <a:p>
            <a:pPr fontAlgn="base"/>
            <a:r>
              <a:rPr lang="zh-CN" altLang="en-US" strike="noStrike" noProof="1"/>
              <a:t>        第三十九条　证券交易当事人买卖的证券可以采用</a:t>
            </a:r>
            <a:r>
              <a:rPr lang="zh-CN" altLang="en-US" strike="noStrike" noProof="1">
                <a:ln w="22225">
                  <a:solidFill>
                    <a:schemeClr val="accent2"/>
                  </a:solidFill>
                  <a:prstDash val="solid"/>
                </a:ln>
                <a:solidFill>
                  <a:schemeClr val="accent2">
                    <a:lumMod val="40000"/>
                    <a:lumOff val="60000"/>
                  </a:schemeClr>
                </a:solidFill>
                <a:effectLst/>
              </a:rPr>
              <a:t>纸面形式</a:t>
            </a:r>
            <a:r>
              <a:rPr lang="zh-CN" altLang="en-US" strike="noStrike" noProof="1"/>
              <a:t>或者</a:t>
            </a:r>
            <a:r>
              <a:rPr lang="zh-CN" altLang="en-US" strike="noStrike" noProof="1">
                <a:ln w="22225">
                  <a:solidFill>
                    <a:schemeClr val="accent2"/>
                  </a:solidFill>
                  <a:prstDash val="solid"/>
                </a:ln>
                <a:solidFill>
                  <a:schemeClr val="accent2">
                    <a:lumMod val="40000"/>
                    <a:lumOff val="60000"/>
                  </a:schemeClr>
                </a:solidFill>
                <a:effectLst/>
              </a:rPr>
              <a:t>国务院证券监督管理机构规定的其他形式</a:t>
            </a:r>
            <a:r>
              <a:rPr lang="zh-CN" altLang="en-US" strike="noStrike" noProof="1"/>
              <a:t>。</a:t>
            </a:r>
          </a:p>
          <a:p>
            <a:pPr fontAlgn="base"/>
            <a:r>
              <a:rPr lang="zh-CN" altLang="en-US" b="1" strike="noStrike" noProof="1"/>
              <a:t>        证券</a:t>
            </a:r>
            <a:r>
              <a:rPr lang="zh-CN" altLang="en-US" strike="noStrike" noProof="1"/>
              <a:t>是因投资于一项共同的风险事业而取得的主要通过他人的努力而赢利的权益（凭证）。</a:t>
            </a:r>
          </a:p>
        </p:txBody>
      </p:sp>
    </p:spTree>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7" name="组合 29697"/>
          <p:cNvGrpSpPr/>
          <p:nvPr/>
        </p:nvGrpSpPr>
        <p:grpSpPr>
          <a:xfrm>
            <a:off x="0" y="0"/>
            <a:ext cx="9144000" cy="6858000"/>
            <a:chOff x="0" y="0"/>
            <a:chExt cx="9143979" cy="6858000"/>
          </a:xfrm>
        </p:grpSpPr>
        <p:sp>
          <p:nvSpPr>
            <p:cNvPr id="60418" name="矩形 3"/>
            <p:cNvSpPr/>
            <p:nvPr/>
          </p:nvSpPr>
          <p:spPr>
            <a:xfrm>
              <a:off x="0" y="0"/>
              <a:ext cx="442911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pic>
          <p:nvPicPr>
            <p:cNvPr id="60419" name="Picture 4"/>
            <p:cNvPicPr>
              <a:picLocks noChangeAspect="1"/>
            </p:cNvPicPr>
            <p:nvPr/>
          </p:nvPicPr>
          <p:blipFill>
            <a:blip r:embed="rId2"/>
            <a:srcRect l="34808" t="11313" r="9416" b="14479"/>
            <a:stretch>
              <a:fillRect/>
            </a:stretch>
          </p:blipFill>
          <p:spPr>
            <a:xfrm flipH="1">
              <a:off x="4429104" y="0"/>
              <a:ext cx="4714875" cy="6858000"/>
            </a:xfrm>
            <a:prstGeom prst="rect">
              <a:avLst/>
            </a:prstGeom>
            <a:noFill/>
            <a:ln w="9525">
              <a:noFill/>
            </a:ln>
          </p:spPr>
        </p:pic>
      </p:grpSp>
      <p:sp>
        <p:nvSpPr>
          <p:cNvPr id="60420" name="矩形 5"/>
          <p:cNvSpPr/>
          <p:nvPr/>
        </p:nvSpPr>
        <p:spPr>
          <a:xfrm>
            <a:off x="1315712" y="1381133"/>
            <a:ext cx="4794902" cy="830997"/>
          </a:xfrm>
          <a:prstGeom prst="rect">
            <a:avLst/>
          </a:prstGeom>
          <a:noFill/>
          <a:ln w="9525">
            <a:noFill/>
          </a:ln>
        </p:spPr>
        <p:txBody>
          <a:bodyPr wrap="none" anchor="t">
            <a:spAutoFit/>
          </a:bodyPr>
          <a:lstStyle/>
          <a:p>
            <a:pPr algn="ctr"/>
            <a:r>
              <a:rPr lang="zh-CN" altLang="en-US" sz="4800" dirty="0">
                <a:latin typeface="华文新魏" pitchFamily="2" charset="-122"/>
                <a:ea typeface="华文新魏" pitchFamily="2" charset="-122"/>
              </a:rPr>
              <a:t>第二讲</a:t>
            </a:r>
            <a:r>
              <a:rPr lang="en-US" altLang="zh-CN" sz="4800" dirty="0">
                <a:latin typeface="华文新魏" pitchFamily="2" charset="-122"/>
                <a:ea typeface="华文新魏" pitchFamily="2" charset="-122"/>
              </a:rPr>
              <a:t>  </a:t>
            </a:r>
            <a:r>
              <a:rPr lang="zh-CN" altLang="en-US" sz="4800" dirty="0">
                <a:latin typeface="华文新魏" pitchFamily="2" charset="-122"/>
                <a:ea typeface="华文新魏" pitchFamily="2" charset="-122"/>
              </a:rPr>
              <a:t>证券市场</a:t>
            </a:r>
          </a:p>
        </p:txBody>
      </p:sp>
    </p:spTree>
  </p:cSld>
  <p:clrMapOvr>
    <a:masterClrMapping/>
  </p:clrMapOvr>
  <p:transition>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7"/>
          <p:cNvSpPr/>
          <p:nvPr/>
        </p:nvSpPr>
        <p:spPr>
          <a:xfrm>
            <a:off x="339069" y="158290"/>
            <a:ext cx="8615362" cy="7509748"/>
          </a:xfrm>
          <a:prstGeom prst="rect">
            <a:avLst/>
          </a:prstGeom>
          <a:noFill/>
          <a:ln w="9525">
            <a:noFill/>
          </a:ln>
        </p:spPr>
        <p:txBody>
          <a:bodyPr wrap="square" anchor="t">
            <a:spAutoFit/>
          </a:bodyPr>
          <a:lstStyle/>
          <a:p>
            <a:pPr eaLnBrk="0" hangingPunct="0"/>
            <a:r>
              <a:rPr lang="zh-CN" altLang="en-US" sz="2800" b="1" dirty="0"/>
              <a:t>一、概念</a:t>
            </a:r>
            <a:endParaRPr lang="en-US" altLang="zh-CN" sz="2800" b="1" dirty="0"/>
          </a:p>
          <a:p>
            <a:pPr eaLnBrk="0" hangingPunct="0"/>
            <a:endParaRPr lang="zh-CN" altLang="en-US" sz="2000" b="1" dirty="0"/>
          </a:p>
          <a:p>
            <a:pPr eaLnBrk="0" hangingPunct="0"/>
            <a:r>
              <a:rPr lang="zh-CN" altLang="en-US" sz="2000" b="1" dirty="0">
                <a:solidFill>
                  <a:srgbClr val="C00000"/>
                </a:solidFill>
              </a:rPr>
              <a:t>证券市场</a:t>
            </a:r>
            <a:r>
              <a:rPr lang="zh-CN" altLang="en-US" sz="2000" dirty="0"/>
              <a:t>：证券</a:t>
            </a:r>
            <a:r>
              <a:rPr lang="zh-CN" altLang="en-US" sz="2000" b="1" dirty="0"/>
              <a:t>发行和交易活动的场所</a:t>
            </a:r>
            <a:r>
              <a:rPr lang="zh-CN" altLang="en-US" sz="2000" dirty="0"/>
              <a:t>。</a:t>
            </a:r>
          </a:p>
          <a:p>
            <a:pPr eaLnBrk="0" hangingPunct="0"/>
            <a:r>
              <a:rPr lang="zh-CN" altLang="en-US" sz="2000" b="1" dirty="0">
                <a:solidFill>
                  <a:srgbClr val="C00000"/>
                </a:solidFill>
              </a:rPr>
              <a:t>市场区分</a:t>
            </a:r>
            <a:r>
              <a:rPr lang="zh-CN" altLang="en-US" sz="2000" dirty="0"/>
              <a:t>：</a:t>
            </a:r>
            <a:endParaRPr lang="en-US" altLang="zh-CN" sz="2000" dirty="0"/>
          </a:p>
          <a:p>
            <a:pPr eaLnBrk="0" hangingPunct="0"/>
            <a:r>
              <a:rPr lang="en-US" altLang="zh-CN" sz="2000" dirty="0"/>
              <a:t>1.</a:t>
            </a:r>
            <a:r>
              <a:rPr lang="zh-CN" altLang="en-US" sz="2000" dirty="0"/>
              <a:t>发行市场 </a:t>
            </a:r>
            <a:r>
              <a:rPr lang="en-US" altLang="zh-CN" sz="2000" dirty="0"/>
              <a:t>v </a:t>
            </a:r>
            <a:r>
              <a:rPr lang="zh-CN" altLang="en-US" sz="2000" dirty="0"/>
              <a:t>流通市场</a:t>
            </a:r>
          </a:p>
          <a:p>
            <a:pPr eaLnBrk="0" hangingPunct="0"/>
            <a:r>
              <a:rPr lang="zh-CN" altLang="en-US" sz="2000" dirty="0"/>
              <a:t>  （第二章  证券发行  </a:t>
            </a:r>
            <a:r>
              <a:rPr lang="en-US" altLang="zh-CN" sz="2000" dirty="0"/>
              <a:t>v  </a:t>
            </a:r>
            <a:r>
              <a:rPr lang="zh-CN" altLang="en-US" sz="2000" dirty="0"/>
              <a:t>第三章  证券交易）</a:t>
            </a:r>
          </a:p>
          <a:p>
            <a:pPr eaLnBrk="0" hangingPunct="0"/>
            <a:r>
              <a:rPr lang="en-US" altLang="zh-CN" sz="2000" dirty="0"/>
              <a:t>2.</a:t>
            </a:r>
            <a:r>
              <a:rPr lang="zh-CN" altLang="en-US" sz="2000" dirty="0"/>
              <a:t>场内市场 </a:t>
            </a:r>
            <a:r>
              <a:rPr lang="en-US" altLang="zh-CN" sz="2000" dirty="0"/>
              <a:t>v </a:t>
            </a:r>
            <a:r>
              <a:rPr lang="zh-CN" altLang="en-US" sz="2000" dirty="0"/>
              <a:t>场外市场</a:t>
            </a:r>
          </a:p>
          <a:p>
            <a:pPr eaLnBrk="0" hangingPunct="0"/>
            <a:r>
              <a:rPr lang="zh-CN" altLang="en-US" sz="2000" dirty="0"/>
              <a:t>  （证券交易所  </a:t>
            </a:r>
            <a:r>
              <a:rPr lang="en-US" altLang="zh-CN" sz="2000" dirty="0"/>
              <a:t>v  </a:t>
            </a:r>
            <a:r>
              <a:rPr lang="zh-CN" altLang="en-US" sz="2000" dirty="0"/>
              <a:t>其他）</a:t>
            </a:r>
            <a:r>
              <a:rPr lang="en-US" altLang="zh-CN" sz="2000" dirty="0"/>
              <a:t>   </a:t>
            </a:r>
            <a:endParaRPr lang="zh-CN" altLang="en-US" sz="2000" dirty="0"/>
          </a:p>
          <a:p>
            <a:pPr eaLnBrk="0" hangingPunct="0"/>
            <a:r>
              <a:rPr lang="en-US" altLang="zh-CN" sz="2000" dirty="0"/>
              <a:t>3.</a:t>
            </a:r>
            <a:r>
              <a:rPr lang="zh-CN" altLang="en-US" sz="2000" dirty="0"/>
              <a:t>股票市场、债券市场、基金市场等。</a:t>
            </a:r>
          </a:p>
          <a:p>
            <a:pPr eaLnBrk="0" hangingPunct="0"/>
            <a:r>
              <a:rPr lang="zh-CN" altLang="en-US" sz="2000" dirty="0"/>
              <a:t>  （《证券法》第</a:t>
            </a:r>
            <a:r>
              <a:rPr lang="en-US" altLang="zh-CN" sz="2000" dirty="0"/>
              <a:t>2</a:t>
            </a:r>
            <a:r>
              <a:rPr lang="zh-CN" altLang="en-US" sz="2000" dirty="0"/>
              <a:t>条）</a:t>
            </a:r>
            <a:endParaRPr lang="en-US" altLang="zh-CN" sz="2000" dirty="0"/>
          </a:p>
          <a:p>
            <a:pPr eaLnBrk="0" hangingPunct="0"/>
            <a:r>
              <a:rPr lang="en-US" altLang="zh-CN" sz="2000" dirty="0">
                <a:sym typeface="宋体" panose="02010600030101010101" pitchFamily="2" charset="-122"/>
              </a:rPr>
              <a:t>4.</a:t>
            </a:r>
            <a:r>
              <a:rPr lang="zh-CN" altLang="en-US" sz="2000" dirty="0">
                <a:sym typeface="宋体" panose="02010600030101010101" pitchFamily="2" charset="-122"/>
              </a:rPr>
              <a:t>多层次市场板块</a:t>
            </a:r>
            <a:endParaRPr lang="en-US" altLang="zh-CN" sz="2000" dirty="0">
              <a:sym typeface="宋体" panose="02010600030101010101" pitchFamily="2" charset="-122"/>
            </a:endParaRPr>
          </a:p>
          <a:p>
            <a:pPr eaLnBrk="0" hangingPunct="0"/>
            <a:r>
              <a:rPr lang="zh-CN" altLang="en-US" sz="2000" b="1" noProof="1">
                <a:sym typeface="+mn-ea"/>
              </a:rPr>
              <a:t>主板市场，</a:t>
            </a:r>
            <a:r>
              <a:rPr lang="zh-CN" altLang="en-US" sz="2000" noProof="1">
                <a:sym typeface="+mn-ea"/>
              </a:rPr>
              <a:t>也称</a:t>
            </a:r>
            <a:r>
              <a:rPr lang="zh-CN" altLang="en-US" sz="2000" noProof="1">
                <a:ln w="22225">
                  <a:solidFill>
                    <a:schemeClr val="accent2"/>
                  </a:solidFill>
                  <a:prstDash val="solid"/>
                </a:ln>
                <a:solidFill>
                  <a:schemeClr val="accent2">
                    <a:lumMod val="40000"/>
                    <a:lumOff val="60000"/>
                  </a:schemeClr>
                </a:solidFill>
                <a:sym typeface="+mn-ea"/>
              </a:rPr>
              <a:t>一板市场</a:t>
            </a:r>
            <a:r>
              <a:rPr lang="zh-CN" altLang="en-US" sz="2000" b="1" noProof="1">
                <a:sym typeface="+mn-ea"/>
              </a:rPr>
              <a:t>。</a:t>
            </a:r>
            <a:r>
              <a:rPr lang="zh-CN" altLang="en-US" sz="2000" noProof="1">
                <a:sym typeface="+mn-ea"/>
              </a:rPr>
              <a:t>相对于创业板而言，一般是指上市标准最高、   </a:t>
            </a:r>
            <a:r>
              <a:rPr lang="en-US" altLang="zh-CN" sz="2000" noProof="1">
                <a:sym typeface="+mn-ea"/>
              </a:rPr>
              <a:t>   </a:t>
            </a:r>
            <a:r>
              <a:rPr lang="zh-CN" altLang="en-US" sz="2000" noProof="1">
                <a:sym typeface="+mn-ea"/>
              </a:rPr>
              <a:t>信息披露最好、透明度最强、监管体制最完善的证券交易全国性大市场。如纽约证券交易所。</a:t>
            </a:r>
            <a:endParaRPr lang="zh-CN" altLang="en-US" sz="2000" noProof="1"/>
          </a:p>
          <a:p>
            <a:pPr eaLnBrk="0" hangingPunct="0">
              <a:spcAft>
                <a:spcPts val="600"/>
              </a:spcAft>
            </a:pPr>
            <a:r>
              <a:rPr lang="zh-CN" altLang="en-US" sz="2000" b="1" noProof="1">
                <a:sym typeface="+mn-ea"/>
              </a:rPr>
              <a:t>创业板市场</a:t>
            </a:r>
            <a:r>
              <a:rPr lang="zh-CN" altLang="en-US" sz="2000" noProof="1">
                <a:sym typeface="+mn-ea"/>
              </a:rPr>
              <a:t>，也称</a:t>
            </a:r>
            <a:r>
              <a:rPr lang="zh-CN" altLang="en-US" sz="2000" noProof="1">
                <a:ln w="22225">
                  <a:solidFill>
                    <a:schemeClr val="accent2"/>
                  </a:solidFill>
                  <a:prstDash val="solid"/>
                </a:ln>
                <a:solidFill>
                  <a:schemeClr val="accent2">
                    <a:lumMod val="40000"/>
                    <a:lumOff val="60000"/>
                  </a:schemeClr>
                </a:solidFill>
                <a:sym typeface="+mn-ea"/>
              </a:rPr>
              <a:t>二板市场</a:t>
            </a:r>
            <a:r>
              <a:rPr lang="zh-CN" altLang="en-US" sz="2000" noProof="1">
                <a:sym typeface="+mn-ea"/>
              </a:rPr>
              <a:t>。是为了适应新经济的要求和高新技术产业发展的需要而设立的市场。例如纳斯达克市场。</a:t>
            </a:r>
          </a:p>
          <a:p>
            <a:pPr eaLnBrk="0" hangingPunct="0">
              <a:spcAft>
                <a:spcPts val="600"/>
              </a:spcAft>
            </a:pPr>
            <a:r>
              <a:rPr lang="zh-CN" altLang="en-US" sz="2000" noProof="1"/>
              <a:t>1999年11月25日，酝酿10年之久的香港创业板终于呱呱坠地。它定位于为处于</a:t>
            </a:r>
            <a:r>
              <a:rPr lang="zh-CN" altLang="en-US" sz="2000" noProof="1">
                <a:ln w="22225">
                  <a:solidFill>
                    <a:schemeClr val="accent2"/>
                  </a:solidFill>
                  <a:prstDash val="solid"/>
                </a:ln>
              </a:rPr>
              <a:t>创业阶段的中小高成长性公司尤其是高科技公司服务。大多是网络、电脑、电信企业。</a:t>
            </a:r>
          </a:p>
          <a:p>
            <a:pPr eaLnBrk="0" hangingPunct="0"/>
            <a:endParaRPr lang="zh-CN" altLang="en-US" sz="2000" dirty="0"/>
          </a:p>
          <a:p>
            <a:pPr eaLnBrk="0" hangingPunct="0"/>
            <a:endParaRPr lang="zh-CN" altLang="en-US" sz="3200" dirty="0"/>
          </a:p>
          <a:p>
            <a:pPr eaLnBrk="0" hangingPunct="0">
              <a:spcAft>
                <a:spcPts val="600"/>
              </a:spcAft>
            </a:pPr>
            <a:endParaRPr lang="zh-CN" altLang="en-US" sz="3200" dirty="0"/>
          </a:p>
        </p:txBody>
      </p:sp>
    </p:spTree>
  </p:cSld>
  <p:clrMapOvr>
    <a:masterClrMapping/>
  </p:clrMapOvr>
  <p:transition>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850" y="549275"/>
            <a:ext cx="8497570" cy="5918200"/>
          </a:xfrm>
        </p:spPr>
        <p:txBody>
          <a:bodyPr/>
          <a:lstStyle/>
          <a:p>
            <a:pPr>
              <a:spcAft>
                <a:spcPts val="600"/>
              </a:spcAft>
            </a:pPr>
            <a:r>
              <a:rPr lang="zh-CN" altLang="en-US" sz="2400" b="1" noProof="1">
                <a:solidFill>
                  <a:srgbClr val="C00000"/>
                </a:solidFill>
                <a:latin typeface="Calibri" panose="020F0502020204030204" pitchFamily="2" charset="0"/>
                <a:ea typeface="宋体" panose="02010600030101010101" pitchFamily="2" charset="-122"/>
                <a:sym typeface="+mn-ea"/>
              </a:rPr>
              <a:t>三板：</a:t>
            </a:r>
          </a:p>
          <a:p>
            <a:pPr>
              <a:spcAft>
                <a:spcPts val="600"/>
              </a:spcAft>
            </a:pPr>
            <a:r>
              <a:rPr lang="zh-CN" altLang="en-US" noProof="1">
                <a:latin typeface="Calibri" panose="020F0502020204030204" pitchFamily="2" charset="0"/>
                <a:ea typeface="宋体" panose="02010600030101010101" pitchFamily="2" charset="-122"/>
                <a:sym typeface="+mn-ea"/>
              </a:rPr>
              <a:t>“</a:t>
            </a:r>
            <a:r>
              <a:rPr lang="zh-CN" altLang="en-US" noProof="1">
                <a:ln w="22225">
                  <a:solidFill>
                    <a:schemeClr val="accent2"/>
                  </a:solidFill>
                  <a:prstDash val="solid"/>
                </a:ln>
                <a:solidFill>
                  <a:schemeClr val="accent2">
                    <a:lumMod val="40000"/>
                    <a:lumOff val="60000"/>
                  </a:schemeClr>
                </a:solidFill>
                <a:latin typeface="Calibri" panose="020F0502020204030204" pitchFamily="2" charset="0"/>
                <a:ea typeface="宋体" panose="02010600030101010101" pitchFamily="2" charset="-122"/>
                <a:sym typeface="+mn-ea"/>
              </a:rPr>
              <a:t>旧三板</a:t>
            </a:r>
            <a:r>
              <a:rPr lang="zh-CN" altLang="en-US" noProof="1">
                <a:latin typeface="Calibri" panose="020F0502020204030204" pitchFamily="2" charset="0"/>
                <a:ea typeface="宋体" panose="02010600030101010101" pitchFamily="2" charset="-122"/>
                <a:sym typeface="+mn-ea"/>
              </a:rPr>
              <a:t>”：三板</a:t>
            </a:r>
            <a:r>
              <a:rPr lang="zh-CN" altLang="en-US" strike="noStrike" noProof="1">
                <a:latin typeface="Calibri" panose="020F0502020204030204" pitchFamily="2" charset="0"/>
                <a:ea typeface="宋体" panose="02010600030101010101" pitchFamily="2" charset="-122"/>
                <a:sym typeface="+mn-ea"/>
              </a:rPr>
              <a:t>市场起源于2001年“股权代办转让系统”，最早承接两网公司和退市公司。</a:t>
            </a:r>
          </a:p>
          <a:p>
            <a:pPr>
              <a:spcAft>
                <a:spcPts val="600"/>
              </a:spcAft>
            </a:pPr>
            <a:r>
              <a:rPr lang="zh-CN" altLang="en-US" strike="noStrike" noProof="1">
                <a:latin typeface="Calibri" panose="020F0502020204030204" pitchFamily="2" charset="0"/>
                <a:ea typeface="宋体" panose="02010600030101010101" pitchFamily="2" charset="-122"/>
                <a:sym typeface="+mn-ea"/>
              </a:rPr>
              <a:t>“</a:t>
            </a:r>
            <a:r>
              <a:rPr lang="zh-CN" altLang="en-US" strike="noStrike" noProof="1">
                <a:ln w="22225">
                  <a:solidFill>
                    <a:schemeClr val="accent2"/>
                  </a:solidFill>
                  <a:prstDash val="solid"/>
                </a:ln>
                <a:solidFill>
                  <a:schemeClr val="accent2">
                    <a:lumMod val="40000"/>
                    <a:lumOff val="60000"/>
                  </a:schemeClr>
                </a:solidFill>
                <a:effectLst/>
                <a:latin typeface="Calibri" panose="020F0502020204030204" pitchFamily="2" charset="0"/>
                <a:ea typeface="宋体" panose="02010600030101010101" pitchFamily="2" charset="-122"/>
                <a:sym typeface="+mn-ea"/>
              </a:rPr>
              <a:t>新三板</a:t>
            </a:r>
            <a:r>
              <a:rPr lang="zh-CN" altLang="en-US" strike="noStrike" noProof="1">
                <a:latin typeface="Calibri" panose="020F0502020204030204" pitchFamily="2" charset="0"/>
                <a:ea typeface="宋体" panose="02010600030101010101" pitchFamily="2" charset="-122"/>
                <a:sym typeface="+mn-ea"/>
              </a:rPr>
              <a:t>”：</a:t>
            </a:r>
            <a:r>
              <a:rPr lang="zh-CN" altLang="en-US" b="1" strike="noStrike" noProof="1">
                <a:latin typeface="Calibri" panose="020F0502020204030204" pitchFamily="2" charset="0"/>
                <a:ea typeface="宋体" panose="02010600030101010101" pitchFamily="2" charset="-122"/>
                <a:sym typeface="+mn-ea"/>
              </a:rPr>
              <a:t>全国中小企业股份转让系统（全国股份转让系统）</a:t>
            </a:r>
            <a:r>
              <a:rPr lang="zh-CN" altLang="en-US" strike="noStrike" noProof="1">
                <a:latin typeface="Calibri" panose="020F0502020204030204" pitchFamily="2" charset="0"/>
                <a:ea typeface="宋体" panose="02010600030101010101" pitchFamily="2" charset="-122"/>
                <a:sym typeface="+mn-ea"/>
              </a:rPr>
              <a:t>是经国务院批准，依据证券法设立的全国性证券交易场所，2012年9月正式注册成立，是继上海证券交易所、深圳证券交易所之后</a:t>
            </a:r>
            <a:r>
              <a:rPr lang="zh-CN" altLang="en-US" b="1" strike="noStrike" noProof="1">
                <a:ln w="22225">
                  <a:solidFill>
                    <a:schemeClr val="accent2"/>
                  </a:solidFill>
                  <a:prstDash val="solid"/>
                </a:ln>
                <a:solidFill>
                  <a:schemeClr val="accent2">
                    <a:lumMod val="40000"/>
                    <a:lumOff val="60000"/>
                  </a:schemeClr>
                </a:solidFill>
                <a:effectLst/>
                <a:latin typeface="Calibri" panose="020F0502020204030204" pitchFamily="2" charset="0"/>
                <a:ea typeface="宋体" panose="02010600030101010101" pitchFamily="2" charset="-122"/>
                <a:sym typeface="+mn-ea"/>
              </a:rPr>
              <a:t>第三家全国性证券交易场所</a:t>
            </a:r>
            <a:r>
              <a:rPr lang="zh-CN" altLang="en-US" strike="noStrike" noProof="1">
                <a:latin typeface="Calibri" panose="020F0502020204030204" pitchFamily="2" charset="0"/>
                <a:ea typeface="宋体" panose="02010600030101010101" pitchFamily="2" charset="-122"/>
                <a:sym typeface="+mn-ea"/>
              </a:rPr>
              <a:t>。</a:t>
            </a:r>
          </a:p>
          <a:p>
            <a:pPr>
              <a:lnSpc>
                <a:spcPct val="100000"/>
              </a:lnSpc>
              <a:spcAft>
                <a:spcPts val="600"/>
              </a:spcAft>
            </a:pPr>
            <a:r>
              <a:rPr lang="zh-CN" altLang="en-US" b="1" strike="noStrike" noProof="1">
                <a:latin typeface="Calibri" panose="020F0502020204030204" pitchFamily="2" charset="0"/>
                <a:ea typeface="宋体" panose="02010600030101010101" pitchFamily="2" charset="-122"/>
                <a:sym typeface="+mn-ea"/>
              </a:rPr>
              <a:t>新三板与证券交易所的</a:t>
            </a:r>
            <a:r>
              <a:rPr lang="zh-CN" altLang="en-US" b="1" strike="noStrike" noProof="1">
                <a:solidFill>
                  <a:srgbClr val="FF0000"/>
                </a:solidFill>
                <a:latin typeface="Calibri" panose="020F0502020204030204" pitchFamily="2" charset="0"/>
                <a:ea typeface="宋体" panose="02010600030101010101" pitchFamily="2" charset="-122"/>
                <a:sym typeface="+mn-ea"/>
              </a:rPr>
              <a:t>主要区别</a:t>
            </a:r>
            <a:r>
              <a:rPr lang="zh-CN" altLang="en-US" strike="noStrike" noProof="1">
                <a:latin typeface="Calibri" panose="020F0502020204030204" pitchFamily="2" charset="0"/>
                <a:ea typeface="宋体" panose="02010600030101010101" pitchFamily="2" charset="-122"/>
                <a:sym typeface="+mn-ea"/>
              </a:rPr>
              <a:t>：</a:t>
            </a:r>
            <a:endParaRPr lang="en-US" altLang="zh-CN" strike="noStrike" noProof="1">
              <a:latin typeface="Calibri" panose="020F0502020204030204" pitchFamily="2" charset="0"/>
              <a:ea typeface="宋体" panose="02010600030101010101" pitchFamily="2" charset="-122"/>
              <a:sym typeface="+mn-ea"/>
            </a:endParaRPr>
          </a:p>
          <a:p>
            <a:pPr>
              <a:lnSpc>
                <a:spcPct val="100000"/>
              </a:lnSpc>
              <a:spcAft>
                <a:spcPts val="600"/>
              </a:spcAft>
            </a:pPr>
            <a:r>
              <a:rPr lang="zh-CN" altLang="en-US" strike="noStrike" noProof="1">
                <a:latin typeface="Calibri" panose="020F0502020204030204" pitchFamily="2" charset="0"/>
                <a:ea typeface="宋体" panose="02010600030101010101" pitchFamily="2" charset="-122"/>
                <a:sym typeface="+mn-ea"/>
              </a:rPr>
              <a:t>一是服务对象不同。主要是为创新型、创业型、成长型中小微企业发展服务。</a:t>
            </a:r>
            <a:endParaRPr lang="en-US" altLang="zh-CN" strike="noStrike" noProof="1">
              <a:latin typeface="Calibri" panose="020F0502020204030204" pitchFamily="2" charset="0"/>
              <a:ea typeface="宋体" panose="02010600030101010101" pitchFamily="2" charset="-122"/>
              <a:sym typeface="+mn-ea"/>
            </a:endParaRPr>
          </a:p>
          <a:p>
            <a:pPr>
              <a:lnSpc>
                <a:spcPct val="100000"/>
              </a:lnSpc>
              <a:spcAft>
                <a:spcPts val="600"/>
              </a:spcAft>
            </a:pPr>
            <a:r>
              <a:rPr lang="zh-CN" altLang="en-US" strike="noStrike" noProof="1">
                <a:latin typeface="Calibri" panose="020F0502020204030204" pitchFamily="2" charset="0"/>
                <a:ea typeface="宋体" panose="02010600030101010101" pitchFamily="2" charset="-122"/>
                <a:sym typeface="+mn-ea"/>
              </a:rPr>
              <a:t>二是投资者群体不同。实行了较为严格的投资者适当性制度，发展方向是一个以机构投资者为主的市场。</a:t>
            </a:r>
            <a:endParaRPr lang="en-US" altLang="zh-CN" strike="noStrike" noProof="1">
              <a:latin typeface="Calibri" panose="020F0502020204030204" pitchFamily="2" charset="0"/>
              <a:ea typeface="宋体" panose="02010600030101010101" pitchFamily="2" charset="-122"/>
              <a:sym typeface="+mn-ea"/>
            </a:endParaRPr>
          </a:p>
          <a:p>
            <a:pPr>
              <a:lnSpc>
                <a:spcPct val="100000"/>
              </a:lnSpc>
              <a:spcAft>
                <a:spcPts val="600"/>
              </a:spcAft>
            </a:pPr>
            <a:r>
              <a:rPr lang="zh-CN" altLang="en-US" strike="noStrike" noProof="1">
                <a:latin typeface="Calibri" panose="020F0502020204030204" pitchFamily="2" charset="0"/>
                <a:ea typeface="宋体" panose="02010600030101010101" pitchFamily="2" charset="-122"/>
                <a:sym typeface="+mn-ea"/>
              </a:rPr>
              <a:t>三是新三板不是以交易为主要目的，而是为中小微企业与产业资本的服务媒介，主要是为企业发展、资本投入与退出服务。</a:t>
            </a:r>
          </a:p>
          <a:p>
            <a:pPr>
              <a:spcAft>
                <a:spcPts val="600"/>
              </a:spcAft>
            </a:pPr>
            <a:endParaRPr lang="zh-CN" altLang="en-US" strike="noStrike" noProof="1">
              <a:latin typeface="Calibri" panose="020F0502020204030204" pitchFamily="2" charset="0"/>
              <a:ea typeface="宋体" panose="02010600030101010101" pitchFamily="2" charset="-122"/>
            </a:endParaRPr>
          </a:p>
          <a:p>
            <a:pPr>
              <a:spcAft>
                <a:spcPts val="600"/>
              </a:spcAft>
            </a:pPr>
            <a:endParaRPr lang="zh-CN" altLang="en-US" strike="noStrike" noProof="1">
              <a:latin typeface="Calibri" panose="020F0502020204030204" pitchFamily="2" charset="0"/>
              <a:ea typeface="宋体" panose="02010600030101010101" pitchFamily="2" charset="-122"/>
              <a:sym typeface="+mn-ea"/>
            </a:endParaRPr>
          </a:p>
        </p:txBody>
      </p:sp>
    </p:spTree>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325" y="287338"/>
            <a:ext cx="7543800" cy="736600"/>
          </a:xfrm>
        </p:spPr>
        <p:txBody>
          <a:bodyPr/>
          <a:lstStyle/>
          <a:p>
            <a:pPr algn="ctr" rtl="0"/>
            <a:r>
              <a:rPr lang="zh-CN" altLang="en-US"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法体系中的证券与证券法</a:t>
            </a:r>
          </a:p>
        </p:txBody>
      </p:sp>
      <p:sp>
        <p:nvSpPr>
          <p:cNvPr id="3" name="内容占位符 2"/>
          <p:cNvSpPr>
            <a:spLocks noGrp="1"/>
          </p:cNvSpPr>
          <p:nvPr>
            <p:ph idx="1"/>
          </p:nvPr>
        </p:nvSpPr>
        <p:spPr>
          <a:xfrm>
            <a:off x="609609" y="1247783"/>
            <a:ext cx="7756525" cy="4621213"/>
          </a:xfrm>
        </p:spPr>
        <p:txBody>
          <a:bodyPr/>
          <a:lstStyle/>
          <a:p>
            <a:pPr marL="0" indent="0" rtl="0">
              <a:buSzTx/>
              <a:buNone/>
            </a:pPr>
            <a:r>
              <a:rPr lang="zh-CN" altLang="en-US" b="1" u="sng" noProof="1"/>
              <a:t>创业</a:t>
            </a:r>
            <a:r>
              <a:rPr lang="zh-CN" altLang="en-US" noProof="1"/>
              <a:t>              </a:t>
            </a:r>
            <a:r>
              <a:rPr lang="en-US" altLang="zh-CN" noProof="1"/>
              <a:t>——</a:t>
            </a:r>
            <a:r>
              <a:rPr lang="zh-CN" altLang="en-US" noProof="1"/>
              <a:t>金融</a:t>
            </a:r>
            <a:r>
              <a:rPr lang="en-US" altLang="zh-CN" noProof="1"/>
              <a:t>——</a:t>
            </a:r>
            <a:r>
              <a:rPr lang="zh-CN" altLang="en-US" noProof="1"/>
              <a:t>              </a:t>
            </a:r>
            <a:r>
              <a:rPr lang="en-US" altLang="zh-CN" noProof="1"/>
              <a:t>        </a:t>
            </a:r>
            <a:r>
              <a:rPr lang="zh-CN" altLang="en-US" b="1" u="sng" noProof="1"/>
              <a:t>投资</a:t>
            </a:r>
            <a:r>
              <a:rPr lang="zh-CN" altLang="en-US" noProof="1"/>
              <a:t>                                       </a:t>
            </a:r>
            <a:r>
              <a:rPr lang="zh-CN" altLang="en-US" b="1" u="sng" noProof="1"/>
              <a:t>理财</a:t>
            </a:r>
            <a:endParaRPr lang="zh-CN" altLang="en-US" noProof="1"/>
          </a:p>
          <a:p>
            <a:pPr rtl="0">
              <a:buSzTx/>
            </a:pPr>
            <a:r>
              <a:rPr lang="zh-CN" altLang="en-US" noProof="1"/>
              <a:t>      公司、</a:t>
            </a:r>
            <a:r>
              <a:rPr lang="zh-CN" altLang="en-US" noProof="1">
                <a:sym typeface="+mn-ea"/>
              </a:rPr>
              <a:t>合伙、独资、个体工商户</a:t>
            </a:r>
            <a:r>
              <a:rPr lang="zh-CN" altLang="en-US" noProof="1"/>
              <a:t>（工业产权）</a:t>
            </a:r>
          </a:p>
          <a:p>
            <a:pPr marL="0" indent="0" rtl="0">
              <a:buSzTx/>
              <a:buNone/>
            </a:pPr>
            <a:r>
              <a:rPr lang="zh-CN" altLang="en-US" b="1" u="sng" noProof="1"/>
              <a:t>劳动</a:t>
            </a:r>
            <a:r>
              <a:rPr lang="zh-CN" altLang="en-US" noProof="1"/>
              <a:t>            </a:t>
            </a:r>
            <a:r>
              <a:rPr lang="zh-CN" altLang="en-US" b="1" u="sng" noProof="1"/>
              <a:t>借贷</a:t>
            </a:r>
            <a:r>
              <a:rPr lang="zh-CN" altLang="en-US" noProof="1"/>
              <a:t>                </a:t>
            </a:r>
            <a:r>
              <a:rPr lang="zh-CN" altLang="en-US" i="1" noProof="1">
                <a:solidFill>
                  <a:srgbClr val="FF0000"/>
                </a:solidFill>
                <a:effectLst>
                  <a:outerShdw blurRad="38100" dist="38100" dir="2700000" algn="tl">
                    <a:srgbClr val="000000">
                      <a:alpha val="43137"/>
                    </a:srgbClr>
                  </a:outerShdw>
                </a:effectLst>
              </a:rPr>
              <a:t>证券</a:t>
            </a:r>
            <a:r>
              <a:rPr lang="zh-CN" altLang="en-US" noProof="1"/>
              <a:t>          </a:t>
            </a:r>
            <a:r>
              <a:rPr lang="en-US" altLang="zh-CN" noProof="1"/>
              <a:t>  </a:t>
            </a:r>
            <a:r>
              <a:rPr lang="zh-CN" altLang="en-US" dirty="0">
                <a:sym typeface="+mn-ea"/>
              </a:rPr>
              <a:t>团体生活</a:t>
            </a:r>
            <a:r>
              <a:rPr lang="zh-CN" altLang="en-US" noProof="1"/>
              <a:t>                              指示证券</a:t>
            </a:r>
          </a:p>
          <a:p>
            <a:pPr rtl="0">
              <a:buSzTx/>
            </a:pPr>
            <a:r>
              <a:rPr lang="zh-CN" altLang="en-US" noProof="1"/>
              <a:t>      票据  电子支付  信用卡</a:t>
            </a:r>
            <a:r>
              <a:rPr lang="en-US" altLang="zh-CN" noProof="1"/>
              <a:t>                </a:t>
            </a:r>
            <a:r>
              <a:rPr lang="zh-CN" altLang="en-US" noProof="1"/>
              <a:t>精神著作权</a:t>
            </a:r>
            <a:r>
              <a:rPr lang="en-US" altLang="zh-CN" noProof="1"/>
              <a:t>   </a:t>
            </a:r>
            <a:endParaRPr lang="zh-CN" altLang="en-US" noProof="1"/>
          </a:p>
          <a:p>
            <a:pPr rtl="0">
              <a:buSzTx/>
            </a:pPr>
            <a:r>
              <a:rPr lang="zh-CN" altLang="en-US" noProof="1"/>
              <a:t>交易（买卖</a:t>
            </a:r>
            <a:r>
              <a:rPr lang="en-US" altLang="zh-CN" noProof="1"/>
              <a:t>·</a:t>
            </a:r>
            <a:r>
              <a:rPr lang="zh-CN" altLang="en-US" noProof="1"/>
              <a:t>租赁等）              </a:t>
            </a:r>
            <a:r>
              <a:rPr lang="zh-CN" altLang="en-US" noProof="1">
                <a:ln w="22225">
                  <a:solidFill>
                    <a:schemeClr val="accent2"/>
                  </a:solidFill>
                  <a:prstDash val="solid"/>
                </a:ln>
                <a:solidFill>
                  <a:schemeClr val="accent2">
                    <a:lumMod val="40000"/>
                    <a:lumOff val="60000"/>
                  </a:schemeClr>
                </a:solidFill>
              </a:rPr>
              <a:t>生活 </a:t>
            </a:r>
            <a:r>
              <a:rPr lang="zh-CN" altLang="en-US" noProof="1"/>
              <a:t>                               </a:t>
            </a:r>
            <a:r>
              <a:rPr lang="zh-CN" altLang="en-US" b="1" noProof="1">
                <a:solidFill>
                  <a:srgbClr val="FF0000"/>
                </a:solidFill>
              </a:rPr>
              <a:t>尊严</a:t>
            </a:r>
            <a:r>
              <a:rPr lang="zh-CN" altLang="en-US" noProof="1"/>
              <a:t>             </a:t>
            </a:r>
            <a:r>
              <a:rPr lang="zh-CN" altLang="en-US" b="1" u="sng" noProof="1"/>
              <a:t>信托</a:t>
            </a:r>
            <a:endParaRPr lang="zh-CN" altLang="en-US" noProof="1"/>
          </a:p>
          <a:p>
            <a:pPr rtl="0">
              <a:buSzTx/>
            </a:pPr>
            <a:endParaRPr lang="zh-CN" altLang="en-US" noProof="1"/>
          </a:p>
          <a:p>
            <a:pPr rtl="0">
              <a:buSzTx/>
            </a:pPr>
            <a:r>
              <a:rPr lang="zh-CN" altLang="en-US" noProof="1"/>
              <a:t>保险  航运  海运  陆运  </a:t>
            </a:r>
            <a:r>
              <a:rPr lang="zh-CN" altLang="en-US" b="1" u="sng" noProof="1"/>
              <a:t>银行</a:t>
            </a:r>
            <a:r>
              <a:rPr lang="zh-CN" altLang="en-US" noProof="1"/>
              <a:t>     </a:t>
            </a:r>
            <a:r>
              <a:rPr lang="en-US" altLang="zh-CN" noProof="1"/>
              <a:t>       </a:t>
            </a:r>
            <a:r>
              <a:rPr lang="zh-CN" altLang="en-US" noProof="1"/>
              <a:t>婚姻         继承                                破产     </a:t>
            </a:r>
            <a:r>
              <a:rPr lang="en-US" altLang="zh-CN" noProof="1"/>
              <a:t>      </a:t>
            </a:r>
          </a:p>
          <a:p>
            <a:pPr rtl="0">
              <a:buSzTx/>
            </a:pPr>
            <a:r>
              <a:rPr lang="en-US" altLang="zh-CN" noProof="1"/>
              <a:t>                                                                                                               </a:t>
            </a:r>
            <a:r>
              <a:rPr lang="zh-CN" altLang="en-US" noProof="1"/>
              <a:t>企业 </a:t>
            </a:r>
            <a:r>
              <a:rPr lang="en-US" altLang="zh-CN" noProof="1"/>
              <a:t>v </a:t>
            </a:r>
            <a:r>
              <a:rPr lang="zh-CN" altLang="en-US" noProof="1"/>
              <a:t>个人</a:t>
            </a:r>
            <a:endParaRPr lang="en-US" altLang="zh-CN" noProof="1"/>
          </a:p>
          <a:p>
            <a:pPr rtl="0">
              <a:buSzTx/>
            </a:pPr>
            <a:r>
              <a:rPr lang="zh-CN" altLang="en-US" noProof="1"/>
              <a:t>物权  定心丸（法治）                                                                       商事侵权</a:t>
            </a:r>
          </a:p>
        </p:txBody>
      </p:sp>
      <p:pic>
        <p:nvPicPr>
          <p:cNvPr id="5" name="图片 4"/>
          <p:cNvPicPr>
            <a:picLocks noChangeAspect="1"/>
          </p:cNvPicPr>
          <p:nvPr/>
        </p:nvPicPr>
        <p:blipFill>
          <a:blip r:embed="rId2"/>
          <a:stretch>
            <a:fillRect/>
          </a:stretch>
        </p:blipFill>
        <p:spPr>
          <a:xfrm>
            <a:off x="3164840" y="4472315"/>
            <a:ext cx="3520440" cy="1748155"/>
          </a:xfrm>
          <a:prstGeom prst="rect">
            <a:avLst/>
          </a:prstGeom>
        </p:spPr>
      </p:pic>
      <p:pic>
        <p:nvPicPr>
          <p:cNvPr id="6" name="图片 5"/>
          <p:cNvPicPr>
            <a:picLocks noChangeAspect="1"/>
          </p:cNvPicPr>
          <p:nvPr/>
        </p:nvPicPr>
        <p:blipFill>
          <a:blip r:embed="rId3"/>
          <a:stretch>
            <a:fillRect/>
          </a:stretch>
        </p:blipFill>
        <p:spPr>
          <a:xfrm>
            <a:off x="4391027" y="2823210"/>
            <a:ext cx="1762760" cy="887730"/>
          </a:xfrm>
          <a:prstGeom prst="rect">
            <a:avLst/>
          </a:prstGeom>
        </p:spPr>
      </p:pic>
      <p:cxnSp>
        <p:nvCxnSpPr>
          <p:cNvPr id="7" name="直接连接符 6"/>
          <p:cNvCxnSpPr/>
          <p:nvPr/>
        </p:nvCxnSpPr>
        <p:spPr>
          <a:xfrm>
            <a:off x="6153793" y="1938657"/>
            <a:ext cx="1539875" cy="231013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9" y="463560"/>
            <a:ext cx="7985125" cy="5832475"/>
          </a:xfrm>
        </p:spPr>
        <p:txBody>
          <a:bodyPr/>
          <a:lstStyle/>
          <a:p>
            <a:pPr rtl="0">
              <a:spcAft>
                <a:spcPts val="600"/>
              </a:spcAft>
              <a:buSzTx/>
            </a:pPr>
            <a:r>
              <a:rPr lang="zh-CN" altLang="en-US" sz="2800" b="1" noProof="1">
                <a:latin typeface="Calibri" panose="020F0502020204030204" pitchFamily="2" charset="0"/>
                <a:ea typeface="宋体" panose="02010600030101010101" pitchFamily="2" charset="-122"/>
                <a:sym typeface="+mn-ea"/>
              </a:rPr>
              <a:t>二、功能</a:t>
            </a:r>
            <a:r>
              <a:rPr lang="zh-CN" altLang="en-US" sz="2800" noProof="1">
                <a:latin typeface="Calibri" panose="020F0502020204030204" pitchFamily="2" charset="0"/>
                <a:ea typeface="宋体" panose="02010600030101010101" pitchFamily="2" charset="-122"/>
                <a:sym typeface="+mn-ea"/>
              </a:rPr>
              <a:t>    </a:t>
            </a:r>
            <a:endParaRPr lang="en-US" altLang="zh-CN" sz="2800" noProof="1">
              <a:latin typeface="Calibri" panose="020F0502020204030204" pitchFamily="2" charset="0"/>
              <a:ea typeface="宋体" panose="02010600030101010101" pitchFamily="2" charset="-122"/>
              <a:sym typeface="+mn-ea"/>
            </a:endParaRPr>
          </a:p>
          <a:p>
            <a:pPr rtl="0">
              <a:spcAft>
                <a:spcPts val="600"/>
              </a:spcAft>
              <a:buSzTx/>
            </a:pPr>
            <a:r>
              <a:rPr lang="zh-CN" altLang="en-US" noProof="1">
                <a:latin typeface="Calibri" panose="020F0502020204030204" pitchFamily="2" charset="0"/>
                <a:ea typeface="宋体" panose="02010600030101010101" pitchFamily="2" charset="-122"/>
                <a:sym typeface="+mn-ea"/>
              </a:rPr>
              <a:t>投资、融资、桥梁、资源配置、发现价格、杠杆</a:t>
            </a:r>
          </a:p>
          <a:p>
            <a:pPr rtl="0">
              <a:spcAft>
                <a:spcPts val="600"/>
              </a:spcAft>
              <a:buSzTx/>
            </a:pPr>
            <a:r>
              <a:rPr lang="zh-CN" altLang="en-US" sz="2800" b="1" noProof="1">
                <a:latin typeface="Calibri" panose="020F0502020204030204" pitchFamily="2" charset="0"/>
                <a:ea typeface="宋体" panose="02010600030101010101" pitchFamily="2" charset="-122"/>
                <a:sym typeface="+mn-ea"/>
              </a:rPr>
              <a:t>三、参与者</a:t>
            </a:r>
            <a:endParaRPr lang="zh-CN" altLang="en-US" sz="2800" noProof="1">
              <a:latin typeface="Calibri" panose="020F0502020204030204" pitchFamily="2" charset="0"/>
              <a:ea typeface="宋体" panose="02010600030101010101" pitchFamily="2" charset="-122"/>
              <a:sym typeface="+mn-ea"/>
            </a:endParaRPr>
          </a:p>
          <a:p>
            <a:pPr rtl="0">
              <a:buSzTx/>
            </a:pPr>
            <a:r>
              <a:rPr lang="zh-CN" altLang="en-US" noProof="1">
                <a:latin typeface="Calibri" panose="020F0502020204030204" pitchFamily="2" charset="0"/>
                <a:ea typeface="宋体" panose="02010600030101010101" pitchFamily="2" charset="-122"/>
                <a:sym typeface="+mn-ea"/>
              </a:rPr>
              <a:t>发行主体</a:t>
            </a:r>
          </a:p>
          <a:p>
            <a:pPr rtl="0">
              <a:buSzTx/>
            </a:pPr>
            <a:r>
              <a:rPr lang="zh-CN" altLang="en-US" noProof="1">
                <a:latin typeface="Calibri" panose="020F0502020204030204" pitchFamily="2" charset="0"/>
                <a:ea typeface="宋体" panose="02010600030101010101" pitchFamily="2" charset="-122"/>
                <a:sym typeface="+mn-ea"/>
              </a:rPr>
              <a:t>投资主体</a:t>
            </a:r>
          </a:p>
          <a:p>
            <a:pPr rtl="0">
              <a:buSzTx/>
            </a:pPr>
            <a:r>
              <a:rPr lang="zh-CN" altLang="en-US" noProof="1">
                <a:latin typeface="Calibri" panose="020F0502020204030204" pitchFamily="2" charset="0"/>
                <a:ea typeface="宋体" panose="02010600030101010101" pitchFamily="2" charset="-122"/>
                <a:sym typeface="+mn-ea"/>
              </a:rPr>
              <a:t>证券服务机构</a:t>
            </a:r>
          </a:p>
          <a:p>
            <a:pPr rtl="0">
              <a:buSzTx/>
            </a:pPr>
            <a:r>
              <a:rPr lang="zh-CN" altLang="en-US" noProof="1">
                <a:latin typeface="Calibri" panose="020F0502020204030204" pitchFamily="2" charset="0"/>
                <a:ea typeface="宋体" panose="02010600030101010101" pitchFamily="2" charset="-122"/>
                <a:sym typeface="+mn-ea"/>
              </a:rPr>
              <a:t>自律组织</a:t>
            </a:r>
          </a:p>
          <a:p>
            <a:pPr rtl="0">
              <a:buSzTx/>
            </a:pPr>
            <a:r>
              <a:rPr lang="zh-CN" altLang="en-US" noProof="1">
                <a:latin typeface="Calibri" panose="020F0502020204030204" pitchFamily="2" charset="0"/>
                <a:ea typeface="宋体" panose="02010600030101010101" pitchFamily="2" charset="-122"/>
                <a:sym typeface="+mn-ea"/>
              </a:rPr>
              <a:t>监管机构</a:t>
            </a:r>
          </a:p>
          <a:p>
            <a:pPr rtl="0">
              <a:buSzTx/>
            </a:pPr>
            <a:r>
              <a:rPr lang="zh-CN" altLang="en-US" noProof="1">
                <a:latin typeface="Calibri" panose="020F0502020204030204" pitchFamily="2" charset="0"/>
                <a:ea typeface="宋体" panose="02010600030101010101" pitchFamily="2" charset="-122"/>
                <a:sym typeface="+mn-ea"/>
              </a:rPr>
              <a:t>媒体</a:t>
            </a:r>
          </a:p>
          <a:p>
            <a:pPr marL="0" indent="0" rtl="0">
              <a:buSzTx/>
              <a:buNone/>
            </a:pPr>
            <a:r>
              <a:rPr lang="zh-CN" altLang="en-US" noProof="1">
                <a:latin typeface="Calibri" panose="020F0502020204030204" pitchFamily="2" charset="0"/>
                <a:ea typeface="宋体" panose="02010600030101010101" pitchFamily="2" charset="-122"/>
                <a:sym typeface="+mn-ea"/>
              </a:rPr>
              <a:t>  直接责任人</a:t>
            </a:r>
          </a:p>
          <a:p>
            <a:pPr rtl="0">
              <a:buSzTx/>
            </a:pPr>
            <a:endParaRPr lang="zh-CN" altLang="en-US" sz="3000" noProof="1"/>
          </a:p>
        </p:txBody>
      </p:sp>
    </p:spTree>
  </p:cSld>
  <p:clrMapOvr>
    <a:masterClrMapping/>
  </p:clrMapOvr>
  <p:transition>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7"/>
          <p:cNvSpPr/>
          <p:nvPr/>
        </p:nvSpPr>
        <p:spPr>
          <a:xfrm>
            <a:off x="419264" y="442914"/>
            <a:ext cx="8491537" cy="4739759"/>
          </a:xfrm>
          <a:prstGeom prst="rect">
            <a:avLst/>
          </a:prstGeom>
          <a:noFill/>
          <a:ln w="9525">
            <a:noFill/>
          </a:ln>
        </p:spPr>
        <p:txBody>
          <a:bodyPr wrap="square" anchor="t">
            <a:spAutoFit/>
          </a:bodyPr>
          <a:lstStyle/>
          <a:p>
            <a:pPr eaLnBrk="0" fontAlgn="base" hangingPunct="0"/>
            <a:r>
              <a:rPr lang="zh-CN" altLang="en-US" sz="2800" b="1" noProof="1"/>
              <a:t>四、运行机制</a:t>
            </a:r>
            <a:endParaRPr lang="zh-CN" altLang="en-US" sz="2800" noProof="1"/>
          </a:p>
          <a:p>
            <a:pPr eaLnBrk="0" fontAlgn="base" hangingPunct="0"/>
            <a:r>
              <a:rPr lang="en-US" altLang="zh-CN" sz="2400" b="1" noProof="1">
                <a:solidFill>
                  <a:srgbClr val="C00000"/>
                </a:solidFill>
              </a:rPr>
              <a:t>1.</a:t>
            </a:r>
            <a:r>
              <a:rPr lang="zh-CN" altLang="en-US" sz="2400" b="1" noProof="1">
                <a:solidFill>
                  <a:srgbClr val="C00000"/>
                </a:solidFill>
              </a:rPr>
              <a:t>风险与投资</a:t>
            </a:r>
            <a:r>
              <a:rPr lang="en-US" altLang="zh-CN" sz="2500" b="1" noProof="1"/>
              <a:t>	</a:t>
            </a:r>
          </a:p>
          <a:p>
            <a:pPr eaLnBrk="0" fontAlgn="base" hangingPunct="0"/>
            <a:r>
              <a:rPr lang="zh-CN" altLang="en-US" sz="2000" noProof="1"/>
              <a:t>“股市有风险，入市要谨慎。”</a:t>
            </a:r>
          </a:p>
          <a:p>
            <a:pPr eaLnBrk="0" fontAlgn="base" hangingPunct="0"/>
            <a:r>
              <a:rPr lang="zh-CN" altLang="en-US" sz="2000" noProof="1"/>
              <a:t>一般来看，</a:t>
            </a:r>
            <a:r>
              <a:rPr lang="zh-CN" altLang="en-US" sz="2000" b="1" noProof="1"/>
              <a:t>风险越大，收益越高</a:t>
            </a:r>
            <a:endParaRPr lang="en-US" altLang="zh-CN" sz="2000" b="1" noProof="1"/>
          </a:p>
          <a:p>
            <a:pPr eaLnBrk="0" fontAlgn="base" hangingPunct="0"/>
            <a:endParaRPr lang="en-US" altLang="zh-CN" sz="2000" noProof="1"/>
          </a:p>
          <a:p>
            <a:pPr eaLnBrk="0" fontAlgn="base" hangingPunct="0"/>
            <a:r>
              <a:rPr lang="zh-CN" altLang="en-US" sz="2000" b="1" noProof="1"/>
              <a:t>系统性风险</a:t>
            </a:r>
            <a:r>
              <a:rPr lang="en-US" altLang="zh-CN" sz="2000" b="1" noProof="1"/>
              <a:t> </a:t>
            </a:r>
            <a:r>
              <a:rPr lang="zh-CN" altLang="en-US" sz="2000" noProof="1"/>
              <a:t>：该类</a:t>
            </a:r>
            <a:r>
              <a:rPr lang="zh-CN" altLang="en-US" sz="2000" b="1" noProof="1"/>
              <a:t>股市</a:t>
            </a:r>
            <a:r>
              <a:rPr lang="zh-CN" altLang="en-US" sz="2000" noProof="1"/>
              <a:t>整体风险</a:t>
            </a:r>
            <a:r>
              <a:rPr lang="en-US" altLang="zh-CN" sz="2000" noProof="1"/>
              <a:t>             </a:t>
            </a:r>
          </a:p>
          <a:p>
            <a:pPr eaLnBrk="0" fontAlgn="base" hangingPunct="0"/>
            <a:r>
              <a:rPr lang="zh-CN" altLang="en-US" sz="2000" b="1" noProof="1"/>
              <a:t>非系统性风险</a:t>
            </a:r>
            <a:r>
              <a:rPr lang="zh-CN" altLang="en-US" sz="2000" noProof="1"/>
              <a:t>：</a:t>
            </a:r>
            <a:r>
              <a:rPr lang="zh-CN" altLang="en-US" sz="2000" b="1" noProof="1"/>
              <a:t>发行公司</a:t>
            </a:r>
            <a:r>
              <a:rPr lang="zh-CN" altLang="en-US" sz="2000" noProof="1"/>
              <a:t>具体风险</a:t>
            </a:r>
            <a:r>
              <a:rPr lang="zh-CN" altLang="en-US" sz="2000" noProof="1">
                <a:sym typeface="宋体" panose="02010600030101010101" pitchFamily="2" charset="-122"/>
              </a:rPr>
              <a:t>——规避风险，投资组合</a:t>
            </a:r>
            <a:endParaRPr lang="en-US" altLang="zh-CN" sz="2000" noProof="1">
              <a:sym typeface="宋体" panose="02010600030101010101" pitchFamily="2" charset="-122"/>
            </a:endParaRPr>
          </a:p>
          <a:p>
            <a:pPr eaLnBrk="0" fontAlgn="base" hangingPunct="0"/>
            <a:endParaRPr lang="en-US" altLang="zh-CN" sz="2000" noProof="1">
              <a:sym typeface="宋体" panose="02010600030101010101" pitchFamily="2" charset="-122"/>
            </a:endParaRPr>
          </a:p>
          <a:p>
            <a:pPr eaLnBrk="0" fontAlgn="base" hangingPunct="0"/>
            <a:endParaRPr lang="zh-CN" altLang="en-US" sz="2000" noProof="1"/>
          </a:p>
          <a:p>
            <a:pPr eaLnBrk="0" hangingPunct="0">
              <a:spcAft>
                <a:spcPts val="600"/>
              </a:spcAft>
            </a:pPr>
            <a:r>
              <a:rPr lang="en-US" altLang="zh-CN" sz="2400" b="1" noProof="1">
                <a:solidFill>
                  <a:srgbClr val="C00000"/>
                </a:solidFill>
              </a:rPr>
              <a:t>2.</a:t>
            </a:r>
            <a:r>
              <a:rPr lang="zh-CN" altLang="en-US" sz="2400" b="1" noProof="1">
                <a:solidFill>
                  <a:srgbClr val="C00000"/>
                </a:solidFill>
              </a:rPr>
              <a:t>未来现金流与信息披露</a:t>
            </a:r>
            <a:endParaRPr lang="zh-CN" altLang="en-US" sz="2400" noProof="1">
              <a:solidFill>
                <a:srgbClr val="C00000"/>
              </a:solidFill>
            </a:endParaRPr>
          </a:p>
          <a:p>
            <a:pPr eaLnBrk="0" fontAlgn="base" hangingPunct="0"/>
            <a:r>
              <a:rPr lang="zh-CN" altLang="en-US" sz="2000" noProof="1"/>
              <a:t>决定某种股票价格的：其可以产生的未来现金流。</a:t>
            </a:r>
          </a:p>
          <a:p>
            <a:pPr eaLnBrk="0" fontAlgn="base" hangingPunct="0"/>
            <a:r>
              <a:rPr lang="zh-CN" altLang="en-US" sz="2000" noProof="1"/>
              <a:t>某只股票的现金流：取决于投资者的预期。</a:t>
            </a:r>
          </a:p>
          <a:p>
            <a:pPr eaLnBrk="0" fontAlgn="base" hangingPunct="0"/>
            <a:r>
              <a:rPr lang="zh-CN" altLang="en-US" sz="2000" b="1" noProof="1"/>
              <a:t>股票的价值依赖于所有投资者的预期总和</a:t>
            </a:r>
            <a:r>
              <a:rPr lang="zh-CN" altLang="en-US" sz="2000" noProof="1"/>
              <a:t>，即依赖于公司的各种重要信息做判断。</a:t>
            </a:r>
          </a:p>
        </p:txBody>
      </p:sp>
    </p:spTree>
  </p:cSld>
  <p:clrMapOvr>
    <a:masterClrMapping/>
  </p:clrMapOvr>
  <p:transition>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7"/>
          <p:cNvSpPr/>
          <p:nvPr/>
        </p:nvSpPr>
        <p:spPr>
          <a:xfrm>
            <a:off x="419684" y="513972"/>
            <a:ext cx="8615369" cy="5139869"/>
          </a:xfrm>
          <a:prstGeom prst="rect">
            <a:avLst/>
          </a:prstGeom>
          <a:noFill/>
          <a:ln w="9525">
            <a:noFill/>
          </a:ln>
        </p:spPr>
        <p:txBody>
          <a:bodyPr wrap="square" anchor="t">
            <a:spAutoFit/>
          </a:bodyPr>
          <a:lstStyle/>
          <a:p>
            <a:pPr eaLnBrk="0" fontAlgn="base" hangingPunct="0"/>
            <a:r>
              <a:rPr lang="en-US" altLang="zh-CN" sz="2400" b="1" noProof="1">
                <a:solidFill>
                  <a:srgbClr val="C00000"/>
                </a:solidFill>
              </a:rPr>
              <a:t>3.</a:t>
            </a:r>
            <a:r>
              <a:rPr lang="zh-CN" altLang="en-US" sz="2400" b="1" noProof="1">
                <a:solidFill>
                  <a:srgbClr val="C00000"/>
                </a:solidFill>
              </a:rPr>
              <a:t>股票市场的有效性</a:t>
            </a:r>
            <a:endParaRPr lang="zh-CN" altLang="en-US" sz="2400" noProof="1">
              <a:solidFill>
                <a:srgbClr val="C00000"/>
              </a:solidFill>
            </a:endParaRPr>
          </a:p>
          <a:p>
            <a:pPr eaLnBrk="0" fontAlgn="base" hangingPunct="0"/>
            <a:r>
              <a:rPr lang="zh-CN" altLang="en-US" sz="2000" noProof="1"/>
              <a:t>根据</a:t>
            </a:r>
            <a:r>
              <a:rPr lang="zh-CN" altLang="en-US" sz="2000" b="1" noProof="1"/>
              <a:t>股票价格能否反映所有相关信息</a:t>
            </a:r>
            <a:r>
              <a:rPr lang="zh-CN" altLang="en-US" sz="2000" noProof="1"/>
              <a:t>的程度，可以分为：</a:t>
            </a:r>
          </a:p>
          <a:p>
            <a:pPr eaLnBrk="0" fontAlgn="base" hangingPunct="0"/>
            <a:r>
              <a:rPr lang="zh-CN" altLang="en-US" sz="2000" noProof="1"/>
              <a:t>弱势有效（</a:t>
            </a:r>
            <a:r>
              <a:rPr lang="en-US" altLang="zh-CN" sz="2000" noProof="1"/>
              <a:t>weak</a:t>
            </a:r>
            <a:r>
              <a:rPr lang="zh-CN" altLang="en-US" sz="2000" noProof="1"/>
              <a:t>）——反映了所有的历史信息。</a:t>
            </a:r>
          </a:p>
          <a:p>
            <a:pPr eaLnBrk="0" fontAlgn="base" hangingPunct="0"/>
            <a:r>
              <a:rPr lang="zh-CN" altLang="en-US" sz="2000" noProof="1"/>
              <a:t>准强势有效（</a:t>
            </a:r>
            <a:r>
              <a:rPr lang="en-US" altLang="zh-CN" sz="2000" noProof="1"/>
              <a:t>semi-strong</a:t>
            </a:r>
            <a:r>
              <a:rPr lang="zh-CN" altLang="en-US" sz="2000" noProof="1"/>
              <a:t>）——反映了所有的公开信息。</a:t>
            </a:r>
            <a:endParaRPr lang="en-US" altLang="zh-CN" sz="2000" noProof="1"/>
          </a:p>
          <a:p>
            <a:pPr eaLnBrk="0" hangingPunct="0">
              <a:spcAft>
                <a:spcPts val="600"/>
              </a:spcAft>
            </a:pPr>
            <a:r>
              <a:rPr lang="zh-CN" altLang="en-US" sz="2000" noProof="1"/>
              <a:t>强势有效（</a:t>
            </a:r>
            <a:r>
              <a:rPr lang="en-US" altLang="zh-CN" sz="2000" noProof="1"/>
              <a:t>strong</a:t>
            </a:r>
            <a:r>
              <a:rPr lang="zh-CN" altLang="en-US" sz="2000" noProof="1"/>
              <a:t>）——反映了所有信息，无论公开与否。</a:t>
            </a:r>
            <a:endParaRPr lang="en-US" altLang="zh-CN" sz="2000" noProof="1"/>
          </a:p>
          <a:p>
            <a:pPr eaLnBrk="0" hangingPunct="0">
              <a:spcAft>
                <a:spcPts val="600"/>
              </a:spcAft>
            </a:pPr>
            <a:endParaRPr lang="zh-CN" altLang="en-US" sz="2000" noProof="1"/>
          </a:p>
          <a:p>
            <a:pPr eaLnBrk="0" hangingPunct="0">
              <a:spcAft>
                <a:spcPts val="600"/>
              </a:spcAft>
            </a:pPr>
            <a:r>
              <a:rPr lang="en-US" altLang="zh-CN" sz="2400" b="1" noProof="1">
                <a:solidFill>
                  <a:srgbClr val="C00000"/>
                </a:solidFill>
              </a:rPr>
              <a:t>4.</a:t>
            </a:r>
            <a:r>
              <a:rPr lang="zh-CN" altLang="en-US" sz="2400" b="1" noProof="1">
                <a:solidFill>
                  <a:srgbClr val="C00000"/>
                </a:solidFill>
              </a:rPr>
              <a:t>证券市场有效运行的机制</a:t>
            </a:r>
            <a:endParaRPr lang="zh-CN" altLang="en-US" sz="2400" noProof="1">
              <a:solidFill>
                <a:srgbClr val="C00000"/>
              </a:solidFill>
            </a:endParaRPr>
          </a:p>
          <a:p>
            <a:pPr eaLnBrk="0" fontAlgn="base" hangingPunct="0"/>
            <a:r>
              <a:rPr lang="zh-CN" altLang="en-US" sz="2000" noProof="1"/>
              <a:t>（</a:t>
            </a:r>
            <a:r>
              <a:rPr lang="en-US" altLang="zh-CN" sz="2000" noProof="1"/>
              <a:t>1</a:t>
            </a:r>
            <a:r>
              <a:rPr lang="zh-CN" altLang="en-US" sz="2000" noProof="1"/>
              <a:t>）</a:t>
            </a:r>
            <a:r>
              <a:rPr lang="zh-CN" altLang="en-US" sz="2000" b="1" noProof="1"/>
              <a:t>交易机制：通过交易信息反映到股票价格上</a:t>
            </a:r>
          </a:p>
          <a:p>
            <a:pPr eaLnBrk="0" fontAlgn="base" hangingPunct="0"/>
            <a:r>
              <a:rPr lang="zh-CN" altLang="en-US" sz="2000" noProof="1"/>
              <a:t>（</a:t>
            </a:r>
            <a:r>
              <a:rPr lang="en-US" altLang="zh-CN" sz="2000" noProof="1"/>
              <a:t>2</a:t>
            </a:r>
            <a:r>
              <a:rPr lang="zh-CN" altLang="en-US" sz="2000" noProof="1"/>
              <a:t>）交易成本：减少信息成本的机制</a:t>
            </a:r>
          </a:p>
          <a:p>
            <a:pPr eaLnBrk="0" fontAlgn="base" hangingPunct="0"/>
            <a:r>
              <a:rPr lang="zh-CN" altLang="en-US" sz="2000" noProof="1"/>
              <a:t>成本高，则信息分布窄；成本低，则信息分布广。</a:t>
            </a:r>
          </a:p>
          <a:p>
            <a:pPr eaLnBrk="0" fontAlgn="base" hangingPunct="0"/>
            <a:r>
              <a:rPr lang="en-US" altLang="zh-CN" sz="2000" noProof="1"/>
              <a:t>Cost of acquisition</a:t>
            </a:r>
            <a:r>
              <a:rPr lang="zh-CN" altLang="en-US" sz="2000" noProof="1"/>
              <a:t>——强制信息披露</a:t>
            </a:r>
          </a:p>
          <a:p>
            <a:pPr eaLnBrk="0" fontAlgn="base" hangingPunct="0"/>
            <a:r>
              <a:rPr lang="en-US" altLang="zh-CN" sz="2000" noProof="1"/>
              <a:t>Cost of processing information </a:t>
            </a:r>
            <a:r>
              <a:rPr lang="zh-CN" altLang="en-US" sz="2000" noProof="1"/>
              <a:t>——证券分析师、</a:t>
            </a:r>
          </a:p>
          <a:p>
            <a:pPr eaLnBrk="0" hangingPunct="0">
              <a:spcAft>
                <a:spcPts val="600"/>
              </a:spcAft>
            </a:pPr>
            <a:r>
              <a:rPr lang="en-US" altLang="zh-CN" sz="2000" noProof="1"/>
              <a:t>Cost of verification</a:t>
            </a:r>
            <a:r>
              <a:rPr lang="zh-CN" altLang="en-US" sz="2000" noProof="1"/>
              <a:t>——信誉中介机构（常客出借信誉）——资本市场的“重复博弈者”更珍惜信誉。</a:t>
            </a:r>
          </a:p>
          <a:p>
            <a:pPr eaLnBrk="0" hangingPunct="0">
              <a:spcAft>
                <a:spcPts val="600"/>
              </a:spcAft>
            </a:pPr>
            <a:r>
              <a:rPr lang="zh-CN" altLang="en-US" sz="2000" noProof="1">
                <a:ln w="22225">
                  <a:solidFill>
                    <a:schemeClr val="accent2"/>
                  </a:solidFill>
                  <a:prstDash val="solid"/>
                </a:ln>
                <a:solidFill>
                  <a:schemeClr val="accent2">
                    <a:lumMod val="40000"/>
                    <a:lumOff val="60000"/>
                  </a:schemeClr>
                </a:solidFill>
              </a:rPr>
              <a:t>骗子在哪？穿街走巷 </a:t>
            </a:r>
            <a:r>
              <a:rPr lang="en-US" altLang="zh-CN" sz="2000" noProof="1">
                <a:ln w="22225">
                  <a:solidFill>
                    <a:schemeClr val="accent2"/>
                  </a:solidFill>
                  <a:prstDash val="solid"/>
                </a:ln>
                <a:solidFill>
                  <a:schemeClr val="accent2">
                    <a:lumMod val="40000"/>
                    <a:lumOff val="60000"/>
                  </a:schemeClr>
                </a:solidFill>
              </a:rPr>
              <a:t>v </a:t>
            </a:r>
            <a:r>
              <a:rPr lang="zh-CN" altLang="en-US" sz="2000" noProof="1">
                <a:ln w="22225">
                  <a:solidFill>
                    <a:schemeClr val="accent2"/>
                  </a:solidFill>
                  <a:prstDash val="solid"/>
                </a:ln>
                <a:solidFill>
                  <a:schemeClr val="accent2">
                    <a:lumMod val="40000"/>
                    <a:lumOff val="60000"/>
                  </a:schemeClr>
                </a:solidFill>
              </a:rPr>
              <a:t>固定摊位</a:t>
            </a:r>
          </a:p>
        </p:txBody>
      </p:sp>
    </p:spTree>
  </p:cSld>
  <p:clrMapOvr>
    <a:masterClrMapping/>
  </p:clrMapOvr>
  <p:transition>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7"/>
          <p:cNvSpPr/>
          <p:nvPr/>
        </p:nvSpPr>
        <p:spPr>
          <a:xfrm>
            <a:off x="353930" y="474822"/>
            <a:ext cx="8491544" cy="5574475"/>
          </a:xfrm>
          <a:prstGeom prst="rect">
            <a:avLst/>
          </a:prstGeom>
          <a:noFill/>
          <a:ln w="9525">
            <a:noFill/>
          </a:ln>
        </p:spPr>
        <p:txBody>
          <a:bodyPr wrap="square" anchor="t">
            <a:spAutoFit/>
          </a:bodyPr>
          <a:lstStyle/>
          <a:p>
            <a:pPr eaLnBrk="0" fontAlgn="base" hangingPunct="0"/>
            <a:r>
              <a:rPr lang="zh-CN" altLang="en-US" sz="2800" b="1" noProof="1"/>
              <a:t>五、中国证券市场的特点</a:t>
            </a:r>
            <a:endParaRPr lang="en-US" altLang="zh-CN" sz="2800" b="1" noProof="1"/>
          </a:p>
          <a:p>
            <a:pPr eaLnBrk="0" fontAlgn="base" hangingPunct="0"/>
            <a:endParaRPr lang="zh-CN" altLang="en-US" sz="1100" noProof="1"/>
          </a:p>
          <a:p>
            <a:pPr eaLnBrk="0" fontAlgn="base" hangingPunct="0"/>
            <a:r>
              <a:rPr lang="zh-CN" altLang="en-US" sz="2000" b="1" noProof="1"/>
              <a:t>         股权集中、国有股等是大股东；国有股减持</a:t>
            </a:r>
            <a:endParaRPr lang="en-US" altLang="zh-CN" sz="2000" b="1" noProof="1"/>
          </a:p>
          <a:p>
            <a:pPr eaLnBrk="0" fontAlgn="base" hangingPunct="0"/>
            <a:endParaRPr lang="zh-CN" altLang="en-US" sz="2000" b="1" noProof="1"/>
          </a:p>
          <a:p>
            <a:pPr eaLnBrk="0" fontAlgn="base" hangingPunct="0"/>
            <a:r>
              <a:rPr lang="zh-CN" altLang="en-US" sz="2800" b="1" noProof="1"/>
              <a:t>六、证券交易市场——流通市场</a:t>
            </a:r>
            <a:endParaRPr lang="zh-CN" altLang="en-US" sz="2800" noProof="1"/>
          </a:p>
          <a:p>
            <a:pPr eaLnBrk="0" fontAlgn="base" hangingPunct="0">
              <a:lnSpc>
                <a:spcPct val="150000"/>
              </a:lnSpc>
            </a:pPr>
            <a:r>
              <a:rPr lang="en-US" altLang="zh-CN" sz="2400" b="1" noProof="1">
                <a:solidFill>
                  <a:srgbClr val="C00000"/>
                </a:solidFill>
              </a:rPr>
              <a:t>1.</a:t>
            </a:r>
            <a:r>
              <a:rPr lang="zh-CN" altLang="en-US" sz="2400" b="1" noProof="1">
                <a:solidFill>
                  <a:srgbClr val="C00000"/>
                </a:solidFill>
              </a:rPr>
              <a:t>证券市场的结构</a:t>
            </a:r>
          </a:p>
          <a:p>
            <a:pPr eaLnBrk="0" fontAlgn="base" hangingPunct="0">
              <a:lnSpc>
                <a:spcPct val="150000"/>
              </a:lnSpc>
            </a:pPr>
            <a:r>
              <a:rPr lang="zh-CN" altLang="en-US" sz="2000" noProof="1"/>
              <a:t>证券交易市场的</a:t>
            </a:r>
            <a:r>
              <a:rPr lang="zh-CN" altLang="en-US" sz="2000" b="1" noProof="1">
                <a:ln w="22225">
                  <a:solidFill>
                    <a:schemeClr val="accent2"/>
                  </a:solidFill>
                  <a:prstDash val="solid"/>
                </a:ln>
                <a:solidFill>
                  <a:schemeClr val="accent2">
                    <a:lumMod val="40000"/>
                    <a:lumOff val="60000"/>
                  </a:schemeClr>
                </a:solidFill>
              </a:rPr>
              <a:t>目的</a:t>
            </a:r>
            <a:r>
              <a:rPr lang="zh-CN" altLang="en-US" sz="2000" b="1" noProof="1"/>
              <a:t>就是为股东提供流动性</a:t>
            </a:r>
            <a:endParaRPr lang="zh-CN" altLang="en-US" sz="2000" noProof="1"/>
          </a:p>
          <a:p>
            <a:pPr eaLnBrk="0" hangingPunct="0">
              <a:lnSpc>
                <a:spcPct val="150000"/>
              </a:lnSpc>
              <a:spcAft>
                <a:spcPts val="400"/>
              </a:spcAft>
            </a:pPr>
            <a:r>
              <a:rPr lang="zh-CN" altLang="en-US" sz="2000" b="1" noProof="1"/>
              <a:t>对交易市场的</a:t>
            </a:r>
            <a:r>
              <a:rPr lang="zh-CN" altLang="en-US" sz="2000" b="1" noProof="1">
                <a:solidFill>
                  <a:srgbClr val="C00000"/>
                </a:solidFill>
              </a:rPr>
              <a:t>监管</a:t>
            </a:r>
            <a:r>
              <a:rPr lang="zh-CN" altLang="en-US" sz="2000" noProof="1"/>
              <a:t>主要表现为</a:t>
            </a:r>
            <a:r>
              <a:rPr lang="zh-CN" altLang="en-US" sz="2000" noProof="1">
                <a:ln w="22225">
                  <a:solidFill>
                    <a:schemeClr val="accent2"/>
                  </a:solidFill>
                  <a:prstDash val="solid"/>
                </a:ln>
                <a:solidFill>
                  <a:schemeClr val="accent2">
                    <a:lumMod val="40000"/>
                    <a:lumOff val="60000"/>
                  </a:schemeClr>
                </a:solidFill>
              </a:rPr>
              <a:t>两个基本方向</a:t>
            </a:r>
            <a:r>
              <a:rPr lang="zh-CN" altLang="en-US" sz="2000" noProof="1"/>
              <a:t>：</a:t>
            </a:r>
          </a:p>
          <a:p>
            <a:pPr eaLnBrk="0" hangingPunct="0">
              <a:lnSpc>
                <a:spcPct val="150000"/>
              </a:lnSpc>
              <a:spcAft>
                <a:spcPts val="400"/>
              </a:spcAft>
            </a:pPr>
            <a:r>
              <a:rPr lang="zh-CN" altLang="en-US" sz="2000" noProof="1"/>
              <a:t>（</a:t>
            </a:r>
            <a:r>
              <a:rPr lang="en-US" altLang="zh-CN" sz="2000" noProof="1"/>
              <a:t>1</a:t>
            </a:r>
            <a:r>
              <a:rPr lang="zh-CN" altLang="en-US" sz="2000" noProof="1"/>
              <a:t>）</a:t>
            </a:r>
            <a:r>
              <a:rPr lang="zh-CN" altLang="en-US" sz="2000" noProof="1">
                <a:ln w="22225">
                  <a:solidFill>
                    <a:schemeClr val="accent2"/>
                  </a:solidFill>
                  <a:prstDash val="solid"/>
                </a:ln>
                <a:solidFill>
                  <a:schemeClr val="accent2">
                    <a:lumMod val="40000"/>
                    <a:lumOff val="60000"/>
                  </a:schemeClr>
                </a:solidFill>
              </a:rPr>
              <a:t>控制交易行为</a:t>
            </a:r>
            <a:r>
              <a:rPr lang="zh-CN" altLang="en-US" sz="2000" noProof="1"/>
              <a:t>，即对经纪人、交易商、投资者和交易所的行为进行控制，防止市场的操纵和过度投机；</a:t>
            </a:r>
          </a:p>
          <a:p>
            <a:pPr eaLnBrk="0" hangingPunct="0">
              <a:lnSpc>
                <a:spcPct val="150000"/>
              </a:lnSpc>
              <a:spcAft>
                <a:spcPts val="400"/>
              </a:spcAft>
            </a:pPr>
            <a:r>
              <a:rPr lang="zh-CN" altLang="en-US" sz="2000" noProof="1"/>
              <a:t>（</a:t>
            </a:r>
            <a:r>
              <a:rPr lang="en-US" altLang="zh-CN" sz="2000" noProof="1"/>
              <a:t>2</a:t>
            </a:r>
            <a:r>
              <a:rPr lang="zh-CN" altLang="en-US" sz="2000" noProof="1"/>
              <a:t>）</a:t>
            </a:r>
            <a:r>
              <a:rPr lang="zh-CN" altLang="en-US" sz="2000" noProof="1">
                <a:ln w="22225">
                  <a:solidFill>
                    <a:schemeClr val="accent2"/>
                  </a:solidFill>
                  <a:prstDash val="solid"/>
                </a:ln>
                <a:solidFill>
                  <a:schemeClr val="accent2">
                    <a:lumMod val="40000"/>
                    <a:lumOff val="60000"/>
                  </a:schemeClr>
                </a:solidFill>
              </a:rPr>
              <a:t>控制上市公司的某些行为，使交易者获得真实信息，在公平基础上交易</a:t>
            </a:r>
            <a:r>
              <a:rPr lang="zh-CN" altLang="en-US" sz="2000" noProof="1"/>
              <a:t>，例如规定会计准则、信息披露规则，以及通过代理权征集、收购兼并获得公司控制权和内幕交易等。</a:t>
            </a:r>
          </a:p>
        </p:txBody>
      </p:sp>
    </p:spTree>
  </p:cSld>
  <p:clrMapOvr>
    <a:masterClrMapping/>
  </p:clrMapOvr>
  <p:transition>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a:xfrm>
            <a:off x="243065" y="925551"/>
            <a:ext cx="7543800" cy="490576"/>
          </a:xfrm>
        </p:spPr>
        <p:txBody>
          <a:bodyPr anchor="b"/>
          <a:lstStyle/>
          <a:p>
            <a:r>
              <a:rPr lang="en-US" altLang="zh-CN" sz="2400" b="1" dirty="0">
                <a:solidFill>
                  <a:srgbClr val="C00000"/>
                </a:solidFill>
                <a:latin typeface="Calibri" panose="020F0502020204030204" pitchFamily="2" charset="0"/>
                <a:sym typeface="宋体" panose="02010600030101010101" pitchFamily="2" charset="-122"/>
              </a:rPr>
              <a:t>2.</a:t>
            </a:r>
            <a:r>
              <a:rPr lang="zh-CN" altLang="en-US" sz="2400" b="1" dirty="0">
                <a:solidFill>
                  <a:srgbClr val="C00000"/>
                </a:solidFill>
                <a:latin typeface="Calibri" panose="020F0502020204030204" pitchFamily="2" charset="0"/>
                <a:sym typeface="宋体" panose="02010600030101010101" pitchFamily="2" charset="-122"/>
              </a:rPr>
              <a:t>场内市场</a:t>
            </a:r>
            <a:r>
              <a:rPr lang="en-US" altLang="zh-CN" sz="2400" b="1" dirty="0">
                <a:solidFill>
                  <a:srgbClr val="C00000"/>
                </a:solidFill>
                <a:latin typeface="Calibri" panose="020F0502020204030204" pitchFamily="2" charset="0"/>
                <a:sym typeface="宋体" panose="02010600030101010101" pitchFamily="2" charset="-122"/>
              </a:rPr>
              <a:t>&amp;</a:t>
            </a:r>
            <a:r>
              <a:rPr lang="zh-CN" altLang="en-US" sz="2400" b="1" dirty="0">
                <a:solidFill>
                  <a:srgbClr val="C00000"/>
                </a:solidFill>
                <a:latin typeface="Calibri" panose="020F0502020204030204" pitchFamily="2" charset="0"/>
                <a:sym typeface="宋体" panose="02010600030101010101" pitchFamily="2" charset="-122"/>
              </a:rPr>
              <a:t>场外市场</a:t>
            </a:r>
            <a:endParaRPr lang="zh-CN" altLang="en-US" sz="2400" dirty="0">
              <a:solidFill>
                <a:srgbClr val="C00000"/>
              </a:solidFill>
              <a:latin typeface="Calibri" panose="020F0502020204030204" pitchFamily="2" charset="0"/>
            </a:endParaRPr>
          </a:p>
        </p:txBody>
      </p:sp>
      <p:sp>
        <p:nvSpPr>
          <p:cNvPr id="3" name="内容占位符 2"/>
          <p:cNvSpPr>
            <a:spLocks noGrp="1"/>
          </p:cNvSpPr>
          <p:nvPr>
            <p:ph idx="1"/>
          </p:nvPr>
        </p:nvSpPr>
        <p:spPr>
          <a:xfrm>
            <a:off x="156117" y="1761745"/>
            <a:ext cx="8455660" cy="6035675"/>
          </a:xfrm>
        </p:spPr>
        <p:txBody>
          <a:bodyPr/>
          <a:lstStyle/>
          <a:p>
            <a:pPr>
              <a:spcBef>
                <a:spcPts val="0"/>
              </a:spcBef>
              <a:spcAft>
                <a:spcPts val="0"/>
              </a:spcAft>
            </a:pPr>
            <a:r>
              <a:rPr lang="zh-CN" altLang="en-US" b="1" strike="noStrike" noProof="1">
                <a:solidFill>
                  <a:srgbClr val="C00000"/>
                </a:solidFill>
                <a:latin typeface="Calibri" panose="020F0502020204030204" pitchFamily="2" charset="0"/>
                <a:ea typeface="宋体" panose="02010600030101010101" pitchFamily="2" charset="-122"/>
                <a:sym typeface="+mn-ea"/>
              </a:rPr>
              <a:t>（</a:t>
            </a:r>
            <a:r>
              <a:rPr lang="en-US" altLang="zh-CN" b="1" strike="noStrike" noProof="1">
                <a:solidFill>
                  <a:srgbClr val="C00000"/>
                </a:solidFill>
                <a:latin typeface="Calibri" panose="020F0502020204030204" pitchFamily="2" charset="0"/>
                <a:ea typeface="宋体" panose="02010600030101010101" pitchFamily="2" charset="-122"/>
                <a:sym typeface="+mn-ea"/>
              </a:rPr>
              <a:t>1</a:t>
            </a:r>
            <a:r>
              <a:rPr lang="zh-CN" altLang="en-US" b="1" strike="noStrike" noProof="1">
                <a:solidFill>
                  <a:srgbClr val="C00000"/>
                </a:solidFill>
                <a:latin typeface="Calibri" panose="020F0502020204030204" pitchFamily="2" charset="0"/>
                <a:ea typeface="宋体" panose="02010600030101010101" pitchFamily="2" charset="-122"/>
                <a:sym typeface="+mn-ea"/>
              </a:rPr>
              <a:t>）交易所市场——交易所（</a:t>
            </a:r>
            <a:r>
              <a:rPr lang="en-US" altLang="zh-CN" b="1" strike="noStrike" noProof="1">
                <a:solidFill>
                  <a:srgbClr val="C00000"/>
                </a:solidFill>
                <a:latin typeface="Calibri" panose="020F0502020204030204" pitchFamily="2" charset="0"/>
                <a:ea typeface="宋体" panose="02010600030101010101" pitchFamily="2" charset="-122"/>
                <a:sym typeface="+mn-ea"/>
              </a:rPr>
              <a:t>exchange</a:t>
            </a:r>
            <a:r>
              <a:rPr lang="zh-CN" altLang="en-US" b="1" strike="noStrike" noProof="1">
                <a:solidFill>
                  <a:srgbClr val="C00000"/>
                </a:solidFill>
                <a:latin typeface="Calibri" panose="020F0502020204030204" pitchFamily="2" charset="0"/>
                <a:ea typeface="宋体" panose="02010600030101010101" pitchFamily="2" charset="-122"/>
                <a:sym typeface="+mn-ea"/>
              </a:rPr>
              <a:t>）</a:t>
            </a:r>
            <a:endParaRPr lang="en-US" altLang="zh-CN" strike="noStrike" noProof="1">
              <a:latin typeface="Calibri" panose="020F0502020204030204" pitchFamily="2" charset="0"/>
              <a:ea typeface="宋体" panose="02010600030101010101" pitchFamily="2" charset="-122"/>
              <a:sym typeface="+mn-ea"/>
            </a:endParaRPr>
          </a:p>
          <a:p>
            <a:pPr>
              <a:spcBef>
                <a:spcPts val="0"/>
              </a:spcBef>
              <a:spcAft>
                <a:spcPts val="0"/>
              </a:spcAft>
            </a:pPr>
            <a:r>
              <a:rPr lang="zh-CN" altLang="en-US" strike="noStrike" noProof="1">
                <a:latin typeface="Calibri" panose="020F0502020204030204" pitchFamily="2" charset="0"/>
                <a:ea typeface="宋体" panose="02010600030101010101" pitchFamily="2" charset="-122"/>
                <a:sym typeface="+mn-ea"/>
              </a:rPr>
              <a:t>集中交易，多对多，价格发现，某点最佳价格只有一个。</a:t>
            </a:r>
            <a:endParaRPr lang="en-US" altLang="zh-CN" strike="noStrike" noProof="1">
              <a:latin typeface="Calibri" panose="020F0502020204030204" pitchFamily="2" charset="0"/>
              <a:ea typeface="宋体" panose="02010600030101010101" pitchFamily="2" charset="-122"/>
              <a:sym typeface="+mn-ea"/>
            </a:endParaRPr>
          </a:p>
          <a:p>
            <a:pPr>
              <a:spcBef>
                <a:spcPts val="0"/>
              </a:spcBef>
              <a:spcAft>
                <a:spcPts val="0"/>
              </a:spcAft>
            </a:pPr>
            <a:endParaRPr lang="zh-CN" altLang="en-US" strike="noStrike" noProof="1">
              <a:latin typeface="Calibri" panose="020F0502020204030204" pitchFamily="2" charset="0"/>
              <a:ea typeface="宋体" panose="02010600030101010101" pitchFamily="2" charset="-122"/>
            </a:endParaRPr>
          </a:p>
          <a:p>
            <a:pPr>
              <a:spcBef>
                <a:spcPts val="0"/>
              </a:spcBef>
              <a:spcAft>
                <a:spcPts val="0"/>
              </a:spcAft>
            </a:pPr>
            <a:r>
              <a:rPr lang="zh-CN" altLang="en-US" b="1" strike="noStrike" noProof="1">
                <a:latin typeface="Calibri" panose="020F0502020204030204" pitchFamily="2" charset="0"/>
                <a:ea typeface="宋体" panose="02010600030101010101" pitchFamily="2" charset="-122"/>
                <a:sym typeface="+mn-ea"/>
              </a:rPr>
              <a:t>①流通股</a:t>
            </a:r>
            <a:r>
              <a:rPr lang="en-US" altLang="zh-CN" b="1" strike="noStrike" noProof="1">
                <a:latin typeface="Calibri" panose="020F0502020204030204" pitchFamily="2" charset="0"/>
                <a:ea typeface="宋体" panose="02010600030101010101" pitchFamily="2" charset="-122"/>
                <a:sym typeface="+mn-ea"/>
              </a:rPr>
              <a:t>      </a:t>
            </a:r>
            <a:r>
              <a:rPr lang="zh-CN" altLang="en-US" b="1" strike="noStrike" noProof="1">
                <a:latin typeface="Calibri" panose="020F0502020204030204" pitchFamily="2" charset="0"/>
                <a:ea typeface="宋体" panose="02010600030101010101" pitchFamily="2" charset="-122"/>
                <a:sym typeface="+mn-ea"/>
              </a:rPr>
              <a:t>证券交易所内交易   </a:t>
            </a:r>
            <a:r>
              <a:rPr lang="en-US" altLang="zh-CN" b="1" strike="noStrike" noProof="1">
                <a:latin typeface="Calibri" panose="020F0502020204030204" pitchFamily="2" charset="0"/>
                <a:ea typeface="宋体" panose="02010600030101010101" pitchFamily="2" charset="-122"/>
                <a:sym typeface="+mn-ea"/>
              </a:rPr>
              <a:t>|   </a:t>
            </a:r>
            <a:r>
              <a:rPr lang="zh-CN" altLang="en-US" b="1" strike="noStrike" noProof="1">
                <a:latin typeface="Calibri" panose="020F0502020204030204" pitchFamily="2" charset="0"/>
                <a:ea typeface="宋体" panose="02010600030101010101" pitchFamily="2" charset="-122"/>
                <a:sym typeface="+mn-ea"/>
              </a:rPr>
              <a:t> </a:t>
            </a:r>
            <a:r>
              <a:rPr lang="zh-CN" altLang="en-US" b="1" noProof="1">
                <a:latin typeface="Calibri" panose="020F0502020204030204" pitchFamily="2" charset="0"/>
                <a:ea typeface="宋体" panose="02010600030101010101" pitchFamily="2" charset="-122"/>
                <a:sym typeface="+mn-ea"/>
              </a:rPr>
              <a:t>非流通股</a:t>
            </a:r>
            <a:r>
              <a:rPr lang="en-US" altLang="zh-CN" b="1" noProof="1">
                <a:latin typeface="Calibri" panose="020F0502020204030204" pitchFamily="2" charset="0"/>
                <a:ea typeface="宋体" panose="02010600030101010101" pitchFamily="2" charset="-122"/>
                <a:sym typeface="+mn-ea"/>
              </a:rPr>
              <a:t>  </a:t>
            </a:r>
            <a:r>
              <a:rPr lang="zh-CN" altLang="en-US" b="1" noProof="1">
                <a:latin typeface="Calibri" panose="020F0502020204030204" pitchFamily="2" charset="0"/>
                <a:ea typeface="宋体" panose="02010600030101010101" pitchFamily="2" charset="-122"/>
                <a:sym typeface="+mn-ea"/>
              </a:rPr>
              <a:t>协议转让 </a:t>
            </a:r>
            <a:endParaRPr lang="zh-CN" altLang="en-US" b="1" strike="noStrike" noProof="1">
              <a:latin typeface="Calibri" panose="020F0502020204030204" pitchFamily="2" charset="0"/>
              <a:ea typeface="宋体" panose="02010600030101010101" pitchFamily="2" charset="-122"/>
            </a:endParaRPr>
          </a:p>
          <a:p>
            <a:pPr>
              <a:spcBef>
                <a:spcPts val="0"/>
              </a:spcBef>
              <a:spcAft>
                <a:spcPts val="0"/>
              </a:spcAft>
            </a:pPr>
            <a:r>
              <a:rPr lang="zh-CN" altLang="en-US" strike="noStrike" noProof="1">
                <a:sym typeface="+mn-ea"/>
              </a:rPr>
              <a:t>第三十九条　依法公开发行的</a:t>
            </a:r>
            <a:r>
              <a:rPr lang="zh-CN" altLang="en-US" strike="noStrike" noProof="1">
                <a:solidFill>
                  <a:schemeClr val="accent1"/>
                </a:solidFill>
                <a:effectLst>
                  <a:outerShdw blurRad="38100" dist="25400" dir="5400000" algn="ctr" rotWithShape="0">
                    <a:srgbClr val="6E747A">
                      <a:alpha val="43000"/>
                    </a:srgbClr>
                  </a:outerShdw>
                </a:effectLst>
                <a:sym typeface="+mn-ea"/>
              </a:rPr>
              <a:t>股票、公司债券及其他证券</a:t>
            </a:r>
            <a:r>
              <a:rPr lang="zh-CN" altLang="en-US" strike="noStrike" noProof="1">
                <a:sym typeface="+mn-ea"/>
              </a:rPr>
              <a:t>，应当在依法设立的证券交易所上市交易或者在国务院批准的其他</a:t>
            </a:r>
            <a:r>
              <a:rPr lang="zh-CN" altLang="en-US" strike="noStrike" noProof="1">
                <a:solidFill>
                  <a:schemeClr val="accent1"/>
                </a:solidFill>
                <a:effectLst>
                  <a:outerShdw blurRad="38100" dist="25400" dir="5400000" algn="ctr" rotWithShape="0">
                    <a:srgbClr val="6E747A">
                      <a:alpha val="43000"/>
                    </a:srgbClr>
                  </a:outerShdw>
                </a:effectLst>
                <a:sym typeface="+mn-ea"/>
              </a:rPr>
              <a:t>证券交易场所</a:t>
            </a:r>
            <a:r>
              <a:rPr lang="zh-CN" altLang="en-US" strike="noStrike" noProof="1">
                <a:sym typeface="+mn-ea"/>
              </a:rPr>
              <a:t>转让（</a:t>
            </a:r>
            <a:r>
              <a:rPr lang="en-US" altLang="zh-CN" strike="noStrike" noProof="1">
                <a:sym typeface="+mn-ea"/>
              </a:rPr>
              <a:t>2014</a:t>
            </a:r>
            <a:r>
              <a:rPr lang="zh-CN" altLang="en-US" strike="noStrike" noProof="1">
                <a:sym typeface="+mn-ea"/>
              </a:rPr>
              <a:t>）</a:t>
            </a:r>
          </a:p>
          <a:p>
            <a:pPr>
              <a:spcBef>
                <a:spcPts val="0"/>
              </a:spcBef>
              <a:spcAft>
                <a:spcPts val="0"/>
              </a:spcAft>
            </a:pPr>
            <a:r>
              <a:rPr strike="noStrike" noProof="1">
                <a:sym typeface="+mn-ea"/>
              </a:rPr>
              <a:t>第三十七条</a:t>
            </a:r>
            <a:r>
              <a:rPr lang="zh-CN" strike="noStrike" noProof="1">
                <a:sym typeface="+mn-ea"/>
              </a:rPr>
              <a:t>第一款</a:t>
            </a:r>
            <a:r>
              <a:rPr strike="noStrike" noProof="1">
                <a:sym typeface="+mn-ea"/>
              </a:rPr>
              <a:t>　公开发行的</a:t>
            </a:r>
            <a:r>
              <a:rPr strike="noStrike" noProof="1">
                <a:ln w="22225">
                  <a:solidFill>
                    <a:schemeClr val="accent2"/>
                  </a:solidFill>
                  <a:prstDash val="solid"/>
                </a:ln>
                <a:solidFill>
                  <a:schemeClr val="accent2">
                    <a:lumMod val="40000"/>
                    <a:lumOff val="60000"/>
                  </a:schemeClr>
                </a:solidFill>
                <a:effectLst/>
                <a:sym typeface="+mn-ea"/>
              </a:rPr>
              <a:t>证券</a:t>
            </a:r>
            <a:r>
              <a:rPr strike="noStrike" noProof="1">
                <a:sym typeface="+mn-ea"/>
              </a:rPr>
              <a:t>，应当在依法设立的证券交易所上市交易或者在国务院批准的其他</a:t>
            </a:r>
            <a:r>
              <a:rPr strike="noStrike" noProof="1">
                <a:ln w="22225">
                  <a:solidFill>
                    <a:schemeClr val="accent2"/>
                  </a:solidFill>
                  <a:prstDash val="solid"/>
                </a:ln>
                <a:solidFill>
                  <a:schemeClr val="accent2">
                    <a:lumMod val="40000"/>
                    <a:lumOff val="60000"/>
                  </a:schemeClr>
                </a:solidFill>
                <a:effectLst/>
                <a:sym typeface="+mn-ea"/>
              </a:rPr>
              <a:t>全国性证券交易场所</a:t>
            </a:r>
            <a:r>
              <a:rPr strike="noStrike" noProof="1">
                <a:sym typeface="+mn-ea"/>
              </a:rPr>
              <a:t>交易。</a:t>
            </a:r>
            <a:r>
              <a:rPr lang="zh-CN" strike="noStrike" noProof="1">
                <a:sym typeface="+mn-ea"/>
              </a:rPr>
              <a:t>（</a:t>
            </a:r>
            <a:r>
              <a:rPr lang="en-US" altLang="zh-CN" strike="noStrike" noProof="1">
                <a:sym typeface="+mn-ea"/>
              </a:rPr>
              <a:t>2019</a:t>
            </a:r>
            <a:r>
              <a:rPr lang="zh-CN" strike="noStrike" noProof="1">
                <a:sym typeface="+mn-ea"/>
              </a:rPr>
              <a:t>）</a:t>
            </a:r>
            <a:endParaRPr lang="en-US" altLang="zh-CN" strike="noStrike" noProof="1">
              <a:sym typeface="+mn-ea"/>
            </a:endParaRPr>
          </a:p>
          <a:p>
            <a:pPr>
              <a:spcBef>
                <a:spcPts val="0"/>
              </a:spcBef>
              <a:spcAft>
                <a:spcPts val="0"/>
              </a:spcAft>
            </a:pPr>
            <a:endParaRPr strike="noStrike" noProof="1">
              <a:sym typeface="+mn-ea"/>
            </a:endParaRPr>
          </a:p>
          <a:p>
            <a:pPr>
              <a:spcBef>
                <a:spcPts val="0"/>
              </a:spcBef>
              <a:spcAft>
                <a:spcPts val="0"/>
              </a:spcAft>
            </a:pPr>
            <a:r>
              <a:rPr lang="zh-CN" altLang="en-US" strike="noStrike" noProof="1">
                <a:sym typeface="+mn-ea"/>
              </a:rPr>
              <a:t>　　</a:t>
            </a:r>
            <a:r>
              <a:rPr lang="en-US" altLang="zh-CN" strike="noStrike" noProof="1">
                <a:latin typeface="Calibri" panose="020F0502020204030204" pitchFamily="2" charset="0"/>
                <a:ea typeface="宋体" panose="02010600030101010101" pitchFamily="2" charset="-122"/>
                <a:sym typeface="+mn-ea"/>
              </a:rPr>
              <a:t>    </a:t>
            </a:r>
          </a:p>
          <a:p>
            <a:pPr>
              <a:spcBef>
                <a:spcPts val="0"/>
              </a:spcBef>
              <a:spcAft>
                <a:spcPts val="0"/>
              </a:spcAft>
            </a:pPr>
            <a:r>
              <a:rPr lang="en-US" altLang="zh-CN" strike="noStrike" noProof="1">
                <a:latin typeface="Calibri" panose="020F0502020204030204" pitchFamily="2" charset="0"/>
                <a:ea typeface="宋体" panose="02010600030101010101" pitchFamily="2" charset="-122"/>
                <a:sym typeface="+mn-ea"/>
              </a:rPr>
              <a:t>   </a:t>
            </a:r>
            <a:endParaRPr lang="zh-CN" altLang="en-US" strike="noStrike" noProof="1"/>
          </a:p>
          <a:p>
            <a:pPr fontAlgn="base"/>
            <a:endParaRPr lang="zh-CN" altLang="en-US" strike="noStrike" noProof="1"/>
          </a:p>
          <a:p>
            <a:pPr fontAlgn="base"/>
            <a:r>
              <a:rPr lang="zh-CN" altLang="en-US" strike="noStrike" noProof="1"/>
              <a:t>　　　　</a:t>
            </a:r>
          </a:p>
        </p:txBody>
      </p:sp>
    </p:spTree>
  </p:cSld>
  <p:clrMapOvr>
    <a:masterClrMapping/>
  </p:clrMapOvr>
  <p:transition>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7"/>
          <p:cNvSpPr/>
          <p:nvPr/>
        </p:nvSpPr>
        <p:spPr>
          <a:xfrm>
            <a:off x="294501" y="470066"/>
            <a:ext cx="8205788" cy="5324535"/>
          </a:xfrm>
          <a:prstGeom prst="rect">
            <a:avLst/>
          </a:prstGeom>
          <a:noFill/>
          <a:ln w="9525">
            <a:noFill/>
          </a:ln>
        </p:spPr>
        <p:txBody>
          <a:bodyPr wrap="square" anchor="t">
            <a:spAutoFit/>
          </a:bodyPr>
          <a:lstStyle/>
          <a:p>
            <a:pPr eaLnBrk="0" hangingPunct="0"/>
            <a:r>
              <a:rPr lang="zh-CN" altLang="en-US" sz="2000" b="1" dirty="0"/>
              <a:t>②集中竞价的交易市场</a:t>
            </a:r>
          </a:p>
          <a:p>
            <a:pPr eaLnBrk="0" hangingPunct="0"/>
            <a:r>
              <a:rPr lang="zh-CN" altLang="en-US" sz="2000" dirty="0">
                <a:latin typeface="楷体" panose="02010609060101010101" charset="-122"/>
                <a:ea typeface="楷体" panose="02010609060101010101" charset="-122"/>
              </a:rPr>
              <a:t>第三十八条　证券在证券交易所上市交易，应当采用</a:t>
            </a:r>
            <a:r>
              <a:rPr lang="zh-CN" altLang="en-US" sz="2000" dirty="0">
                <a:solidFill>
                  <a:srgbClr val="FF0000"/>
                </a:solidFill>
                <a:latin typeface="楷体" panose="02010609060101010101" charset="-122"/>
                <a:ea typeface="楷体" panose="02010609060101010101" charset="-122"/>
              </a:rPr>
              <a:t>公开的集中交易方式</a:t>
            </a:r>
            <a:r>
              <a:rPr lang="zh-CN" altLang="en-US" sz="2000" dirty="0">
                <a:latin typeface="楷体" panose="02010609060101010101" charset="-122"/>
                <a:ea typeface="楷体" panose="02010609060101010101" charset="-122"/>
              </a:rPr>
              <a:t>或者国务院证券监督管理机构批准的其他方式。</a:t>
            </a:r>
            <a:endParaRPr lang="en-US" altLang="zh-CN" sz="2000" dirty="0">
              <a:latin typeface="楷体" panose="02010609060101010101" charset="-122"/>
              <a:ea typeface="楷体" panose="02010609060101010101" charset="-122"/>
            </a:endParaRPr>
          </a:p>
          <a:p>
            <a:pPr eaLnBrk="0" hangingPunct="0"/>
            <a:endParaRPr lang="zh-CN" altLang="en-US" sz="2000" dirty="0">
              <a:latin typeface="楷体" panose="02010609060101010101" charset="-122"/>
              <a:ea typeface="楷体" panose="02010609060101010101" charset="-122"/>
            </a:endParaRPr>
          </a:p>
          <a:p>
            <a:pPr eaLnBrk="0" hangingPunct="0"/>
            <a:r>
              <a:rPr lang="zh-CN" altLang="en-US" sz="2000" dirty="0"/>
              <a:t>目前两个证券将有所的主要交易大多通过计算机系统报单、配对成交，不再需要有形的交易大厅和场内报单的交易代理人。</a:t>
            </a:r>
          </a:p>
          <a:p>
            <a:pPr eaLnBrk="0" hangingPunct="0"/>
            <a:r>
              <a:rPr lang="zh-CN" altLang="en-US" sz="2000" b="1" dirty="0">
                <a:solidFill>
                  <a:srgbClr val="FF0000"/>
                </a:solidFill>
              </a:rPr>
              <a:t>集合竞价</a:t>
            </a:r>
            <a:r>
              <a:rPr lang="zh-CN" altLang="en-US" sz="2000" dirty="0"/>
              <a:t>：对一段时间内接受的</a:t>
            </a:r>
            <a:r>
              <a:rPr lang="zh-CN" altLang="en-US" sz="2000" b="1" dirty="0"/>
              <a:t>买卖申报一次性集中撮合</a:t>
            </a:r>
            <a:r>
              <a:rPr lang="zh-CN" altLang="en-US" sz="2000" dirty="0"/>
              <a:t>的</a:t>
            </a:r>
            <a:r>
              <a:rPr lang="zh-CN" altLang="en-US" sz="2000" dirty="0">
                <a:solidFill>
                  <a:srgbClr val="FF0000"/>
                </a:solidFill>
              </a:rPr>
              <a:t>竞价方式</a:t>
            </a:r>
            <a:r>
              <a:rPr lang="zh-CN" altLang="en-US" sz="2000" dirty="0"/>
              <a:t>；连续竞价：对买卖申报连续撮合的竞价方式。</a:t>
            </a:r>
          </a:p>
          <a:p>
            <a:pPr eaLnBrk="0" hangingPunct="0"/>
            <a:r>
              <a:rPr lang="zh-CN" altLang="en-US" sz="2000" b="1" dirty="0">
                <a:solidFill>
                  <a:srgbClr val="FF0000"/>
                </a:solidFill>
              </a:rPr>
              <a:t>价格优先</a:t>
            </a:r>
            <a:r>
              <a:rPr lang="zh-CN" altLang="en-US" sz="2000" dirty="0"/>
              <a:t>：高买价优先、低卖价优先</a:t>
            </a:r>
            <a:endParaRPr lang="en-US" altLang="zh-CN" sz="2000" dirty="0"/>
          </a:p>
          <a:p>
            <a:pPr eaLnBrk="0" hangingPunct="0"/>
            <a:endParaRPr lang="zh-CN" altLang="en-US" sz="2000" dirty="0"/>
          </a:p>
          <a:p>
            <a:pPr eaLnBrk="0" hangingPunct="0"/>
            <a:r>
              <a:rPr lang="zh-CN" altLang="en-US" sz="2000" dirty="0">
                <a:solidFill>
                  <a:srgbClr val="FF0000"/>
                </a:solidFill>
              </a:rPr>
              <a:t>时间优先</a:t>
            </a:r>
            <a:endParaRPr lang="zh-CN" altLang="en-US" sz="2000" dirty="0"/>
          </a:p>
          <a:p>
            <a:pPr eaLnBrk="0" hangingPunct="0"/>
            <a:r>
              <a:rPr lang="zh-CN" altLang="en-US" sz="2000" dirty="0"/>
              <a:t>连续竞价价格的确定：</a:t>
            </a:r>
            <a:r>
              <a:rPr lang="en-US" altLang="zh-CN" sz="2000" dirty="0"/>
              <a:t>1</a:t>
            </a:r>
            <a:r>
              <a:rPr lang="zh-CN" altLang="en-US" sz="2000" dirty="0"/>
              <a:t>）相同时，</a:t>
            </a:r>
            <a:r>
              <a:rPr lang="en-US" altLang="zh-CN" sz="2000" dirty="0"/>
              <a:t>ok</a:t>
            </a:r>
            <a:r>
              <a:rPr lang="zh-CN" altLang="en-US" sz="2000" dirty="0"/>
              <a:t>；</a:t>
            </a:r>
            <a:r>
              <a:rPr lang="en-US" altLang="zh-CN" sz="2000" dirty="0"/>
              <a:t>2</a:t>
            </a:r>
            <a:r>
              <a:rPr lang="zh-CN" altLang="en-US" sz="2000" dirty="0"/>
              <a:t>）买入申报高于即时最低卖价，以最低卖价为准；</a:t>
            </a:r>
            <a:r>
              <a:rPr lang="en-US" altLang="zh-CN" sz="2000" dirty="0"/>
              <a:t>3</a:t>
            </a:r>
            <a:r>
              <a:rPr lang="zh-CN" altLang="en-US" sz="2000" dirty="0"/>
              <a:t>）卖出申报低于即时最高买价，以最高买价为准。</a:t>
            </a:r>
            <a:endParaRPr lang="en-US" altLang="zh-CN" sz="2000" dirty="0"/>
          </a:p>
          <a:p>
            <a:pPr eaLnBrk="0" hangingPunct="0"/>
            <a:r>
              <a:rPr lang="zh-CN" altLang="en-US" sz="2000" dirty="0">
                <a:solidFill>
                  <a:srgbClr val="FF0000"/>
                </a:solidFill>
              </a:rPr>
              <a:t>集合竞价</a:t>
            </a:r>
            <a:r>
              <a:rPr lang="zh-CN" altLang="en-US" sz="2000" dirty="0"/>
              <a:t>——产生开盘价（</a:t>
            </a:r>
            <a:r>
              <a:rPr lang="en-US" altLang="zh-CN" sz="2000" dirty="0"/>
              <a:t>9</a:t>
            </a:r>
            <a:r>
              <a:rPr lang="zh-CN" altLang="en-US" sz="2000" dirty="0"/>
              <a:t>：</a:t>
            </a:r>
            <a:r>
              <a:rPr lang="en-US" altLang="zh-CN" sz="2000" dirty="0"/>
              <a:t>15-9</a:t>
            </a:r>
            <a:r>
              <a:rPr lang="zh-CN" altLang="en-US" sz="2000" dirty="0"/>
              <a:t>：</a:t>
            </a:r>
            <a:r>
              <a:rPr lang="en-US" altLang="zh-CN" sz="2000" dirty="0"/>
              <a:t>25</a:t>
            </a:r>
            <a:r>
              <a:rPr lang="zh-CN" altLang="en-US" sz="2000" dirty="0"/>
              <a:t>）</a:t>
            </a:r>
          </a:p>
          <a:p>
            <a:pPr eaLnBrk="0" hangingPunct="0"/>
            <a:r>
              <a:rPr lang="zh-CN" altLang="en-US" sz="2000" dirty="0">
                <a:solidFill>
                  <a:srgbClr val="FF0000"/>
                </a:solidFill>
              </a:rPr>
              <a:t>连续竞价</a:t>
            </a:r>
            <a:r>
              <a:rPr lang="en-US" altLang="zh-CN" sz="2000" dirty="0"/>
              <a:t>  </a:t>
            </a:r>
            <a:r>
              <a:rPr lang="zh-CN" altLang="en-US" sz="2000" dirty="0"/>
              <a:t>上午</a:t>
            </a:r>
            <a:r>
              <a:rPr lang="en-US" altLang="zh-CN" sz="2000" dirty="0"/>
              <a:t>9</a:t>
            </a:r>
            <a:r>
              <a:rPr lang="zh-CN" altLang="en-US" sz="2000" dirty="0"/>
              <a:t>：</a:t>
            </a:r>
            <a:r>
              <a:rPr lang="en-US" altLang="zh-CN" sz="2000" dirty="0"/>
              <a:t>30-11</a:t>
            </a:r>
            <a:r>
              <a:rPr lang="zh-CN" altLang="en-US" sz="2000" dirty="0"/>
              <a:t>：</a:t>
            </a:r>
            <a:r>
              <a:rPr lang="en-US" altLang="zh-CN" sz="2000" dirty="0"/>
              <a:t>30  </a:t>
            </a:r>
            <a:r>
              <a:rPr lang="zh-CN" altLang="en-US" sz="2000" dirty="0"/>
              <a:t>下午</a:t>
            </a:r>
            <a:r>
              <a:rPr lang="en-US" altLang="zh-CN" sz="2000" dirty="0"/>
              <a:t>13</a:t>
            </a:r>
            <a:r>
              <a:rPr lang="zh-CN" altLang="en-US" sz="2000" dirty="0"/>
              <a:t>：</a:t>
            </a:r>
            <a:r>
              <a:rPr lang="en-US" altLang="zh-CN" sz="2000" dirty="0"/>
              <a:t>00-15</a:t>
            </a:r>
            <a:r>
              <a:rPr lang="zh-CN" altLang="en-US" sz="2000" dirty="0"/>
              <a:t>：</a:t>
            </a:r>
            <a:r>
              <a:rPr lang="en-US" altLang="zh-CN" sz="2000" dirty="0"/>
              <a:t>00</a:t>
            </a:r>
            <a:r>
              <a:rPr lang="zh-CN" altLang="en-US" sz="2000" dirty="0"/>
              <a:t>   周一至周五为交易日</a:t>
            </a:r>
            <a:endParaRPr lang="en-US" altLang="zh-CN" sz="2000" dirty="0"/>
          </a:p>
          <a:p>
            <a:pPr eaLnBrk="0" hangingPunct="0"/>
            <a:endParaRPr lang="zh-CN" altLang="en-US" sz="2000" dirty="0"/>
          </a:p>
          <a:p>
            <a:pPr eaLnBrk="0" hangingPunct="0">
              <a:spcAft>
                <a:spcPts val="600"/>
              </a:spcAft>
            </a:pPr>
            <a:r>
              <a:rPr lang="zh-CN" altLang="en-US" sz="2000" b="1" dirty="0"/>
              <a:t>③大宗交易系统（平常处理：效率低、成本高、冲击市场）</a:t>
            </a:r>
          </a:p>
        </p:txBody>
      </p:sp>
    </p:spTree>
  </p:cSld>
  <p:clrMapOvr>
    <a:masterClrMapping/>
  </p:clrMapOvr>
  <p:transition>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矩形 7"/>
          <p:cNvSpPr/>
          <p:nvPr/>
        </p:nvSpPr>
        <p:spPr>
          <a:xfrm>
            <a:off x="389801" y="489691"/>
            <a:ext cx="8121649" cy="4170372"/>
          </a:xfrm>
          <a:prstGeom prst="rect">
            <a:avLst/>
          </a:prstGeom>
          <a:noFill/>
          <a:ln w="9525">
            <a:noFill/>
          </a:ln>
        </p:spPr>
        <p:txBody>
          <a:bodyPr wrap="square" anchor="t">
            <a:spAutoFit/>
          </a:bodyPr>
          <a:lstStyle/>
          <a:p>
            <a:pPr eaLnBrk="0" fontAlgn="base" hangingPunct="0"/>
            <a:r>
              <a:rPr lang="zh-CN" altLang="en-US" sz="2000" b="1" noProof="1">
                <a:solidFill>
                  <a:srgbClr val="C00000"/>
                </a:solidFill>
              </a:rPr>
              <a:t>（</a:t>
            </a:r>
            <a:r>
              <a:rPr lang="en-US" altLang="zh-CN" sz="2000" b="1" noProof="1">
                <a:solidFill>
                  <a:srgbClr val="C00000"/>
                </a:solidFill>
              </a:rPr>
              <a:t>2</a:t>
            </a:r>
            <a:r>
              <a:rPr lang="zh-CN" altLang="en-US" sz="2000" b="1" noProof="1">
                <a:solidFill>
                  <a:srgbClr val="C00000"/>
                </a:solidFill>
              </a:rPr>
              <a:t>）场外市场</a:t>
            </a:r>
            <a:endParaRPr lang="en-US" altLang="zh-CN" sz="2000" noProof="1"/>
          </a:p>
          <a:p>
            <a:pPr eaLnBrk="0" fontAlgn="base" hangingPunct="0"/>
            <a:r>
              <a:rPr lang="en-US" altLang="zh-CN" sz="2000" noProof="1"/>
              <a:t>        </a:t>
            </a:r>
            <a:r>
              <a:rPr lang="zh-CN" altLang="en-US" sz="2000" b="1" noProof="1"/>
              <a:t>其他</a:t>
            </a:r>
            <a:r>
              <a:rPr lang="zh-CN" altLang="en-US" sz="2000" noProof="1"/>
              <a:t>，例如柜台市场</a:t>
            </a:r>
            <a:r>
              <a:rPr lang="en-US" altLang="zh-CN" sz="2000" noProof="1"/>
              <a:t>  </a:t>
            </a:r>
            <a:r>
              <a:rPr lang="zh-CN" altLang="en-US" sz="2000" noProof="1"/>
              <a:t>多采取一对一，多个价格均可成交。</a:t>
            </a:r>
            <a:endParaRPr lang="en-US" altLang="zh-CN" sz="2000" noProof="1"/>
          </a:p>
          <a:p>
            <a:pPr eaLnBrk="0" hangingPunct="0">
              <a:spcAft>
                <a:spcPts val="600"/>
              </a:spcAft>
            </a:pPr>
            <a:r>
              <a:rPr lang="zh-CN" altLang="en-US" sz="2000" noProof="1"/>
              <a:t>        近来，随着计算机技术的进步，二者的区别已发生实质上的混淆。</a:t>
            </a:r>
          </a:p>
          <a:p>
            <a:pPr eaLnBrk="0" fontAlgn="base" hangingPunct="0"/>
            <a:r>
              <a:rPr lang="zh-CN" altLang="en-US" sz="2000" b="1" noProof="1">
                <a:solidFill>
                  <a:srgbClr val="C00000"/>
                </a:solidFill>
              </a:rPr>
              <a:t>（</a:t>
            </a:r>
            <a:r>
              <a:rPr lang="en-US" altLang="zh-CN" sz="2000" b="1" noProof="1">
                <a:solidFill>
                  <a:srgbClr val="C00000"/>
                </a:solidFill>
              </a:rPr>
              <a:t>3</a:t>
            </a:r>
            <a:r>
              <a:rPr lang="zh-CN" altLang="en-US" sz="2000" b="1" noProof="1">
                <a:solidFill>
                  <a:srgbClr val="C00000"/>
                </a:solidFill>
              </a:rPr>
              <a:t>）取缔场外非法市场</a:t>
            </a:r>
            <a:r>
              <a:rPr lang="zh-CN" altLang="en-US" sz="2000" noProof="1"/>
              <a:t>（彭冰</a:t>
            </a:r>
            <a:r>
              <a:rPr lang="en-US" altLang="zh-CN" sz="2000" noProof="1"/>
              <a:t>145</a:t>
            </a:r>
            <a:r>
              <a:rPr lang="zh-CN" altLang="en-US" sz="2000" noProof="1"/>
              <a:t>－</a:t>
            </a:r>
            <a:r>
              <a:rPr lang="en-US" altLang="zh-CN" sz="2000" noProof="1"/>
              <a:t>155</a:t>
            </a:r>
            <a:r>
              <a:rPr lang="zh-CN" altLang="en-US" sz="2000" noProof="1"/>
              <a:t>）</a:t>
            </a:r>
          </a:p>
          <a:p>
            <a:pPr eaLnBrk="0" fontAlgn="base" hangingPunct="0"/>
            <a:r>
              <a:rPr lang="zh-CN" altLang="en-US" sz="2000" noProof="1"/>
              <a:t>证券商的代办股份转让业务</a:t>
            </a:r>
          </a:p>
          <a:p>
            <a:pPr eaLnBrk="0" fontAlgn="base" hangingPunct="0"/>
            <a:r>
              <a:rPr lang="zh-CN" altLang="en-US" sz="2000" noProof="1"/>
              <a:t>《关于严厉打击非法发行股票和非法经营证券业务有关问题的通知》（国务院办公厅</a:t>
            </a:r>
            <a:r>
              <a:rPr lang="en-US" altLang="zh-CN" sz="2000" noProof="1"/>
              <a:t>2006</a:t>
            </a:r>
            <a:r>
              <a:rPr lang="zh-CN" altLang="en-US" sz="2000" noProof="1"/>
              <a:t>）</a:t>
            </a:r>
            <a:endParaRPr lang="en-US" altLang="zh-CN" sz="2000" noProof="1"/>
          </a:p>
          <a:p>
            <a:pPr eaLnBrk="0" fontAlgn="base" hangingPunct="0"/>
            <a:endParaRPr lang="zh-CN" altLang="en-US" sz="2000" noProof="1"/>
          </a:p>
          <a:p>
            <a:pPr eaLnBrk="0" fontAlgn="base" hangingPunct="0"/>
            <a:r>
              <a:rPr lang="zh-CN" altLang="en-US" sz="2000" noProof="1">
                <a:ln w="22225">
                  <a:solidFill>
                    <a:schemeClr val="accent2"/>
                  </a:solidFill>
                  <a:prstDash val="solid"/>
                </a:ln>
                <a:solidFill>
                  <a:schemeClr val="accent2">
                    <a:lumMod val="40000"/>
                    <a:lumOff val="60000"/>
                  </a:schemeClr>
                </a:solidFill>
                <a:sym typeface="+mn-ea"/>
              </a:rPr>
              <a:t>市场需要 </a:t>
            </a:r>
            <a:r>
              <a:rPr lang="en-US" altLang="zh-CN" sz="2000" noProof="1">
                <a:ln w="22225">
                  <a:solidFill>
                    <a:schemeClr val="accent2"/>
                  </a:solidFill>
                  <a:prstDash val="solid"/>
                </a:ln>
                <a:solidFill>
                  <a:schemeClr val="accent2">
                    <a:lumMod val="40000"/>
                    <a:lumOff val="60000"/>
                  </a:schemeClr>
                </a:solidFill>
                <a:sym typeface="+mn-ea"/>
              </a:rPr>
              <a:t>v </a:t>
            </a:r>
            <a:r>
              <a:rPr lang="zh-CN" altLang="en-US" sz="2000" noProof="1">
                <a:ln w="22225">
                  <a:solidFill>
                    <a:schemeClr val="accent2"/>
                  </a:solidFill>
                  <a:prstDash val="solid"/>
                </a:ln>
                <a:solidFill>
                  <a:schemeClr val="accent2">
                    <a:lumMod val="40000"/>
                    <a:lumOff val="60000"/>
                  </a:schemeClr>
                </a:solidFill>
                <a:sym typeface="+mn-ea"/>
              </a:rPr>
              <a:t>制度供给：</a:t>
            </a:r>
            <a:r>
              <a:rPr lang="zh-CN" altLang="en-US" sz="2000" noProof="1">
                <a:solidFill>
                  <a:srgbClr val="FF0000"/>
                </a:solidFill>
                <a:sym typeface="+mn-ea"/>
              </a:rPr>
              <a:t>新增</a:t>
            </a:r>
            <a:r>
              <a:rPr lang="zh-CN" altLang="en-US" sz="2000" noProof="1">
                <a:sym typeface="+mn-ea"/>
              </a:rPr>
              <a:t>  </a:t>
            </a:r>
          </a:p>
          <a:p>
            <a:pPr eaLnBrk="0" fontAlgn="base" hangingPunct="0"/>
            <a:r>
              <a:rPr lang="zh-CN" altLang="en-US" sz="2000" noProof="1">
                <a:sym typeface="+mn-ea"/>
              </a:rPr>
              <a:t>第三十七条第二款</a:t>
            </a:r>
            <a:r>
              <a:rPr lang="zh-CN" altLang="en-US" sz="2000" b="1" u="sng" noProof="1">
                <a:effectLst>
                  <a:outerShdw blurRad="38100" dist="19050" dir="2700000" algn="tl" rotWithShape="0">
                    <a:schemeClr val="dk1">
                      <a:alpha val="40000"/>
                    </a:schemeClr>
                  </a:outerShdw>
                </a:effectLst>
                <a:sym typeface="+mn-ea"/>
              </a:rPr>
              <a:t>  非公开发行的证券</a:t>
            </a:r>
            <a:r>
              <a:rPr lang="zh-CN" altLang="en-US" sz="2000" noProof="1">
                <a:sym typeface="+mn-ea"/>
              </a:rPr>
              <a:t>，可以在</a:t>
            </a:r>
            <a:r>
              <a:rPr lang="zh-CN" altLang="en-US" sz="2000" noProof="1">
                <a:solidFill>
                  <a:srgbClr val="FF0000"/>
                </a:solidFill>
                <a:sym typeface="+mn-ea"/>
              </a:rPr>
              <a:t>证券交易所</a:t>
            </a:r>
            <a:r>
              <a:rPr lang="zh-CN" altLang="en-US" sz="2000" noProof="1">
                <a:sym typeface="+mn-ea"/>
              </a:rPr>
              <a:t>、国务院批准的其他</a:t>
            </a:r>
            <a:r>
              <a:rPr lang="zh-CN" altLang="en-US" sz="2000" noProof="1">
                <a:solidFill>
                  <a:srgbClr val="FF0000"/>
                </a:solidFill>
                <a:sym typeface="+mn-ea"/>
              </a:rPr>
              <a:t>全国性证券交易场所</a:t>
            </a:r>
            <a:r>
              <a:rPr lang="zh-CN" altLang="en-US" sz="2000" noProof="1">
                <a:sym typeface="+mn-ea"/>
              </a:rPr>
              <a:t>、按照国务院规定设立的</a:t>
            </a:r>
            <a:r>
              <a:rPr lang="zh-CN" altLang="en-US" sz="2000" noProof="1">
                <a:ln w="22225">
                  <a:solidFill>
                    <a:schemeClr val="accent2"/>
                  </a:solidFill>
                  <a:prstDash val="solid"/>
                </a:ln>
                <a:solidFill>
                  <a:schemeClr val="accent2">
                    <a:lumMod val="40000"/>
                    <a:lumOff val="60000"/>
                  </a:schemeClr>
                </a:solidFill>
                <a:sym typeface="+mn-ea"/>
              </a:rPr>
              <a:t>区域性股权市场</a:t>
            </a:r>
            <a:r>
              <a:rPr lang="zh-CN" altLang="en-US" sz="2000" noProof="1">
                <a:sym typeface="+mn-ea"/>
              </a:rPr>
              <a:t>转让。</a:t>
            </a:r>
          </a:p>
          <a:p>
            <a:pPr eaLnBrk="0" fontAlgn="base" hangingPunct="0"/>
            <a:endParaRPr lang="zh-CN" altLang="en-US" sz="2000" noProof="1"/>
          </a:p>
        </p:txBody>
      </p:sp>
    </p:spTree>
  </p:cSld>
  <p:clrMapOvr>
    <a:masterClrMapping/>
  </p:clrMapOvr>
  <p:transition>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5" name="组合 36865"/>
          <p:cNvGrpSpPr/>
          <p:nvPr/>
        </p:nvGrpSpPr>
        <p:grpSpPr>
          <a:xfrm>
            <a:off x="0" y="0"/>
            <a:ext cx="9144000" cy="6858000"/>
            <a:chOff x="0" y="0"/>
            <a:chExt cx="9144000" cy="6858000"/>
          </a:xfrm>
        </p:grpSpPr>
        <p:pic>
          <p:nvPicPr>
            <p:cNvPr id="72706" name="Picture 4"/>
            <p:cNvPicPr>
              <a:picLocks noChangeAspect="1"/>
            </p:cNvPicPr>
            <p:nvPr/>
          </p:nvPicPr>
          <p:blipFill>
            <a:blip r:embed="rId2"/>
            <a:srcRect l="34808" t="11313" r="9416" b="14479"/>
            <a:stretch>
              <a:fillRect/>
            </a:stretch>
          </p:blipFill>
          <p:spPr>
            <a:xfrm>
              <a:off x="0" y="0"/>
              <a:ext cx="4865688" cy="6858000"/>
            </a:xfrm>
            <a:prstGeom prst="rect">
              <a:avLst/>
            </a:prstGeom>
            <a:noFill/>
            <a:ln w="9525">
              <a:noFill/>
            </a:ln>
          </p:spPr>
        </p:pic>
        <p:sp>
          <p:nvSpPr>
            <p:cNvPr id="72707" name="矩形 3"/>
            <p:cNvSpPr/>
            <p:nvPr/>
          </p:nvSpPr>
          <p:spPr>
            <a:xfrm>
              <a:off x="4714875" y="0"/>
              <a:ext cx="442912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grpSp>
      <p:sp>
        <p:nvSpPr>
          <p:cNvPr id="72708" name="矩形 5"/>
          <p:cNvSpPr/>
          <p:nvPr/>
        </p:nvSpPr>
        <p:spPr>
          <a:xfrm>
            <a:off x="4600051" y="3429010"/>
            <a:ext cx="4179350" cy="830997"/>
          </a:xfrm>
          <a:prstGeom prst="rect">
            <a:avLst/>
          </a:prstGeom>
          <a:noFill/>
          <a:ln w="9525">
            <a:noFill/>
          </a:ln>
        </p:spPr>
        <p:txBody>
          <a:bodyPr wrap="none" anchor="t">
            <a:spAutoFit/>
          </a:bodyPr>
          <a:lstStyle/>
          <a:p>
            <a:pPr algn="ctr"/>
            <a:r>
              <a:rPr lang="zh-CN" altLang="en-US" sz="4800" dirty="0">
                <a:latin typeface="华文新魏" pitchFamily="2" charset="-122"/>
                <a:ea typeface="华文新魏" pitchFamily="2" charset="-122"/>
              </a:rPr>
              <a:t>第三讲</a:t>
            </a:r>
            <a:r>
              <a:rPr lang="en-US" altLang="zh-CN" sz="4800" dirty="0">
                <a:latin typeface="华文新魏" pitchFamily="2" charset="-122"/>
                <a:ea typeface="华文新魏" pitchFamily="2" charset="-122"/>
              </a:rPr>
              <a:t>  </a:t>
            </a:r>
            <a:r>
              <a:rPr lang="zh-CN" altLang="en-US" sz="4800" dirty="0">
                <a:latin typeface="华文新魏" pitchFamily="2" charset="-122"/>
                <a:ea typeface="华文新魏" pitchFamily="2" charset="-122"/>
              </a:rPr>
              <a:t>证券法</a:t>
            </a:r>
          </a:p>
        </p:txBody>
      </p:sp>
    </p:spTree>
  </p:cSld>
  <p:clrMapOvr>
    <a:masterClrMapping/>
  </p:clrMapOvr>
  <p:transition>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5"/>
          <p:cNvSpPr txBox="1"/>
          <p:nvPr/>
        </p:nvSpPr>
        <p:spPr>
          <a:xfrm>
            <a:off x="350838" y="430871"/>
            <a:ext cx="8229600" cy="528134"/>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一、证券法导论：特征与宗旨</a:t>
            </a:r>
            <a:endParaRPr lang="zh-CN" altLang="en-US" sz="2800" dirty="0">
              <a:solidFill>
                <a:srgbClr val="404040"/>
              </a:solidFill>
              <a:latin typeface="Calibri Light" panose="020F0302020204030204" pitchFamily="2" charset="0"/>
            </a:endParaRPr>
          </a:p>
        </p:txBody>
      </p:sp>
      <p:sp>
        <p:nvSpPr>
          <p:cNvPr id="73731" name="矩形 7"/>
          <p:cNvSpPr/>
          <p:nvPr/>
        </p:nvSpPr>
        <p:spPr>
          <a:xfrm>
            <a:off x="597694" y="1162399"/>
            <a:ext cx="7735888" cy="5698996"/>
          </a:xfrm>
          <a:prstGeom prst="rect">
            <a:avLst/>
          </a:prstGeom>
          <a:noFill/>
          <a:ln w="9525">
            <a:noFill/>
          </a:ln>
        </p:spPr>
        <p:txBody>
          <a:bodyPr anchor="t">
            <a:spAutoFit/>
          </a:bodyPr>
          <a:lstStyle/>
          <a:p>
            <a:pPr eaLnBrk="0" hangingPunct="0"/>
            <a:r>
              <a:rPr lang="en-US" altLang="zh-CN" sz="2400" b="1" dirty="0">
                <a:solidFill>
                  <a:srgbClr val="C00000"/>
                </a:solidFill>
              </a:rPr>
              <a:t>1.</a:t>
            </a:r>
            <a:r>
              <a:rPr lang="zh-CN" altLang="en-US" sz="2400" b="1" dirty="0">
                <a:solidFill>
                  <a:srgbClr val="C00000"/>
                </a:solidFill>
              </a:rPr>
              <a:t>证券市场与证券法</a:t>
            </a:r>
            <a:endParaRPr lang="zh-CN" altLang="en-US" sz="2400" dirty="0">
              <a:solidFill>
                <a:srgbClr val="C00000"/>
              </a:solidFill>
            </a:endParaRPr>
          </a:p>
          <a:p>
            <a:pPr eaLnBrk="0" hangingPunct="0"/>
            <a:r>
              <a:rPr lang="zh-CN" altLang="en-US" sz="2000" b="1" dirty="0"/>
              <a:t>（</a:t>
            </a:r>
            <a:r>
              <a:rPr lang="en-US" altLang="zh-CN" sz="2000" b="1" dirty="0"/>
              <a:t>1</a:t>
            </a:r>
            <a:r>
              <a:rPr lang="zh-CN" altLang="en-US" sz="2000" b="1" dirty="0"/>
              <a:t>）两种市场</a:t>
            </a:r>
          </a:p>
          <a:p>
            <a:pPr eaLnBrk="0" hangingPunct="0"/>
            <a:r>
              <a:rPr lang="zh-CN" altLang="en-US" sz="2000" dirty="0"/>
              <a:t>柠檬均衡：无法区分诚信——折扣价发行——劣币驱逐良币。</a:t>
            </a:r>
          </a:p>
          <a:p>
            <a:pPr eaLnBrk="0" hangingPunct="0">
              <a:spcAft>
                <a:spcPts val="600"/>
              </a:spcAft>
            </a:pPr>
            <a:r>
              <a:rPr lang="zh-CN" altLang="en-US" sz="2000" dirty="0"/>
              <a:t>强大市场：可以区分诚信——按质论价——证券市场提升</a:t>
            </a:r>
          </a:p>
          <a:p>
            <a:pPr eaLnBrk="0" hangingPunct="0"/>
            <a:r>
              <a:rPr lang="zh-CN" altLang="en-US" sz="2000" b="1" dirty="0">
                <a:solidFill>
                  <a:srgbClr val="C00000"/>
                </a:solidFill>
              </a:rPr>
              <a:t>（</a:t>
            </a:r>
            <a:r>
              <a:rPr lang="en-US" altLang="zh-CN" sz="2000" b="1" dirty="0">
                <a:solidFill>
                  <a:srgbClr val="C00000"/>
                </a:solidFill>
              </a:rPr>
              <a:t>2</a:t>
            </a:r>
            <a:r>
              <a:rPr lang="zh-CN" altLang="en-US" sz="2000" b="1" dirty="0">
                <a:solidFill>
                  <a:srgbClr val="C00000"/>
                </a:solidFill>
              </a:rPr>
              <a:t>）两类投资者</a:t>
            </a:r>
          </a:p>
          <a:p>
            <a:pPr eaLnBrk="0" hangingPunct="0"/>
            <a:r>
              <a:rPr lang="zh-CN" altLang="en-US" sz="2000" dirty="0"/>
              <a:t>大股东——</a:t>
            </a:r>
            <a:r>
              <a:rPr lang="zh-CN" altLang="en-US" sz="2000" b="1" dirty="0"/>
              <a:t>无需保护</a:t>
            </a:r>
          </a:p>
          <a:p>
            <a:pPr eaLnBrk="0" hangingPunct="0">
              <a:spcAft>
                <a:spcPts val="200"/>
              </a:spcAft>
            </a:pPr>
            <a:r>
              <a:rPr lang="zh-CN" altLang="en-US" sz="2000" dirty="0"/>
              <a:t>中小投资者——信息不对称——风险更大（经理人与控股股东的道德风险）——</a:t>
            </a:r>
            <a:r>
              <a:rPr lang="zh-CN" altLang="en-US" sz="2000" b="1" dirty="0"/>
              <a:t>需保护</a:t>
            </a:r>
            <a:endParaRPr lang="en-US" altLang="zh-CN" sz="2000" b="1" dirty="0"/>
          </a:p>
          <a:p>
            <a:pPr eaLnBrk="0" hangingPunct="0"/>
            <a:r>
              <a:rPr lang="zh-CN" altLang="en-US" sz="2000" b="1" dirty="0"/>
              <a:t>（</a:t>
            </a:r>
            <a:r>
              <a:rPr lang="en-US" altLang="zh-CN" sz="2000" b="1" dirty="0"/>
              <a:t>3</a:t>
            </a:r>
            <a:r>
              <a:rPr lang="zh-CN" altLang="en-US" sz="2000" b="1" dirty="0"/>
              <a:t>）资本市场需要证券法保驾护航</a:t>
            </a:r>
          </a:p>
          <a:p>
            <a:pPr eaLnBrk="0" hangingPunct="0">
              <a:lnSpc>
                <a:spcPct val="110000"/>
              </a:lnSpc>
            </a:pPr>
            <a:r>
              <a:rPr lang="zh-CN" altLang="en-US" sz="2000" dirty="0"/>
              <a:t>经验研究表明，投资者保护的状况和资本市场的发展规模密切相关</a:t>
            </a:r>
          </a:p>
          <a:p>
            <a:pPr eaLnBrk="0" hangingPunct="0">
              <a:lnSpc>
                <a:spcPct val="110000"/>
              </a:lnSpc>
            </a:pPr>
            <a:r>
              <a:rPr lang="zh-CN" altLang="en-US" sz="2000" dirty="0"/>
              <a:t>一个国家的法律和相关制度必须</a:t>
            </a:r>
            <a:r>
              <a:rPr lang="zh-CN" altLang="en-US" sz="2000" b="1" dirty="0"/>
              <a:t>使得少数股东能够</a:t>
            </a:r>
            <a:r>
              <a:rPr lang="zh-CN" altLang="en-US" sz="2000" dirty="0"/>
              <a:t>：</a:t>
            </a:r>
          </a:p>
          <a:p>
            <a:pPr eaLnBrk="0" hangingPunct="0">
              <a:lnSpc>
                <a:spcPct val="110000"/>
              </a:lnSpc>
            </a:pPr>
            <a:r>
              <a:rPr lang="zh-CN" altLang="en-US" sz="2000" dirty="0"/>
              <a:t>   ①获得判断公司商业价值的充分信息；</a:t>
            </a:r>
          </a:p>
          <a:p>
            <a:pPr eaLnBrk="0" hangingPunct="0">
              <a:lnSpc>
                <a:spcPct val="110000"/>
              </a:lnSpc>
            </a:pPr>
            <a:r>
              <a:rPr lang="zh-CN" altLang="en-US" sz="2000" dirty="0"/>
              <a:t>   ②确保公司内部人员不会通过自我交易榨取他们投资的大部分或者全部价值，或者甚至是直截了当的盗窃。——否则，资金外逃，证券市场萎缩。</a:t>
            </a:r>
          </a:p>
          <a:p>
            <a:pPr eaLnBrk="0" hangingPunct="0">
              <a:spcAft>
                <a:spcPts val="200"/>
              </a:spcAft>
            </a:pPr>
            <a:endParaRPr lang="en-US" altLang="zh-CN" sz="2000" dirty="0"/>
          </a:p>
          <a:p>
            <a:pPr eaLnBrk="0" hangingPunct="0">
              <a:spcAft>
                <a:spcPts val="200"/>
              </a:spcAft>
            </a:pPr>
            <a:endParaRPr lang="en-US" altLang="zh-CN" sz="2000" dirty="0"/>
          </a:p>
        </p:txBody>
      </p:sp>
    </p:spTree>
  </p:cSld>
  <p:clrMapOvr>
    <a:masterClrMapping/>
  </p:clrMapOvr>
  <p:transition>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p:cNvSpPr>
          <p:nvPr>
            <p:ph type="title"/>
          </p:nvPr>
        </p:nvSpPr>
        <p:spPr>
          <a:xfrm>
            <a:off x="850900" y="111519"/>
            <a:ext cx="7543800" cy="470559"/>
          </a:xfrm>
        </p:spPr>
        <p:txBody>
          <a:bodyPr anchor="b"/>
          <a:lstStyle/>
          <a:p>
            <a:pPr algn="ctr"/>
            <a:r>
              <a:rPr lang="zh-CN" altLang="en-US" sz="2400" b="1" dirty="0"/>
              <a:t>证券法的修正与修订</a:t>
            </a:r>
          </a:p>
        </p:txBody>
      </p:sp>
      <p:sp>
        <p:nvSpPr>
          <p:cNvPr id="3" name="内容占位符 2"/>
          <p:cNvSpPr>
            <a:spLocks noGrp="1"/>
          </p:cNvSpPr>
          <p:nvPr>
            <p:ph idx="1"/>
          </p:nvPr>
        </p:nvSpPr>
        <p:spPr>
          <a:xfrm>
            <a:off x="438150" y="660139"/>
            <a:ext cx="8369300" cy="5606855"/>
          </a:xfrm>
        </p:spPr>
        <p:txBody>
          <a:bodyPr/>
          <a:lstStyle/>
          <a:p>
            <a:pPr rtl="0">
              <a:spcBef>
                <a:spcPts val="0"/>
              </a:spcBef>
              <a:buSzTx/>
            </a:pPr>
            <a:r>
              <a:rPr lang="zh-CN" altLang="en-US" noProof="1">
                <a:latin typeface="Calibri" panose="020F0502020204030204" pitchFamily="2" charset="0"/>
                <a:ea typeface="宋体" panose="02010600030101010101" pitchFamily="2" charset="-122"/>
                <a:sym typeface="+mn-ea"/>
              </a:rPr>
              <a:t>证券市场呼唤保护中小投资者的现代化的证券法出现。</a:t>
            </a:r>
          </a:p>
          <a:p>
            <a:pPr rtl="0">
              <a:spcBef>
                <a:spcPts val="0"/>
              </a:spcBef>
              <a:buSzTx/>
            </a:pPr>
            <a:r>
              <a:rPr lang="zh-CN" altLang="en-US" noProof="1">
                <a:latin typeface="Calibri" panose="020F0502020204030204" pitchFamily="2" charset="0"/>
                <a:ea typeface="宋体" panose="02010600030101010101" pitchFamily="2" charset="-122"/>
                <a:sym typeface="+mn-ea"/>
              </a:rPr>
              <a:t>1998年12月29日证券法</a:t>
            </a:r>
            <a:r>
              <a:rPr lang="zh-CN" altLang="en-US" noProof="1">
                <a:solidFill>
                  <a:srgbClr val="FF0000"/>
                </a:solidFill>
                <a:latin typeface="Calibri" panose="020F0502020204030204" pitchFamily="2" charset="0"/>
                <a:ea typeface="宋体" panose="02010600030101010101" pitchFamily="2" charset="-122"/>
                <a:sym typeface="+mn-ea"/>
              </a:rPr>
              <a:t>通过</a:t>
            </a:r>
            <a:r>
              <a:rPr lang="zh-CN" altLang="en-US" noProof="1">
                <a:latin typeface="Calibri" panose="020F0502020204030204" pitchFamily="2" charset="0"/>
                <a:ea typeface="宋体" panose="02010600030101010101" pitchFamily="2" charset="-122"/>
                <a:sym typeface="+mn-ea"/>
              </a:rPr>
              <a:t>。</a:t>
            </a:r>
          </a:p>
          <a:p>
            <a:pPr rtl="0">
              <a:spcBef>
                <a:spcPts val="0"/>
              </a:spcBef>
              <a:buSzTx/>
            </a:pPr>
            <a:r>
              <a:rPr lang="zh-CN" altLang="en-US" noProof="1">
                <a:latin typeface="Calibri" panose="020F0502020204030204" pitchFamily="2" charset="0"/>
                <a:ea typeface="宋体" panose="02010600030101010101" pitchFamily="2" charset="-122"/>
                <a:sym typeface="+mn-ea"/>
              </a:rPr>
              <a:t>2004年8月28日第一次修正。</a:t>
            </a:r>
          </a:p>
          <a:p>
            <a:pPr rtl="0">
              <a:spcBef>
                <a:spcPts val="0"/>
              </a:spcBef>
              <a:buSzTx/>
            </a:pPr>
            <a:r>
              <a:rPr lang="en-US" altLang="zh-CN" noProof="1">
                <a:latin typeface="Calibri" panose="020F0502020204030204" pitchFamily="2" charset="0"/>
                <a:ea typeface="宋体" panose="02010600030101010101" pitchFamily="2" charset="-122"/>
                <a:sym typeface="+mn-ea"/>
              </a:rPr>
              <a:t>2005</a:t>
            </a:r>
            <a:r>
              <a:rPr lang="zh-CN" altLang="en-US" noProof="1">
                <a:latin typeface="Calibri" panose="020F0502020204030204" pitchFamily="2" charset="0"/>
                <a:ea typeface="宋体" panose="02010600030101010101" pitchFamily="2" charset="-122"/>
                <a:sym typeface="+mn-ea"/>
              </a:rPr>
              <a:t>年</a:t>
            </a:r>
            <a:r>
              <a:rPr lang="en-US" altLang="zh-CN" noProof="1">
                <a:latin typeface="Calibri" panose="020F0502020204030204" pitchFamily="2" charset="0"/>
                <a:ea typeface="宋体" panose="02010600030101010101" pitchFamily="2" charset="-122"/>
                <a:sym typeface="+mn-ea"/>
              </a:rPr>
              <a:t>10</a:t>
            </a:r>
            <a:r>
              <a:rPr lang="zh-CN" altLang="en-US" noProof="1">
                <a:latin typeface="Calibri" panose="020F0502020204030204" pitchFamily="2" charset="0"/>
                <a:ea typeface="宋体" panose="02010600030101010101" pitchFamily="2" charset="-122"/>
                <a:sym typeface="+mn-ea"/>
              </a:rPr>
              <a:t>月</a:t>
            </a:r>
            <a:r>
              <a:rPr lang="en-US" altLang="zh-CN" noProof="1">
                <a:latin typeface="Calibri" panose="020F0502020204030204" pitchFamily="2" charset="0"/>
                <a:ea typeface="宋体" panose="02010600030101010101" pitchFamily="2" charset="-122"/>
                <a:sym typeface="+mn-ea"/>
              </a:rPr>
              <a:t>27</a:t>
            </a:r>
            <a:r>
              <a:rPr lang="zh-CN" altLang="en-US" noProof="1">
                <a:latin typeface="Calibri" panose="020F0502020204030204" pitchFamily="2" charset="0"/>
                <a:ea typeface="宋体" panose="02010600030101010101" pitchFamily="2" charset="-122"/>
                <a:sym typeface="+mn-ea"/>
              </a:rPr>
              <a:t>日</a:t>
            </a:r>
            <a:r>
              <a:rPr lang="zh-CN" altLang="en-US" b="1" noProof="1">
                <a:solidFill>
                  <a:srgbClr val="FF0000"/>
                </a:solidFill>
                <a:latin typeface="Calibri" panose="020F0502020204030204" pitchFamily="2" charset="0"/>
                <a:ea typeface="宋体" panose="02010600030101010101" pitchFamily="2" charset="-122"/>
                <a:sym typeface="+mn-ea"/>
              </a:rPr>
              <a:t>第一次修订</a:t>
            </a:r>
            <a:r>
              <a:rPr lang="en-US" altLang="zh-CN"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，删除27条，增加53条，修改166条</a:t>
            </a:r>
            <a:r>
              <a:rPr lang="zh-CN" altLang="en-US" noProof="1">
                <a:latin typeface="Calibri" panose="020F0502020204030204" pitchFamily="2" charset="0"/>
                <a:ea typeface="宋体" panose="02010600030101010101" pitchFamily="2" charset="-122"/>
                <a:sym typeface="+mn-ea"/>
              </a:rPr>
              <a:t>，变化很大。</a:t>
            </a:r>
          </a:p>
          <a:p>
            <a:pPr rtl="0">
              <a:spcBef>
                <a:spcPts val="0"/>
              </a:spcBef>
              <a:buSzTx/>
            </a:pPr>
            <a:r>
              <a:rPr lang="zh-CN" altLang="en-US" noProof="1">
                <a:latin typeface="Calibri" panose="020F0502020204030204" pitchFamily="2" charset="0"/>
                <a:ea typeface="宋体" panose="02010600030101010101" pitchFamily="2" charset="-122"/>
                <a:sym typeface="+mn-ea"/>
              </a:rPr>
              <a:t>2013年6月29日第二次修正。</a:t>
            </a:r>
          </a:p>
          <a:p>
            <a:pPr rtl="0">
              <a:spcBef>
                <a:spcPts val="0"/>
              </a:spcBef>
              <a:buSzTx/>
            </a:pPr>
            <a:r>
              <a:rPr noProof="1">
                <a:latin typeface="Calibri" panose="020F0502020204030204" pitchFamily="2" charset="0"/>
                <a:ea typeface="宋体" panose="02010600030101010101" pitchFamily="2" charset="-122"/>
                <a:sym typeface="+mn-ea"/>
              </a:rPr>
              <a:t>2014年8月31日</a:t>
            </a:r>
            <a:r>
              <a:rPr lang="zh-CN" altLang="en-US" noProof="1">
                <a:latin typeface="Calibri" panose="020F0502020204030204" pitchFamily="2" charset="0"/>
                <a:ea typeface="宋体" panose="02010600030101010101" pitchFamily="2" charset="-122"/>
                <a:sym typeface="+mn-ea"/>
              </a:rPr>
              <a:t>第三次修正。</a:t>
            </a:r>
          </a:p>
          <a:p>
            <a:pPr rtl="0">
              <a:spcBef>
                <a:spcPts val="0"/>
              </a:spcBef>
              <a:buSzTx/>
            </a:pPr>
            <a:r>
              <a:rPr lang="en-US" altLang="zh-CN"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2019</a:t>
            </a:r>
            <a:r>
              <a:rPr lang="zh-CN" altLang="en-US"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年</a:t>
            </a:r>
            <a:r>
              <a:rPr lang="en-US" altLang="zh-CN"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12</a:t>
            </a:r>
            <a:r>
              <a:rPr lang="zh-CN" altLang="en-US"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月</a:t>
            </a:r>
            <a:r>
              <a:rPr lang="en-US" altLang="zh-CN"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28</a:t>
            </a:r>
            <a:r>
              <a:rPr lang="zh-CN" altLang="en-US"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日</a:t>
            </a:r>
            <a:r>
              <a:rPr lang="zh-CN" altLang="en-US" b="1" u="sng" noProof="1">
                <a:solidFill>
                  <a:srgbClr val="FF0000"/>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第二次修订</a:t>
            </a:r>
            <a:r>
              <a:rPr lang="zh-CN" altLang="en-US"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a:t>
            </a:r>
            <a:r>
              <a:rPr lang="en-US" altLang="zh-CN"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240</a:t>
            </a:r>
            <a:r>
              <a:rPr lang="zh-CN" altLang="en-US"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个条文减少到</a:t>
            </a:r>
            <a:r>
              <a:rPr lang="en-US" altLang="zh-CN"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226</a:t>
            </a:r>
            <a:r>
              <a:rPr lang="zh-CN" altLang="en-US"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条。</a:t>
            </a:r>
            <a:r>
              <a:rPr lang="en-US" altLang="zh-CN" noProof="1">
                <a:latin typeface="Calibri" panose="020F0502020204030204" pitchFamily="2" charset="0"/>
                <a:ea typeface="宋体" panose="02010600030101010101" pitchFamily="2" charset="-122"/>
                <a:sym typeface="+mn-ea"/>
              </a:rPr>
              <a:t>2014</a:t>
            </a:r>
            <a:r>
              <a:rPr lang="zh-CN" altLang="en-US" noProof="1">
                <a:latin typeface="Calibri" panose="020F0502020204030204" pitchFamily="2" charset="0"/>
                <a:ea typeface="宋体" panose="02010600030101010101" pitchFamily="2" charset="-122"/>
                <a:sym typeface="+mn-ea"/>
              </a:rPr>
              <a:t>年证券法的</a:t>
            </a:r>
            <a:r>
              <a:rPr lang="en-US" altLang="zh-CN" noProof="1">
                <a:latin typeface="Calibri" panose="020F0502020204030204" pitchFamily="2" charset="0"/>
                <a:ea typeface="宋体" panose="02010600030101010101" pitchFamily="2" charset="-122"/>
                <a:sym typeface="+mn-ea"/>
              </a:rPr>
              <a:t>57</a:t>
            </a:r>
            <a:r>
              <a:rPr lang="zh-CN" altLang="en-US" noProof="1">
                <a:latin typeface="Calibri" panose="020F0502020204030204" pitchFamily="2" charset="0"/>
                <a:ea typeface="宋体" panose="02010600030101010101" pitchFamily="2" charset="-122"/>
                <a:sym typeface="+mn-ea"/>
              </a:rPr>
              <a:t>个条文平移，</a:t>
            </a:r>
            <a:r>
              <a:rPr lang="en-US" altLang="zh-CN" b="1" u="sng" noProof="1">
                <a:solidFill>
                  <a:schemeClr val="accent1"/>
                </a:solidFill>
                <a:effectLst>
                  <a:outerShdw blurRad="38100" dist="25400" dir="5400000" algn="ctr" rotWithShape="0">
                    <a:srgbClr val="6E747A">
                      <a:alpha val="43000"/>
                    </a:srgbClr>
                  </a:outerShdw>
                </a:effectLst>
                <a:latin typeface="Calibri" panose="020F0502020204030204" pitchFamily="2" charset="0"/>
                <a:ea typeface="宋体" panose="02010600030101010101" pitchFamily="2" charset="-122"/>
                <a:sym typeface="+mn-ea"/>
              </a:rPr>
              <a:t>169个条文都有不同程度的修改</a:t>
            </a:r>
            <a:r>
              <a:rPr lang="zh-CN" altLang="en-US" noProof="1">
                <a:latin typeface="Calibri" panose="020F0502020204030204" pitchFamily="2" charset="0"/>
                <a:ea typeface="宋体" panose="02010600030101010101" pitchFamily="2" charset="-122"/>
                <a:sym typeface="+mn-ea"/>
              </a:rPr>
              <a:t>（</a:t>
            </a:r>
            <a:r>
              <a:rPr lang="en-US" altLang="zh-CN" noProof="1">
                <a:latin typeface="Calibri" panose="020F0502020204030204" pitchFamily="2" charset="0"/>
                <a:ea typeface="宋体" panose="02010600030101010101" pitchFamily="2" charset="-122"/>
                <a:sym typeface="+mn-ea"/>
              </a:rPr>
              <a:t>75%</a:t>
            </a:r>
            <a:r>
              <a:rPr lang="zh-CN" altLang="en-US" noProof="1">
                <a:latin typeface="Calibri" panose="020F0502020204030204" pitchFamily="2" charset="0"/>
                <a:ea typeface="宋体" panose="02010600030101010101" pitchFamily="2" charset="-122"/>
                <a:sym typeface="+mn-ea"/>
              </a:rPr>
              <a:t>）。</a:t>
            </a:r>
            <a:endParaRPr lang="en-US" altLang="zh-CN" noProof="1">
              <a:latin typeface="Calibri" panose="020F0502020204030204" pitchFamily="2" charset="0"/>
              <a:ea typeface="宋体" panose="02010600030101010101" pitchFamily="2" charset="-122"/>
              <a:sym typeface="+mn-ea"/>
            </a:endParaRPr>
          </a:p>
          <a:p>
            <a:pPr rtl="0">
              <a:spcBef>
                <a:spcPts val="0"/>
              </a:spcBef>
              <a:buSzTx/>
            </a:pPr>
            <a:endParaRPr lang="en-US" altLang="zh-CN" noProof="1">
              <a:latin typeface="Calibri" panose="020F0502020204030204" pitchFamily="2" charset="0"/>
              <a:ea typeface="宋体" panose="02010600030101010101" pitchFamily="2" charset="-122"/>
              <a:sym typeface="+mn-ea"/>
            </a:endParaRPr>
          </a:p>
          <a:p>
            <a:pPr marL="0" indent="0" rtl="0">
              <a:spcBef>
                <a:spcPts val="0"/>
              </a:spcBef>
              <a:buSzTx/>
              <a:buNone/>
            </a:pPr>
            <a:r>
              <a:rPr lang="en-US" altLang="zh-CN" noProof="1">
                <a:ln w="22225">
                  <a:solidFill>
                    <a:schemeClr val="accent2"/>
                  </a:solidFill>
                  <a:prstDash val="solid"/>
                </a:ln>
                <a:solidFill>
                  <a:schemeClr val="accent2">
                    <a:lumMod val="40000"/>
                    <a:lumOff val="60000"/>
                  </a:schemeClr>
                </a:solidFill>
                <a:latin typeface="Calibri" panose="020F0502020204030204" pitchFamily="2" charset="0"/>
                <a:ea typeface="宋体" panose="02010600030101010101" pitchFamily="2" charset="-122"/>
                <a:sym typeface="+mn-ea"/>
              </a:rPr>
              <a:t>2019</a:t>
            </a:r>
            <a:r>
              <a:rPr lang="zh-CN" altLang="en-US" noProof="1">
                <a:ln w="22225">
                  <a:solidFill>
                    <a:schemeClr val="accent2"/>
                  </a:solidFill>
                  <a:prstDash val="solid"/>
                </a:ln>
                <a:solidFill>
                  <a:schemeClr val="accent2">
                    <a:lumMod val="40000"/>
                    <a:lumOff val="60000"/>
                  </a:schemeClr>
                </a:solidFill>
                <a:latin typeface="Calibri" panose="020F0502020204030204" pitchFamily="2" charset="0"/>
                <a:ea typeface="宋体" panose="02010600030101010101" pitchFamily="2" charset="-122"/>
                <a:sym typeface="+mn-ea"/>
              </a:rPr>
              <a:t>年《证券法》主要变化：</a:t>
            </a:r>
            <a:endParaRPr lang="en-US" altLang="zh-CN" noProof="1">
              <a:latin typeface="Calibri" panose="020F0502020204030204" pitchFamily="2" charset="0"/>
              <a:ea typeface="宋体" panose="02010600030101010101" pitchFamily="2" charset="-122"/>
              <a:sym typeface="+mn-ea"/>
            </a:endParaRPr>
          </a:p>
          <a:p>
            <a:pPr marL="0" indent="0">
              <a:spcBef>
                <a:spcPts val="0"/>
              </a:spcBef>
              <a:buNone/>
            </a:pPr>
            <a:r>
              <a:rPr lang="zh-CN" altLang="en-US" noProof="1">
                <a:ln w="22225">
                  <a:solidFill>
                    <a:schemeClr val="accent2"/>
                  </a:solidFill>
                  <a:prstDash val="solid"/>
                </a:ln>
                <a:solidFill>
                  <a:schemeClr val="accent2">
                    <a:lumMod val="40000"/>
                    <a:lumOff val="60000"/>
                  </a:schemeClr>
                </a:solidFill>
                <a:sym typeface="+mn-ea"/>
              </a:rPr>
              <a:t>市场化</a:t>
            </a:r>
            <a:r>
              <a:rPr lang="zh-CN" altLang="en-US" noProof="1">
                <a:sym typeface="+mn-ea"/>
              </a:rPr>
              <a:t>：全面废除核准制，改采注册制</a:t>
            </a:r>
            <a:endParaRPr lang="zh-CN" altLang="en-US" noProof="1"/>
          </a:p>
          <a:p>
            <a:pPr marL="0" indent="0">
              <a:spcBef>
                <a:spcPts val="0"/>
              </a:spcBef>
              <a:buNone/>
            </a:pPr>
            <a:r>
              <a:rPr lang="zh-CN" altLang="en-US" noProof="1">
                <a:ln w="22225">
                  <a:solidFill>
                    <a:schemeClr val="accent2"/>
                  </a:solidFill>
                  <a:prstDash val="solid"/>
                </a:ln>
                <a:solidFill>
                  <a:schemeClr val="accent2">
                    <a:lumMod val="40000"/>
                    <a:lumOff val="60000"/>
                  </a:schemeClr>
                </a:solidFill>
                <a:sym typeface="+mn-ea"/>
              </a:rPr>
              <a:t>法治化</a:t>
            </a:r>
            <a:r>
              <a:rPr lang="zh-CN" altLang="en-US" noProof="1">
                <a:sym typeface="+mn-ea"/>
              </a:rPr>
              <a:t>：欺诈责令回购制度（</a:t>
            </a:r>
            <a:r>
              <a:rPr lang="en-US" altLang="zh-CN" noProof="1">
                <a:sym typeface="+mn-ea"/>
              </a:rPr>
              <a:t>24</a:t>
            </a:r>
            <a:r>
              <a:rPr lang="zh-CN" altLang="en-US" noProof="1">
                <a:sym typeface="+mn-ea"/>
              </a:rPr>
              <a:t>）、投资者适当性管理（</a:t>
            </a:r>
            <a:r>
              <a:rPr lang="en-US" altLang="zh-CN" noProof="1">
                <a:sym typeface="+mn-ea"/>
              </a:rPr>
              <a:t>88</a:t>
            </a:r>
            <a:r>
              <a:rPr lang="zh-CN" altLang="en-US" noProof="1">
                <a:sym typeface="+mn-ea"/>
              </a:rPr>
              <a:t>）、责任精确到人（</a:t>
            </a:r>
            <a:r>
              <a:rPr lang="en-US" altLang="zh-CN" noProof="1">
                <a:sym typeface="+mn-ea"/>
              </a:rPr>
              <a:t>85</a:t>
            </a:r>
            <a:r>
              <a:rPr lang="zh-CN" altLang="en-US" noProof="1">
                <a:sym typeface="+mn-ea"/>
              </a:rPr>
              <a:t>）、集团诉讼（</a:t>
            </a:r>
            <a:r>
              <a:rPr lang="en-US" altLang="zh-CN" noProof="1">
                <a:sym typeface="+mn-ea"/>
              </a:rPr>
              <a:t>95</a:t>
            </a:r>
            <a:r>
              <a:rPr lang="zh-CN" altLang="en-US" noProof="1">
                <a:sym typeface="+mn-ea"/>
              </a:rPr>
              <a:t>）、行政执法和解（</a:t>
            </a:r>
            <a:r>
              <a:rPr lang="en-US" altLang="zh-CN" noProof="1">
                <a:sym typeface="+mn-ea"/>
              </a:rPr>
              <a:t>171</a:t>
            </a:r>
            <a:r>
              <a:rPr lang="zh-CN" altLang="en-US" noProof="1">
                <a:sym typeface="+mn-ea"/>
              </a:rPr>
              <a:t>）、奖励举报（</a:t>
            </a:r>
            <a:r>
              <a:rPr lang="en-US" altLang="zh-CN" noProof="1">
                <a:sym typeface="+mn-ea"/>
              </a:rPr>
              <a:t>176</a:t>
            </a:r>
            <a:r>
              <a:rPr lang="zh-CN" altLang="en-US" noProof="1">
                <a:sym typeface="+mn-ea"/>
              </a:rPr>
              <a:t>）、上市公司不得滥用停牌权（</a:t>
            </a:r>
            <a:r>
              <a:rPr lang="en-US" altLang="zh-CN" noProof="1">
                <a:sym typeface="+mn-ea"/>
              </a:rPr>
              <a:t>110</a:t>
            </a:r>
            <a:r>
              <a:rPr lang="zh-CN" altLang="en-US" noProof="1">
                <a:sym typeface="+mn-ea"/>
              </a:rPr>
              <a:t>）、废止暂停上市、加大证监会执法权限（</a:t>
            </a:r>
            <a:r>
              <a:rPr lang="en-US" altLang="zh-CN" noProof="1">
                <a:sym typeface="+mn-ea"/>
              </a:rPr>
              <a:t>218</a:t>
            </a:r>
            <a:r>
              <a:rPr lang="zh-CN" altLang="en-US" noProof="1">
                <a:sym typeface="+mn-ea"/>
              </a:rPr>
              <a:t>）</a:t>
            </a:r>
            <a:endParaRPr lang="zh-CN" altLang="en-US" noProof="1"/>
          </a:p>
          <a:p>
            <a:pPr marL="0" indent="0">
              <a:spcBef>
                <a:spcPts val="0"/>
              </a:spcBef>
              <a:buNone/>
            </a:pPr>
            <a:r>
              <a:rPr lang="zh-CN" altLang="en-US" noProof="1">
                <a:ln w="22225">
                  <a:solidFill>
                    <a:schemeClr val="accent2"/>
                  </a:solidFill>
                  <a:prstDash val="solid"/>
                </a:ln>
                <a:solidFill>
                  <a:schemeClr val="accent2">
                    <a:lumMod val="40000"/>
                    <a:lumOff val="60000"/>
                  </a:schemeClr>
                </a:solidFill>
                <a:sym typeface="+mn-ea"/>
              </a:rPr>
              <a:t>现代化</a:t>
            </a:r>
            <a:r>
              <a:rPr lang="zh-CN" altLang="en-US" noProof="1">
                <a:sym typeface="+mn-ea"/>
              </a:rPr>
              <a:t>：存托凭证等证券扩张、证券交易场所</a:t>
            </a:r>
            <a:endParaRPr lang="zh-CN" altLang="en-US" noProof="1"/>
          </a:p>
          <a:p>
            <a:pPr marL="0" indent="0">
              <a:spcBef>
                <a:spcPts val="0"/>
              </a:spcBef>
              <a:buNone/>
            </a:pPr>
            <a:r>
              <a:rPr lang="zh-CN" altLang="en-US" noProof="1">
                <a:ln w="22225">
                  <a:solidFill>
                    <a:schemeClr val="accent2"/>
                  </a:solidFill>
                  <a:prstDash val="solid"/>
                </a:ln>
                <a:solidFill>
                  <a:schemeClr val="accent2">
                    <a:lumMod val="40000"/>
                    <a:lumOff val="60000"/>
                  </a:schemeClr>
                </a:solidFill>
                <a:sym typeface="+mn-ea"/>
              </a:rPr>
              <a:t>数字化</a:t>
            </a:r>
            <a:r>
              <a:rPr lang="zh-CN" altLang="en-US" noProof="1">
                <a:sym typeface="+mn-ea"/>
              </a:rPr>
              <a:t>：投资者个人信息保护（</a:t>
            </a:r>
            <a:r>
              <a:rPr lang="en-US" altLang="zh-CN" noProof="1">
                <a:sym typeface="+mn-ea"/>
              </a:rPr>
              <a:t>41</a:t>
            </a:r>
            <a:r>
              <a:rPr lang="zh-CN" altLang="en-US" noProof="1">
                <a:sym typeface="+mn-ea"/>
              </a:rPr>
              <a:t>）、程序化交易（</a:t>
            </a:r>
            <a:r>
              <a:rPr lang="en-US" altLang="zh-CN" noProof="1">
                <a:sym typeface="+mn-ea"/>
              </a:rPr>
              <a:t>45</a:t>
            </a:r>
            <a:r>
              <a:rPr lang="zh-CN" altLang="en-US" noProof="1">
                <a:sym typeface="+mn-ea"/>
              </a:rPr>
              <a:t>）、中登信息化服务（</a:t>
            </a:r>
            <a:r>
              <a:rPr lang="en-US" altLang="zh-CN" noProof="1">
                <a:sym typeface="+mn-ea"/>
              </a:rPr>
              <a:t>147</a:t>
            </a:r>
            <a:r>
              <a:rPr lang="zh-CN" altLang="en-US" noProof="1">
                <a:sym typeface="+mn-ea"/>
              </a:rPr>
              <a:t>）</a:t>
            </a:r>
            <a:endParaRPr lang="zh-CN" altLang="en-US" noProof="1"/>
          </a:p>
          <a:p>
            <a:endParaRPr lang="zh-CN" altLang="en-US" noProof="1"/>
          </a:p>
          <a:p>
            <a:pPr rtl="0">
              <a:spcBef>
                <a:spcPts val="0"/>
              </a:spcBef>
              <a:buSzTx/>
            </a:pPr>
            <a:endParaRPr lang="zh-CN" altLang="en-US" noProof="1"/>
          </a:p>
        </p:txBody>
      </p:sp>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505" name="直接连接符 3"/>
          <p:cNvCxnSpPr/>
          <p:nvPr/>
        </p:nvCxnSpPr>
        <p:spPr>
          <a:xfrm>
            <a:off x="968377" y="1290638"/>
            <a:ext cx="7297738" cy="0"/>
          </a:xfrm>
          <a:prstGeom prst="line">
            <a:avLst/>
          </a:prstGeom>
          <a:ln w="12700" cap="flat" cmpd="sng">
            <a:solidFill>
              <a:schemeClr val="tx1"/>
            </a:solidFill>
            <a:prstDash val="solid"/>
            <a:round/>
            <a:headEnd type="none" w="med" len="med"/>
            <a:tailEnd type="none" w="med" len="med"/>
          </a:ln>
        </p:spPr>
      </p:cxnSp>
      <p:sp>
        <p:nvSpPr>
          <p:cNvPr id="21506" name="标题 5"/>
          <p:cNvSpPr txBox="1"/>
          <p:nvPr/>
        </p:nvSpPr>
        <p:spPr>
          <a:xfrm>
            <a:off x="679450" y="409575"/>
            <a:ext cx="8229600" cy="882650"/>
          </a:xfrm>
          <a:prstGeom prst="rect">
            <a:avLst/>
          </a:prstGeom>
          <a:noFill/>
          <a:ln w="9525">
            <a:noFill/>
          </a:ln>
        </p:spPr>
        <p:txBody>
          <a:bodyPr anchor="t"/>
          <a:lstStyle/>
          <a:p>
            <a:pPr algn="ctr">
              <a:lnSpc>
                <a:spcPct val="85000"/>
              </a:lnSpc>
            </a:pPr>
            <a:r>
              <a:rPr lang="zh-CN" altLang="en-US" sz="4800" dirty="0">
                <a:solidFill>
                  <a:srgbClr val="404040"/>
                </a:solidFill>
                <a:latin typeface="Calibri Light" panose="020F0302020204030204" pitchFamily="2" charset="0"/>
              </a:rPr>
              <a:t>宏观认识</a:t>
            </a:r>
          </a:p>
        </p:txBody>
      </p:sp>
      <p:sp>
        <p:nvSpPr>
          <p:cNvPr id="15363" name="矩形 7"/>
          <p:cNvSpPr/>
          <p:nvPr/>
        </p:nvSpPr>
        <p:spPr>
          <a:xfrm>
            <a:off x="527060" y="1292225"/>
            <a:ext cx="8256587" cy="5052730"/>
          </a:xfrm>
          <a:prstGeom prst="rect">
            <a:avLst/>
          </a:prstGeom>
          <a:noFill/>
          <a:ln w="9525">
            <a:noFill/>
          </a:ln>
        </p:spPr>
        <p:txBody>
          <a:bodyPr wrap="square" anchor="t">
            <a:spAutoFit/>
          </a:bodyPr>
          <a:lstStyle/>
          <a:p>
            <a:pPr fontAlgn="base">
              <a:lnSpc>
                <a:spcPct val="130000"/>
              </a:lnSpc>
            </a:pPr>
            <a:r>
              <a:rPr lang="zh-CN" altLang="en-US" sz="2200" noProof="1"/>
              <a:t>1</a:t>
            </a:r>
            <a:r>
              <a:rPr lang="en-US" altLang="zh-CN" sz="2200" noProof="1"/>
              <a:t>. </a:t>
            </a:r>
            <a:r>
              <a:rPr lang="zh-CN" altLang="en-US" sz="2200" noProof="1"/>
              <a:t>目的：</a:t>
            </a:r>
            <a:r>
              <a:rPr lang="zh-CN" altLang="en-US" sz="2200" noProof="1">
                <a:sym typeface="宋体" panose="02010600030101010101" pitchFamily="2" charset="-122"/>
              </a:rPr>
              <a:t>投资（保护投资者</a:t>
            </a:r>
            <a:r>
              <a:rPr lang="en-US" altLang="zh-CN" sz="2200" noProof="1">
                <a:sym typeface="宋体" panose="02010600030101010101" pitchFamily="2" charset="-122"/>
              </a:rPr>
              <a:t>·</a:t>
            </a:r>
            <a:r>
              <a:rPr lang="zh-CN" altLang="en-US" sz="2200" noProof="1">
                <a:ln w="22225">
                  <a:solidFill>
                    <a:schemeClr val="accent2"/>
                  </a:solidFill>
                  <a:prstDash val="solid"/>
                </a:ln>
                <a:solidFill>
                  <a:schemeClr val="accent2">
                    <a:lumMod val="40000"/>
                    <a:lumOff val="60000"/>
                  </a:schemeClr>
                </a:solidFill>
                <a:sym typeface="宋体" panose="02010600030101010101" pitchFamily="2" charset="-122"/>
              </a:rPr>
              <a:t>专章</a:t>
            </a:r>
            <a:r>
              <a:rPr lang="zh-CN" altLang="en-US" sz="2200" noProof="1">
                <a:sym typeface="宋体" panose="02010600030101010101" pitchFamily="2" charset="-122"/>
              </a:rPr>
              <a:t>）、</a:t>
            </a:r>
            <a:r>
              <a:rPr lang="zh-CN" altLang="en-US" sz="2200" noProof="1"/>
              <a:t>融资、市场经济发展</a:t>
            </a:r>
          </a:p>
          <a:p>
            <a:pPr fontAlgn="base">
              <a:lnSpc>
                <a:spcPct val="130000"/>
              </a:lnSpc>
            </a:pPr>
            <a:endParaRPr lang="zh-CN" altLang="en-US" sz="2000" noProof="1"/>
          </a:p>
          <a:p>
            <a:pPr fontAlgn="base">
              <a:lnSpc>
                <a:spcPct val="130000"/>
              </a:lnSpc>
            </a:pPr>
            <a:r>
              <a:rPr lang="zh-CN" altLang="en-US" sz="2200" noProof="1"/>
              <a:t>2</a:t>
            </a:r>
            <a:r>
              <a:rPr lang="en-US" altLang="zh-CN" sz="2200" noProof="1"/>
              <a:t>. </a:t>
            </a:r>
            <a:r>
              <a:rPr lang="zh-CN" altLang="en-US" sz="2200" noProof="1"/>
              <a:t>原则：公开 </a:t>
            </a:r>
            <a:r>
              <a:rPr lang="zh-CN" altLang="en-US" sz="2200" noProof="1">
                <a:latin typeface="Arial" panose="020B0604020202020204" pitchFamily="34" charset="0"/>
                <a:sym typeface="宋体" panose="02010600030101010101" pitchFamily="2" charset="-122"/>
              </a:rPr>
              <a:t>→</a:t>
            </a:r>
            <a:r>
              <a:rPr lang="zh-CN" altLang="en-US" sz="2200" noProof="1"/>
              <a:t> 打击    </a:t>
            </a:r>
            <a:r>
              <a:rPr lang="zh-CN" altLang="en-US" sz="2000" noProof="1"/>
              <a:t>：</a:t>
            </a:r>
            <a:r>
              <a:rPr lang="zh-CN" altLang="en-US" sz="2000" noProof="1">
                <a:sym typeface="宋体" panose="02010600030101010101" pitchFamily="2" charset="-122"/>
              </a:rPr>
              <a:t>虚假陈述、</a:t>
            </a:r>
            <a:r>
              <a:rPr lang="zh-CN" altLang="en-US" sz="2000" noProof="1"/>
              <a:t>内幕交易、操纵市场、侵害客户</a:t>
            </a:r>
          </a:p>
          <a:p>
            <a:pPr fontAlgn="base">
              <a:lnSpc>
                <a:spcPct val="130000"/>
              </a:lnSpc>
            </a:pPr>
            <a:endParaRPr lang="zh-CN" altLang="en-US" sz="2000" noProof="1"/>
          </a:p>
          <a:p>
            <a:pPr fontAlgn="base">
              <a:lnSpc>
                <a:spcPct val="130000"/>
              </a:lnSpc>
            </a:pPr>
            <a:r>
              <a:rPr lang="en-US" altLang="zh-CN" sz="2000" noProof="1"/>
              <a:t>3.  </a:t>
            </a:r>
            <a:r>
              <a:rPr lang="zh-CN" altLang="en-US" sz="2000" noProof="1"/>
              <a:t>阶段：发行——上市——交易——收购——退市</a:t>
            </a:r>
          </a:p>
          <a:p>
            <a:pPr fontAlgn="base">
              <a:lnSpc>
                <a:spcPct val="130000"/>
              </a:lnSpc>
            </a:pPr>
            <a:r>
              <a:rPr lang="zh-CN" altLang="en-US" sz="2000" b="1" noProof="1"/>
              <a:t>                                      整个过程伴随着监管       </a:t>
            </a:r>
            <a:r>
              <a:rPr lang="zh-CN" altLang="en-US" sz="2000" noProof="1">
                <a:sym typeface="宋体" panose="02010600030101010101" pitchFamily="2" charset="-122"/>
              </a:rPr>
              <a:t>证监会       媒体</a:t>
            </a:r>
            <a:endParaRPr lang="zh-CN" altLang="en-US" sz="2000" noProof="1"/>
          </a:p>
          <a:p>
            <a:pPr fontAlgn="base">
              <a:lnSpc>
                <a:spcPct val="130000"/>
              </a:lnSpc>
            </a:pPr>
            <a:r>
              <a:rPr lang="en-US" altLang="zh-CN" sz="2000" noProof="1"/>
              <a:t>4.  </a:t>
            </a:r>
            <a:r>
              <a:rPr lang="zh-CN" altLang="en-US" sz="2000" noProof="1"/>
              <a:t>主体：发行人</a:t>
            </a:r>
            <a:r>
              <a:rPr lang="en-US" altLang="zh-CN" sz="2000" noProof="1">
                <a:latin typeface="Arial" panose="020B0604020202020204" pitchFamily="34" charset="0"/>
                <a:cs typeface="Arial" panose="020B0604020202020204" pitchFamily="34" charset="0"/>
              </a:rPr>
              <a:t>≠</a:t>
            </a:r>
            <a:r>
              <a:rPr lang="zh-CN" altLang="en-US" sz="2000" noProof="1"/>
              <a:t>上市公司                                </a:t>
            </a:r>
            <a:r>
              <a:rPr lang="zh-CN" altLang="en-US" sz="2000" noProof="1">
                <a:sym typeface="宋体" panose="02010600030101010101" pitchFamily="2" charset="-122"/>
              </a:rPr>
              <a:t>证券交易所</a:t>
            </a:r>
            <a:r>
              <a:rPr lang="en-US" altLang="zh-CN" sz="2000" noProof="1">
                <a:sym typeface="宋体" panose="02010600030101010101" pitchFamily="2" charset="-122"/>
              </a:rPr>
              <a:t>-</a:t>
            </a:r>
            <a:r>
              <a:rPr lang="zh-CN" altLang="en-US" sz="2000" noProof="1">
                <a:sym typeface="宋体" panose="02010600030101010101" pitchFamily="2" charset="-122"/>
              </a:rPr>
              <a:t>新三板等  </a:t>
            </a:r>
            <a:endParaRPr lang="en-US" altLang="zh-CN" sz="2000" noProof="1"/>
          </a:p>
          <a:p>
            <a:pPr fontAlgn="base">
              <a:lnSpc>
                <a:spcPct val="130000"/>
              </a:lnSpc>
            </a:pPr>
            <a:r>
              <a:rPr lang="zh-CN" altLang="en-US" sz="2000" noProof="1"/>
              <a:t>                                                                                     </a:t>
            </a:r>
            <a:r>
              <a:rPr lang="zh-CN" altLang="en-US" sz="2000" noProof="1">
                <a:sym typeface="宋体" panose="02010600030101010101" pitchFamily="2" charset="-122"/>
              </a:rPr>
              <a:t>证券业协会</a:t>
            </a:r>
            <a:endParaRPr lang="zh-CN" altLang="en-US" sz="2000" noProof="1"/>
          </a:p>
          <a:p>
            <a:pPr fontAlgn="base">
              <a:lnSpc>
                <a:spcPct val="130000"/>
              </a:lnSpc>
            </a:pPr>
            <a:r>
              <a:rPr lang="en-US" altLang="zh-CN" sz="2000" b="1" noProof="1"/>
              <a:t>   </a:t>
            </a:r>
            <a:r>
              <a:rPr lang="zh-CN" altLang="en-US" sz="2000" noProof="1"/>
              <a:t>投资者</a:t>
            </a:r>
            <a:r>
              <a:rPr lang="en-US" altLang="zh-CN" sz="2000" b="1" noProof="1"/>
              <a:t> </a:t>
            </a:r>
            <a:r>
              <a:rPr lang="zh-CN" altLang="en-US" sz="2000" noProof="1">
                <a:sym typeface="宋体" panose="02010600030101010101" pitchFamily="2" charset="-122"/>
              </a:rPr>
              <a:t>承销商</a:t>
            </a:r>
            <a:r>
              <a:rPr lang="en-US" altLang="zh-CN" sz="2000" b="1" noProof="1"/>
              <a:t>  </a:t>
            </a:r>
            <a:r>
              <a:rPr lang="zh-CN" altLang="en-US" sz="2000" noProof="1"/>
              <a:t>保荐人（特指</a:t>
            </a:r>
            <a:r>
              <a:rPr lang="zh-CN" altLang="en-US" sz="2000" noProof="1">
                <a:sym typeface="宋体" panose="02010600030101010101" pitchFamily="2" charset="-122"/>
              </a:rPr>
              <a:t>证券公司</a:t>
            </a:r>
            <a:r>
              <a:rPr lang="zh-CN" altLang="en-US" sz="2000" noProof="1"/>
              <a:t>）</a:t>
            </a:r>
            <a:r>
              <a:rPr lang="zh-CN" altLang="en-US" sz="2000" noProof="1">
                <a:sym typeface="宋体" panose="02010600030101010101" pitchFamily="2" charset="-122"/>
              </a:rPr>
              <a:t>                 </a:t>
            </a:r>
            <a:endParaRPr lang="zh-CN" altLang="en-US" sz="2000" noProof="1"/>
          </a:p>
          <a:p>
            <a:pPr fontAlgn="base">
              <a:lnSpc>
                <a:spcPct val="130000"/>
              </a:lnSpc>
            </a:pPr>
            <a:r>
              <a:rPr lang="zh-CN" altLang="en-US" sz="2000" noProof="1"/>
              <a:t>    </a:t>
            </a:r>
            <a:r>
              <a:rPr lang="zh-CN" altLang="en-US" sz="2200" noProof="1"/>
              <a:t>会计师事务所、律师事务所、证券投资咨询、资产评估、资信评级、财务顾问、信息技术系统服务的证券服务机构</a:t>
            </a:r>
          </a:p>
          <a:p>
            <a:pPr fontAlgn="base">
              <a:lnSpc>
                <a:spcPct val="130000"/>
              </a:lnSpc>
            </a:pPr>
            <a:r>
              <a:rPr lang="zh-CN" altLang="en-US" sz="2200" noProof="1"/>
              <a:t>    证券登记结算机构</a:t>
            </a:r>
            <a:endParaRPr lang="zh-CN" altLang="en-US" sz="2000" noProof="1">
              <a:latin typeface="Times New Roman" panose="02020603050405020304" pitchFamily="2" charset="0"/>
            </a:endParaRPr>
          </a:p>
        </p:txBody>
      </p:sp>
      <p:sp>
        <p:nvSpPr>
          <p:cNvPr id="2" name="下弧形箭头 1"/>
          <p:cNvSpPr/>
          <p:nvPr/>
        </p:nvSpPr>
        <p:spPr>
          <a:xfrm>
            <a:off x="2097097" y="3384559"/>
            <a:ext cx="3421063" cy="3984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3" name="下箭头 2"/>
          <p:cNvSpPr/>
          <p:nvPr/>
        </p:nvSpPr>
        <p:spPr>
          <a:xfrm>
            <a:off x="2495550" y="1744665"/>
            <a:ext cx="76200" cy="4397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7" name="直接连接符 6"/>
          <p:cNvCxnSpPr/>
          <p:nvPr/>
        </p:nvCxnSpPr>
        <p:spPr>
          <a:xfrm flipH="1">
            <a:off x="1203325" y="4067175"/>
            <a:ext cx="673100" cy="50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732213" y="3971925"/>
            <a:ext cx="1663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2357448" y="4135438"/>
            <a:ext cx="206375" cy="412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728921" y="4108460"/>
            <a:ext cx="233363"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右弧形箭头 12"/>
          <p:cNvSpPr/>
          <p:nvPr/>
        </p:nvSpPr>
        <p:spPr>
          <a:xfrm>
            <a:off x="1876435" y="4108452"/>
            <a:ext cx="193675" cy="495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14" name="左大括号 13"/>
          <p:cNvSpPr/>
          <p:nvPr/>
        </p:nvSpPr>
        <p:spPr>
          <a:xfrm>
            <a:off x="5354648" y="3559185"/>
            <a:ext cx="150813" cy="809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fontAlgn="base"/>
            <a:endParaRPr lang="zh-CN" altLang="en-US" strike="noStrike" noProof="1"/>
          </a:p>
        </p:txBody>
      </p:sp>
      <p:cxnSp>
        <p:nvCxnSpPr>
          <p:cNvPr id="15" name="直接箭头连接符 14"/>
          <p:cNvCxnSpPr/>
          <p:nvPr/>
        </p:nvCxnSpPr>
        <p:spPr>
          <a:xfrm flipH="1" flipV="1">
            <a:off x="6838952" y="2582865"/>
            <a:ext cx="26988" cy="755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5862647" y="2568585"/>
            <a:ext cx="962025" cy="7159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4708525" y="2541598"/>
            <a:ext cx="2101850" cy="796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内容占位符 2"/>
          <p:cNvSpPr>
            <a:spLocks noGrp="1"/>
          </p:cNvSpPr>
          <p:nvPr>
            <p:ph idx="1"/>
          </p:nvPr>
        </p:nvSpPr>
        <p:spPr>
          <a:xfrm>
            <a:off x="386637" y="5"/>
            <a:ext cx="8370570" cy="6322741"/>
          </a:xfrm>
        </p:spPr>
        <p:txBody>
          <a:bodyPr lIns="0" rIns="0" anchor="t"/>
          <a:lstStyle/>
          <a:p>
            <a:pPr>
              <a:lnSpc>
                <a:spcPct val="110000"/>
              </a:lnSpc>
              <a:spcAft>
                <a:spcPts val="600"/>
              </a:spcAft>
            </a:pPr>
            <a:r>
              <a:rPr lang="en-US" altLang="zh-CN" sz="2400" b="1" noProof="1">
                <a:solidFill>
                  <a:srgbClr val="C00000"/>
                </a:solidFill>
              </a:rPr>
              <a:t>2.</a:t>
            </a:r>
            <a:r>
              <a:rPr lang="zh-CN" altLang="en-US" sz="2400" b="1" noProof="1">
                <a:solidFill>
                  <a:srgbClr val="C00000"/>
                </a:solidFill>
              </a:rPr>
              <a:t>特征</a:t>
            </a:r>
            <a:endParaRPr lang="en-US" altLang="zh-CN" sz="2700" noProof="1"/>
          </a:p>
          <a:p>
            <a:pPr>
              <a:lnSpc>
                <a:spcPct val="100000"/>
              </a:lnSpc>
              <a:spcAft>
                <a:spcPts val="600"/>
              </a:spcAft>
            </a:pPr>
            <a:r>
              <a:rPr lang="zh-CN" altLang="en-US" strike="noStrike" noProof="1"/>
              <a:t>主要是</a:t>
            </a:r>
            <a:r>
              <a:rPr lang="zh-CN" altLang="en-US" b="1" strike="noStrike" noProof="1"/>
              <a:t>强制性规范</a:t>
            </a:r>
            <a:r>
              <a:rPr lang="zh-CN" altLang="en-US" strike="noStrike" noProof="1"/>
              <a:t>；</a:t>
            </a:r>
            <a:endParaRPr lang="en-US" altLang="zh-CN" strike="noStrike" noProof="1"/>
          </a:p>
          <a:p>
            <a:pPr>
              <a:lnSpc>
                <a:spcPct val="100000"/>
              </a:lnSpc>
              <a:spcAft>
                <a:spcPts val="600"/>
              </a:spcAft>
            </a:pPr>
            <a:r>
              <a:rPr lang="zh-CN" altLang="en-US" strike="noStrike" noProof="1"/>
              <a:t>较强的</a:t>
            </a:r>
            <a:r>
              <a:rPr lang="zh-CN" altLang="en-US" b="1" strike="noStrike" noProof="1"/>
              <a:t>技术性</a:t>
            </a:r>
            <a:r>
              <a:rPr lang="zh-CN" altLang="en-US" strike="noStrike" noProof="1"/>
              <a:t>；</a:t>
            </a:r>
            <a:endParaRPr lang="en-US" altLang="zh-CN" strike="noStrike" noProof="1"/>
          </a:p>
          <a:p>
            <a:pPr>
              <a:lnSpc>
                <a:spcPct val="100000"/>
              </a:lnSpc>
              <a:spcAft>
                <a:spcPts val="600"/>
              </a:spcAft>
            </a:pPr>
            <a:r>
              <a:rPr lang="zh-CN" altLang="en-US" b="1" strike="noStrike" noProof="1"/>
              <a:t>公私法结合</a:t>
            </a:r>
            <a:r>
              <a:rPr lang="zh-CN" altLang="en-US" strike="noStrike" noProof="1"/>
              <a:t>；</a:t>
            </a:r>
            <a:endParaRPr lang="en-US" altLang="zh-CN" strike="noStrike" noProof="1"/>
          </a:p>
          <a:p>
            <a:pPr>
              <a:lnSpc>
                <a:spcPct val="100000"/>
              </a:lnSpc>
              <a:spcAft>
                <a:spcPts val="600"/>
              </a:spcAft>
            </a:pPr>
            <a:r>
              <a:rPr lang="zh-CN" altLang="en-US" b="1" strike="noStrike" noProof="1"/>
              <a:t>实体程序</a:t>
            </a:r>
            <a:r>
              <a:rPr lang="zh-CN" altLang="en-US" strike="noStrike" noProof="1"/>
              <a:t>结合；</a:t>
            </a:r>
            <a:endParaRPr lang="en-US" altLang="zh-CN" strike="noStrike" noProof="1"/>
          </a:p>
          <a:p>
            <a:pPr>
              <a:lnSpc>
                <a:spcPct val="100000"/>
              </a:lnSpc>
              <a:spcAft>
                <a:spcPts val="600"/>
              </a:spcAft>
            </a:pPr>
            <a:r>
              <a:rPr lang="zh-CN" altLang="en-US" strike="noStrike" noProof="1"/>
              <a:t>一定的</a:t>
            </a:r>
            <a:r>
              <a:rPr lang="zh-CN" altLang="en-US" b="1" strike="noStrike" noProof="1"/>
              <a:t>国际性</a:t>
            </a:r>
          </a:p>
          <a:p>
            <a:pPr>
              <a:lnSpc>
                <a:spcPct val="100000"/>
              </a:lnSpc>
              <a:spcAft>
                <a:spcPts val="600"/>
              </a:spcAft>
            </a:pPr>
            <a:r>
              <a:rPr lang="zh-CN" altLang="en-US" strike="noStrike" noProof="1">
                <a:latin typeface="楷体" panose="02010609060101010101" charset="-122"/>
                <a:ea typeface="楷体" panose="02010609060101010101" charset="-122"/>
                <a:cs typeface="楷体" panose="02010609060101010101" charset="-122"/>
              </a:rPr>
              <a:t>第二条第四款  在中华人民共和国</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境外</a:t>
            </a:r>
            <a:r>
              <a:rPr lang="zh-CN" altLang="en-US" strike="noStrike" noProof="1">
                <a:latin typeface="楷体" panose="02010609060101010101" charset="-122"/>
                <a:ea typeface="楷体" panose="02010609060101010101" charset="-122"/>
                <a:cs typeface="楷体" panose="02010609060101010101" charset="-122"/>
              </a:rPr>
              <a:t>的证券发行和交易活动，扰乱中华人民共和国境内市场秩序，损害境内投资者合法权益的，</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依照本法有关规定处理并追究法律责任。</a:t>
            </a:r>
            <a:r>
              <a:rPr lang="zh-CN" altLang="en-US" strike="noStrike" noProof="1">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rPr>
              <a:t>（长臂管辖权:美国凭什么手伸这么长?）</a:t>
            </a:r>
          </a:p>
          <a:p>
            <a:pPr fontAlgn="base">
              <a:lnSpc>
                <a:spcPct val="100000"/>
              </a:lnSpc>
            </a:pPr>
            <a:r>
              <a:rPr lang="en-US" altLang="zh-CN" sz="2400" b="1" noProof="1">
                <a:solidFill>
                  <a:srgbClr val="C00000"/>
                </a:solidFill>
              </a:rPr>
              <a:t>3.</a:t>
            </a:r>
            <a:r>
              <a:rPr lang="zh-CN" altLang="en-US" sz="2400" b="1" noProof="1">
                <a:solidFill>
                  <a:srgbClr val="C00000"/>
                </a:solidFill>
              </a:rPr>
              <a:t>宗旨</a:t>
            </a:r>
            <a:endParaRPr lang="en-US" altLang="zh-CN" sz="2400" b="1" noProof="1">
              <a:solidFill>
                <a:srgbClr val="C00000"/>
              </a:solidFill>
            </a:endParaRPr>
          </a:p>
          <a:p>
            <a:pPr fontAlgn="base">
              <a:lnSpc>
                <a:spcPct val="100000"/>
              </a:lnSpc>
            </a:pPr>
            <a:r>
              <a:rPr lang="zh-CN" altLang="en-US" b="1" strike="noStrike" noProof="1"/>
              <a:t>保护投资者合法权益；规范发行人等参与者的行为；维护证券市场秩序</a:t>
            </a:r>
            <a:endParaRPr lang="zh-CN" altLang="en-US" strike="noStrike" noProof="1"/>
          </a:p>
          <a:p>
            <a:pPr fontAlgn="base">
              <a:lnSpc>
                <a:spcPct val="100000"/>
              </a:lnSpc>
            </a:pPr>
            <a:r>
              <a:rPr lang="zh-CN" altLang="en-US" strike="noStrike" noProof="1">
                <a:latin typeface="楷体" panose="02010609060101010101" charset="-122"/>
                <a:ea typeface="楷体" panose="02010609060101010101" charset="-122"/>
                <a:cs typeface="楷体" panose="02010609060101010101" charset="-122"/>
              </a:rPr>
              <a:t>第一条  为了规范证券发行和交易行为，</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保护投资者的合法权益</a:t>
            </a:r>
            <a:r>
              <a:rPr lang="zh-CN" altLang="en-US" strike="noStrike" noProof="1">
                <a:latin typeface="楷体" panose="02010609060101010101" charset="-122"/>
                <a:ea typeface="楷体" panose="02010609060101010101" charset="-122"/>
                <a:cs typeface="楷体" panose="02010609060101010101" charset="-122"/>
              </a:rPr>
              <a:t>，维护社会经济秩序和社会公共利益，促进社会主义市场经济的发展，制定本法。</a:t>
            </a:r>
          </a:p>
          <a:p>
            <a:pPr fontAlgn="base">
              <a:lnSpc>
                <a:spcPct val="100000"/>
              </a:lnSpc>
            </a:pPr>
            <a:endParaRPr lang="zh-CN" altLang="en-US" strike="noStrike"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5"/>
          <p:cNvSpPr txBox="1"/>
          <p:nvPr/>
        </p:nvSpPr>
        <p:spPr>
          <a:xfrm>
            <a:off x="245966" y="179350"/>
            <a:ext cx="8229600" cy="465757"/>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二、证券法的基本原则</a:t>
            </a:r>
            <a:endParaRPr lang="zh-CN" altLang="en-US" sz="2800" dirty="0">
              <a:solidFill>
                <a:srgbClr val="404040"/>
              </a:solidFill>
              <a:latin typeface="Calibri Light" panose="020F0302020204030204" pitchFamily="2" charset="0"/>
            </a:endParaRPr>
          </a:p>
        </p:txBody>
      </p:sp>
      <p:sp>
        <p:nvSpPr>
          <p:cNvPr id="70659" name="矩形 7"/>
          <p:cNvSpPr/>
          <p:nvPr/>
        </p:nvSpPr>
        <p:spPr>
          <a:xfrm>
            <a:off x="355504" y="986805"/>
            <a:ext cx="8120062" cy="3677930"/>
          </a:xfrm>
          <a:prstGeom prst="rect">
            <a:avLst/>
          </a:prstGeom>
          <a:noFill/>
          <a:ln w="9525">
            <a:noFill/>
          </a:ln>
        </p:spPr>
        <p:txBody>
          <a:bodyPr wrap="square" anchor="t">
            <a:spAutoFit/>
          </a:bodyPr>
          <a:lstStyle/>
          <a:p>
            <a:pPr eaLnBrk="0" hangingPunct="0">
              <a:spcAft>
                <a:spcPts val="600"/>
              </a:spcAft>
            </a:pPr>
            <a:r>
              <a:rPr lang="en-US" altLang="zh-CN" sz="2400" b="1" noProof="1">
                <a:solidFill>
                  <a:srgbClr val="C00000"/>
                </a:solidFill>
              </a:rPr>
              <a:t>1.</a:t>
            </a:r>
            <a:r>
              <a:rPr lang="zh-CN" altLang="en-US" sz="2400" b="1" noProof="1">
                <a:solidFill>
                  <a:srgbClr val="C00000"/>
                </a:solidFill>
              </a:rPr>
              <a:t>证券法特有的原则</a:t>
            </a:r>
            <a:r>
              <a:rPr lang="zh-CN" altLang="en-US" sz="2400" noProof="1"/>
              <a:t>、证券法制定的依据</a:t>
            </a:r>
            <a:endParaRPr lang="en-US" altLang="zh-CN" sz="2400" noProof="1"/>
          </a:p>
          <a:p>
            <a:pPr eaLnBrk="0" fontAlgn="base" hangingPunct="0"/>
            <a:r>
              <a:rPr lang="en-US" altLang="zh-CN" sz="2400" b="1" noProof="1">
                <a:solidFill>
                  <a:srgbClr val="C00000"/>
                </a:solidFill>
              </a:rPr>
              <a:t>2.</a:t>
            </a:r>
            <a:r>
              <a:rPr lang="zh-CN" altLang="en-US" sz="2400" b="1" noProof="1">
                <a:solidFill>
                  <a:srgbClr val="C00000"/>
                </a:solidFill>
              </a:rPr>
              <a:t>原则</a:t>
            </a:r>
            <a:endParaRPr lang="zh-CN" altLang="en-US" sz="2400" noProof="1">
              <a:solidFill>
                <a:srgbClr val="C00000"/>
              </a:solidFill>
            </a:endParaRPr>
          </a:p>
          <a:p>
            <a:pPr eaLnBrk="0" fontAlgn="base" hangingPunct="0"/>
            <a:r>
              <a:rPr lang="zh-CN" altLang="en-US" sz="2000" b="1" noProof="1">
                <a:solidFill>
                  <a:srgbClr val="C00000"/>
                </a:solidFill>
              </a:rPr>
              <a:t>（</a:t>
            </a:r>
            <a:r>
              <a:rPr lang="en-US" altLang="zh-CN" sz="2000" b="1" noProof="1">
                <a:solidFill>
                  <a:srgbClr val="C00000"/>
                </a:solidFill>
              </a:rPr>
              <a:t>1</a:t>
            </a:r>
            <a:r>
              <a:rPr lang="zh-CN" altLang="en-US" sz="2000" b="1" noProof="1">
                <a:solidFill>
                  <a:srgbClr val="C00000"/>
                </a:solidFill>
              </a:rPr>
              <a:t>）公开原则：核心和精髓</a:t>
            </a:r>
            <a:r>
              <a:rPr lang="en-US" altLang="zh-CN" sz="2000" b="1" noProof="1">
                <a:solidFill>
                  <a:srgbClr val="C00000"/>
                </a:solidFill>
              </a:rPr>
              <a:t> </a:t>
            </a:r>
          </a:p>
          <a:p>
            <a:pPr eaLnBrk="0" fontAlgn="base" hangingPunct="0"/>
            <a:r>
              <a:rPr lang="zh-CN" altLang="en-US" sz="2000" noProof="1">
                <a:latin typeface="楷体" panose="02010609060101010101" charset="-122"/>
                <a:ea typeface="楷体" panose="02010609060101010101" charset="-122"/>
              </a:rPr>
              <a:t>第三条　证券的发行、交易活动，必须遵循</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公开</a:t>
            </a:r>
            <a:r>
              <a:rPr lang="zh-CN" altLang="en-US" sz="2000" noProof="1">
                <a:latin typeface="楷体" panose="02010609060101010101" charset="-122"/>
                <a:ea typeface="楷体" panose="02010609060101010101" charset="-122"/>
              </a:rPr>
              <a:t>、公平、公正的原则。</a:t>
            </a:r>
          </a:p>
          <a:p>
            <a:pPr eaLnBrk="0" fontAlgn="base" hangingPunct="0"/>
            <a:r>
              <a:rPr lang="zh-CN" altLang="en-US" sz="2000" noProof="1"/>
              <a:t>阳光是最好的防腐剂，街灯是最好的夜警。（</a:t>
            </a:r>
            <a:r>
              <a:rPr lang="en-US" altLang="zh-CN" sz="2000" noProof="1">
                <a:latin typeface="Times New Roman" panose="02020603050405020304" pitchFamily="2" charset="0"/>
                <a:cs typeface="Times New Roman" panose="02020603050405020304" pitchFamily="2" charset="0"/>
              </a:rPr>
              <a:t>sunlight is said to be the best of disinfectants, electric light the most efficient policeman</a:t>
            </a:r>
            <a:r>
              <a:rPr lang="en-US" altLang="zh-CN" sz="2000" noProof="1">
                <a:solidFill>
                  <a:srgbClr val="FF0000"/>
                </a:solidFill>
                <a:latin typeface="Times New Roman" panose="02020603050405020304" pitchFamily="2" charset="0"/>
                <a:cs typeface="Times New Roman" panose="02020603050405020304" pitchFamily="2" charset="0"/>
              </a:rPr>
              <a:t>.</a:t>
            </a:r>
            <a:r>
              <a:rPr lang="zh-CN" altLang="en-US" sz="2000" noProof="1"/>
              <a:t>）</a:t>
            </a:r>
          </a:p>
          <a:p>
            <a:pPr eaLnBrk="0" fontAlgn="base" hangingPunct="0"/>
            <a:r>
              <a:rPr lang="en-US" altLang="zh-CN" sz="2000" noProof="1">
                <a:solidFill>
                  <a:srgbClr val="FF0000"/>
                </a:solidFill>
                <a:latin typeface="Times New Roman" panose="02020603050405020304" pitchFamily="2" charset="0"/>
                <a:cs typeface="Times New Roman" panose="02020603050405020304" pitchFamily="2" charset="0"/>
              </a:rPr>
              <a:t>The 1933 Act is essentially a “disclosure ” statute.</a:t>
            </a:r>
            <a:endParaRPr lang="zh-CN" altLang="en-US" sz="2000" noProof="1">
              <a:solidFill>
                <a:srgbClr val="FF0000"/>
              </a:solidFill>
              <a:latin typeface="Times New Roman" panose="02020603050405020304" pitchFamily="2" charset="0"/>
              <a:cs typeface="Times New Roman" panose="02020603050405020304" pitchFamily="2" charset="0"/>
            </a:endParaRPr>
          </a:p>
          <a:p>
            <a:pPr eaLnBrk="0" fontAlgn="base" hangingPunct="0"/>
            <a:r>
              <a:rPr lang="zh-CN" altLang="en-US" sz="2000" noProof="1"/>
              <a:t>依据在于：证券市场信息对证券价格的形成具有决定作用；另外，借此杜绝不法行为。</a:t>
            </a:r>
          </a:p>
          <a:p>
            <a:pPr eaLnBrk="0" fontAlgn="base" hangingPunct="0"/>
            <a:r>
              <a:rPr lang="zh-CN" altLang="en-US" sz="2000" noProof="1"/>
              <a:t>经济学：信息获取成本，强制公开。</a:t>
            </a:r>
          </a:p>
          <a:p>
            <a:pPr eaLnBrk="0" fontAlgn="base" hangingPunct="0"/>
            <a:r>
              <a:rPr lang="zh-CN" altLang="en-US" sz="2000" noProof="1"/>
              <a:t>不公开的话：信息不对称、易隐蔽、易垄断</a:t>
            </a:r>
          </a:p>
        </p:txBody>
      </p:sp>
    </p:spTree>
  </p:cSld>
  <p:clrMapOvr>
    <a:masterClrMapping/>
  </p:clrMapOvr>
  <p:transition>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858" y="549275"/>
            <a:ext cx="8597265" cy="5689600"/>
          </a:xfrm>
        </p:spPr>
        <p:txBody>
          <a:bodyPr/>
          <a:lstStyle/>
          <a:p>
            <a:pPr eaLnBrk="0" fontAlgn="base" hangingPunct="0"/>
            <a:r>
              <a:rPr lang="zh-CN" altLang="en-US" b="1" strike="noStrike" noProof="1">
                <a:solidFill>
                  <a:srgbClr val="C00000"/>
                </a:solidFill>
                <a:latin typeface="Calibri" panose="020F0502020204030204" pitchFamily="2" charset="0"/>
                <a:ea typeface="宋体" panose="02010600030101010101" pitchFamily="2" charset="-122"/>
                <a:sym typeface="+mn-ea"/>
              </a:rPr>
              <a:t>（</a:t>
            </a:r>
            <a:r>
              <a:rPr lang="en-US" altLang="zh-CN" b="1" strike="noStrike" noProof="1">
                <a:solidFill>
                  <a:srgbClr val="C00000"/>
                </a:solidFill>
                <a:latin typeface="Calibri" panose="020F0502020204030204" pitchFamily="2" charset="0"/>
                <a:ea typeface="宋体" panose="02010600030101010101" pitchFamily="2" charset="-122"/>
                <a:sym typeface="+mn-ea"/>
              </a:rPr>
              <a:t>2</a:t>
            </a:r>
            <a:r>
              <a:rPr lang="zh-CN" altLang="en-US" b="1" strike="noStrike" noProof="1">
                <a:solidFill>
                  <a:srgbClr val="C00000"/>
                </a:solidFill>
                <a:latin typeface="Calibri" panose="020F0502020204030204" pitchFamily="2" charset="0"/>
                <a:ea typeface="宋体" panose="02010600030101010101" pitchFamily="2" charset="-122"/>
                <a:sym typeface="+mn-ea"/>
              </a:rPr>
              <a:t>）诚实信用原则</a:t>
            </a:r>
            <a:r>
              <a:rPr lang="en-US" altLang="zh-CN" b="1" strike="noStrike" noProof="1">
                <a:solidFill>
                  <a:srgbClr val="C00000"/>
                </a:solidFill>
                <a:latin typeface="Calibri" panose="020F0502020204030204" pitchFamily="2" charset="0"/>
                <a:ea typeface="宋体" panose="02010600030101010101" pitchFamily="2" charset="-122"/>
                <a:sym typeface="+mn-ea"/>
              </a:rPr>
              <a:t>  </a:t>
            </a:r>
          </a:p>
          <a:p>
            <a:pPr eaLnBrk="0" fontAlgn="base" hangingPunct="0"/>
            <a:r>
              <a:rPr lang="en-US" altLang="zh-CN" strike="noStrike" noProof="1">
                <a:latin typeface="楷体" panose="02010609060101010101" charset="-122"/>
                <a:ea typeface="楷体" panose="02010609060101010101" charset="-122"/>
                <a:sym typeface="+mn-ea"/>
              </a:rPr>
              <a:t>第</a:t>
            </a:r>
            <a:r>
              <a:rPr lang="zh-CN" altLang="en-US" strike="noStrike" noProof="1">
                <a:latin typeface="楷体" panose="02010609060101010101" charset="-122"/>
                <a:ea typeface="楷体" panose="02010609060101010101" charset="-122"/>
                <a:sym typeface="+mn-ea"/>
              </a:rPr>
              <a:t>四</a:t>
            </a:r>
            <a:r>
              <a:rPr lang="en-US" altLang="zh-CN" strike="noStrike" noProof="1">
                <a:latin typeface="楷体" panose="02010609060101010101" charset="-122"/>
                <a:ea typeface="楷体" panose="02010609060101010101" charset="-122"/>
                <a:sym typeface="+mn-ea"/>
              </a:rPr>
              <a:t>条　证券发行、交易活动的当事人具有</a:t>
            </a:r>
            <a:r>
              <a:rPr lang="zh-CN" altLang="en-US" u="sng" strike="noStrike" noProof="1">
                <a:effectLst>
                  <a:outerShdw blurRad="38100" dist="38100" dir="2700000" algn="tl">
                    <a:srgbClr val="000000">
                      <a:alpha val="43137"/>
                    </a:srgbClr>
                  </a:outerShdw>
                </a:effectLst>
                <a:latin typeface="楷体" panose="02010609060101010101" charset="-122"/>
                <a:ea typeface="楷体" panose="02010609060101010101" charset="-122"/>
                <a:sym typeface="+mn-ea"/>
              </a:rPr>
              <a:t>平等</a:t>
            </a:r>
            <a:r>
              <a:rPr lang="en-US" altLang="zh-CN" strike="noStrike" noProof="1">
                <a:latin typeface="楷体" panose="02010609060101010101" charset="-122"/>
                <a:ea typeface="楷体" panose="02010609060101010101" charset="-122"/>
                <a:sym typeface="+mn-ea"/>
              </a:rPr>
              <a:t>的法律地位，应当遵守</a:t>
            </a:r>
            <a:r>
              <a:rPr lang="zh-CN" altLang="en-US" u="sng" strike="noStrike" noProof="1">
                <a:effectLst>
                  <a:outerShdw blurRad="38100" dist="38100" dir="2700000" algn="tl">
                    <a:srgbClr val="000000">
                      <a:alpha val="43137"/>
                    </a:srgbClr>
                  </a:outerShdw>
                </a:effectLst>
                <a:latin typeface="楷体" panose="02010609060101010101" charset="-122"/>
                <a:ea typeface="楷体" panose="02010609060101010101" charset="-122"/>
                <a:sym typeface="+mn-ea"/>
              </a:rPr>
              <a:t>自愿</a:t>
            </a:r>
            <a:r>
              <a:rPr lang="en-US" altLang="zh-CN" strike="noStrike" noProof="1">
                <a:latin typeface="楷体" panose="02010609060101010101" charset="-122"/>
                <a:ea typeface="楷体" panose="02010609060101010101" charset="-122"/>
                <a:sym typeface="+mn-ea"/>
              </a:rPr>
              <a:t>、</a:t>
            </a:r>
            <a:r>
              <a:rPr lang="zh-CN" altLang="en-US" u="sng" strike="noStrike" noProof="1">
                <a:effectLst>
                  <a:outerShdw blurRad="38100" dist="38100" dir="2700000" algn="tl">
                    <a:srgbClr val="000000">
                      <a:alpha val="43137"/>
                    </a:srgbClr>
                  </a:outerShdw>
                </a:effectLst>
                <a:latin typeface="楷体" panose="02010609060101010101" charset="-122"/>
                <a:ea typeface="楷体" panose="02010609060101010101" charset="-122"/>
                <a:sym typeface="+mn-ea"/>
              </a:rPr>
              <a:t>有偿</a:t>
            </a:r>
            <a:r>
              <a:rPr lang="en-US" altLang="zh-CN" strike="noStrike" noProof="1">
                <a:latin typeface="楷体" panose="02010609060101010101" charset="-122"/>
                <a:ea typeface="楷体" panose="02010609060101010101" charset="-122"/>
                <a:sym typeface="+mn-ea"/>
              </a:rPr>
              <a:t>、</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sym typeface="+mn-ea"/>
              </a:rPr>
              <a:t>诚实信用</a:t>
            </a:r>
            <a:r>
              <a:rPr lang="en-US" altLang="zh-CN" strike="noStrike" noProof="1">
                <a:latin typeface="楷体" panose="02010609060101010101" charset="-122"/>
                <a:ea typeface="楷体" panose="02010609060101010101" charset="-122"/>
                <a:sym typeface="+mn-ea"/>
              </a:rPr>
              <a:t>的原则。</a:t>
            </a:r>
          </a:p>
          <a:p>
            <a:pPr eaLnBrk="0" fontAlgn="base" hangingPunct="0"/>
            <a:r>
              <a:rPr lang="zh-CN" altLang="en-US" strike="noStrike" noProof="1">
                <a:latin typeface="楷体" panose="02010609060101010101" charset="-122"/>
                <a:ea typeface="楷体" panose="02010609060101010101" charset="-122"/>
                <a:sym typeface="+mn-ea"/>
              </a:rPr>
              <a:t>第五条　证券的发行、交易活动，必须</a:t>
            </a:r>
            <a:r>
              <a:rPr lang="zh-CN" altLang="en-US" u="sng" strike="noStrike" noProof="1">
                <a:effectLst>
                  <a:outerShdw blurRad="38100" dist="38100" dir="2700000" algn="tl">
                    <a:srgbClr val="000000">
                      <a:alpha val="43137"/>
                    </a:srgbClr>
                  </a:outerShdw>
                </a:effectLst>
                <a:latin typeface="楷体" panose="02010609060101010101" charset="-122"/>
                <a:ea typeface="楷体" panose="02010609060101010101" charset="-122"/>
                <a:sym typeface="+mn-ea"/>
              </a:rPr>
              <a:t>遵守法律、行政法规</a:t>
            </a:r>
            <a:r>
              <a:rPr lang="zh-CN" altLang="en-US" strike="noStrike" noProof="1">
                <a:latin typeface="楷体" panose="02010609060101010101" charset="-122"/>
                <a:ea typeface="楷体" panose="02010609060101010101" charset="-122"/>
                <a:sym typeface="+mn-ea"/>
              </a:rPr>
              <a:t>；</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sym typeface="+mn-ea"/>
              </a:rPr>
              <a:t>禁止欺诈、内幕交易和操纵证券市场</a:t>
            </a:r>
            <a:r>
              <a:rPr lang="zh-CN" altLang="en-US" strike="noStrike" noProof="1">
                <a:latin typeface="楷体" panose="02010609060101010101" charset="-122"/>
                <a:ea typeface="楷体" panose="02010609060101010101" charset="-122"/>
                <a:sym typeface="+mn-ea"/>
              </a:rPr>
              <a:t>的行为。</a:t>
            </a:r>
            <a:endParaRPr lang="en-US" altLang="zh-CN" strike="noStrike" noProof="1">
              <a:latin typeface="楷体" panose="02010609060101010101" charset="-122"/>
              <a:ea typeface="楷体" panose="02010609060101010101" charset="-122"/>
              <a:sym typeface="+mn-ea"/>
            </a:endParaRPr>
          </a:p>
          <a:p>
            <a:pPr eaLnBrk="0" fontAlgn="base" hangingPunct="0"/>
            <a:endParaRPr lang="zh-CN" altLang="en-US" strike="noStrike" noProof="1">
              <a:latin typeface="楷体" panose="02010609060101010101" charset="-122"/>
              <a:ea typeface="楷体" panose="02010609060101010101" charset="-122"/>
              <a:sym typeface="+mn-ea"/>
            </a:endParaRPr>
          </a:p>
          <a:p>
            <a:pPr eaLnBrk="0" fontAlgn="base" hangingPunct="0"/>
            <a:r>
              <a:rPr lang="zh-CN" altLang="en-US" b="1" strike="noStrike" noProof="1">
                <a:solidFill>
                  <a:srgbClr val="C00000"/>
                </a:solidFill>
                <a:latin typeface="Calibri" panose="020F0502020204030204" pitchFamily="2" charset="0"/>
                <a:ea typeface="宋体" panose="02010600030101010101" pitchFamily="2" charset="-122"/>
                <a:sym typeface="+mn-ea"/>
              </a:rPr>
              <a:t>（</a:t>
            </a:r>
            <a:r>
              <a:rPr lang="en-US" altLang="zh-CN" b="1" strike="noStrike" noProof="1">
                <a:solidFill>
                  <a:srgbClr val="C00000"/>
                </a:solidFill>
                <a:latin typeface="Calibri" panose="020F0502020204030204" pitchFamily="2" charset="0"/>
                <a:ea typeface="宋体" panose="02010600030101010101" pitchFamily="2" charset="-122"/>
                <a:sym typeface="+mn-ea"/>
              </a:rPr>
              <a:t>3</a:t>
            </a:r>
            <a:r>
              <a:rPr lang="zh-CN" altLang="en-US" b="1" strike="noStrike" noProof="1">
                <a:solidFill>
                  <a:srgbClr val="C00000"/>
                </a:solidFill>
                <a:latin typeface="Calibri" panose="020F0502020204030204" pitchFamily="2" charset="0"/>
                <a:ea typeface="宋体" panose="02010600030101010101" pitchFamily="2" charset="-122"/>
                <a:sym typeface="+mn-ea"/>
              </a:rPr>
              <a:t>）其他：公平、公正、效率安全兼顾</a:t>
            </a:r>
          </a:p>
          <a:p>
            <a:pPr eaLnBrk="0" fontAlgn="base" hangingPunct="0"/>
            <a:r>
              <a:rPr lang="en-US" altLang="zh-CN" strike="noStrike" noProof="1">
                <a:latin typeface="楷体" panose="02010609060101010101" charset="-122"/>
                <a:ea typeface="楷体" panose="02010609060101010101" charset="-122"/>
              </a:rPr>
              <a:t>第</a:t>
            </a:r>
            <a:r>
              <a:rPr lang="zh-CN" altLang="en-US" strike="noStrike" noProof="1">
                <a:latin typeface="楷体" panose="02010609060101010101" charset="-122"/>
                <a:ea typeface="楷体" panose="02010609060101010101" charset="-122"/>
              </a:rPr>
              <a:t>三</a:t>
            </a:r>
            <a:r>
              <a:rPr lang="en-US" altLang="zh-CN" strike="noStrike" noProof="1">
                <a:latin typeface="楷体" panose="02010609060101010101" charset="-122"/>
                <a:ea typeface="楷体" panose="02010609060101010101" charset="-122"/>
              </a:rPr>
              <a:t>条　证券的发行、交易活动，必须遵循公开、</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rPr>
              <a:t>公平、公正</a:t>
            </a:r>
            <a:r>
              <a:rPr lang="en-US" altLang="zh-CN" strike="noStrike" noProof="1">
                <a:latin typeface="楷体" panose="02010609060101010101" charset="-122"/>
                <a:ea typeface="楷体" panose="02010609060101010101" charset="-122"/>
              </a:rPr>
              <a:t>的原则。</a:t>
            </a:r>
          </a:p>
          <a:p>
            <a:pPr eaLnBrk="0" fontAlgn="base" hangingPunct="0"/>
            <a:r>
              <a:rPr lang="en-US" altLang="zh-CN" strike="noStrike" noProof="1">
                <a:latin typeface="楷体" panose="02010609060101010101" charset="-122"/>
                <a:ea typeface="楷体" panose="02010609060101010101" charset="-122"/>
              </a:rPr>
              <a:t>第</a:t>
            </a:r>
            <a:r>
              <a:rPr lang="zh-CN" altLang="en-US" strike="noStrike" noProof="1">
                <a:latin typeface="楷体" panose="02010609060101010101" charset="-122"/>
                <a:ea typeface="楷体" panose="02010609060101010101" charset="-122"/>
              </a:rPr>
              <a:t>六</a:t>
            </a:r>
            <a:r>
              <a:rPr lang="en-US" altLang="zh-CN" strike="noStrike" noProof="1">
                <a:latin typeface="楷体" panose="02010609060101010101" charset="-122"/>
                <a:ea typeface="楷体" panose="02010609060101010101" charset="-122"/>
              </a:rPr>
              <a:t>条　证券业和银行业、信托业、保险业实行</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rPr>
              <a:t>分业经营、分业管理</a:t>
            </a:r>
            <a:r>
              <a:rPr lang="en-US" altLang="zh-CN" strike="noStrike" noProof="1">
                <a:latin typeface="楷体" panose="02010609060101010101" charset="-122"/>
                <a:ea typeface="楷体" panose="02010609060101010101" charset="-122"/>
              </a:rPr>
              <a:t>，证券公司与银行、信托、保险业务机构分别设立。国家</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rPr>
              <a:t>另有规定的除外</a:t>
            </a:r>
            <a:r>
              <a:rPr lang="en-US" altLang="zh-CN" strike="noStrike" noProof="1">
                <a:latin typeface="楷体" panose="02010609060101010101" charset="-122"/>
                <a:ea typeface="楷体" panose="02010609060101010101" charset="-122"/>
              </a:rPr>
              <a:t>。</a:t>
            </a:r>
          </a:p>
          <a:p>
            <a:pPr fontAlgn="base"/>
            <a:endParaRPr lang="zh-CN" altLang="en-US" strike="noStrike" noProof="1"/>
          </a:p>
        </p:txBody>
      </p:sp>
    </p:spTree>
  </p:cSld>
  <p:clrMapOvr>
    <a:masterClrMapping/>
  </p:clrMapOvr>
  <p:transition>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5"/>
          <p:cNvSpPr txBox="1"/>
          <p:nvPr/>
        </p:nvSpPr>
        <p:spPr>
          <a:xfrm>
            <a:off x="457200" y="766295"/>
            <a:ext cx="8229600" cy="464503"/>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三、证券法的地位</a:t>
            </a:r>
            <a:endParaRPr lang="zh-CN" altLang="en-US" sz="2800" dirty="0">
              <a:solidFill>
                <a:srgbClr val="404040"/>
              </a:solidFill>
              <a:latin typeface="Calibri Light" panose="020F0302020204030204" pitchFamily="2" charset="0"/>
            </a:endParaRPr>
          </a:p>
        </p:txBody>
      </p:sp>
      <p:sp>
        <p:nvSpPr>
          <p:cNvPr id="77827" name="矩形 7"/>
          <p:cNvSpPr/>
          <p:nvPr/>
        </p:nvSpPr>
        <p:spPr>
          <a:xfrm>
            <a:off x="869950" y="1336677"/>
            <a:ext cx="7735888" cy="2862322"/>
          </a:xfrm>
          <a:prstGeom prst="rect">
            <a:avLst/>
          </a:prstGeom>
          <a:noFill/>
          <a:ln w="9525">
            <a:noFill/>
          </a:ln>
        </p:spPr>
        <p:txBody>
          <a:bodyPr anchor="t">
            <a:spAutoFit/>
          </a:bodyPr>
          <a:lstStyle/>
          <a:p>
            <a:pPr eaLnBrk="0" fontAlgn="base" hangingPunct="0"/>
            <a:r>
              <a:rPr lang="zh-CN" altLang="en-US" sz="2000" noProof="1"/>
              <a:t>商法特别法</a:t>
            </a:r>
          </a:p>
          <a:p>
            <a:pPr eaLnBrk="0" fontAlgn="base" hangingPunct="0"/>
            <a:r>
              <a:rPr lang="zh-CN" altLang="en-US" sz="2000" noProof="1"/>
              <a:t>公司法的特别法</a:t>
            </a:r>
            <a:endParaRPr lang="en-US" altLang="zh-CN" sz="2000" noProof="1"/>
          </a:p>
          <a:p>
            <a:pPr eaLnBrk="0" fontAlgn="base" hangingPunct="0"/>
            <a:endParaRPr lang="zh-CN" altLang="en-US" sz="2000" noProof="1"/>
          </a:p>
          <a:p>
            <a:pPr eaLnBrk="0" fontAlgn="base" hangingPunct="0"/>
            <a:r>
              <a:rPr lang="zh-CN" altLang="en-US" sz="2000" noProof="1">
                <a:latin typeface="楷体" panose="02010609060101010101" charset="-122"/>
                <a:ea typeface="楷体" panose="02010609060101010101" charset="-122"/>
              </a:rPr>
              <a:t>第二条第一款　在中华人民共和国境内，股票、公司债券、存托凭证和国务院依法认定的其他证券的发行和交易，适用本法；</a:t>
            </a:r>
            <a:r>
              <a:rPr lang="zh-CN" altLang="en-US" sz="2000" noProof="1">
                <a:solidFill>
                  <a:srgbClr val="FF0000"/>
                </a:solidFill>
                <a:latin typeface="楷体" panose="02010609060101010101" charset="-122"/>
                <a:ea typeface="楷体" panose="02010609060101010101" charset="-122"/>
              </a:rPr>
              <a:t>本法未规定的，适用《中华人民共和国公司法》</a:t>
            </a:r>
            <a:r>
              <a:rPr lang="zh-CN" altLang="en-US" sz="2000" noProof="1">
                <a:latin typeface="楷体" panose="02010609060101010101" charset="-122"/>
                <a:ea typeface="楷体" panose="02010609060101010101" charset="-122"/>
              </a:rPr>
              <a:t>和</a:t>
            </a:r>
            <a:r>
              <a:rPr lang="zh-CN" altLang="en-US" sz="2000"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其他法律、行政法规的规定</a:t>
            </a:r>
            <a:r>
              <a:rPr lang="zh-CN" altLang="en-US" sz="2000" noProof="1">
                <a:latin typeface="楷体" panose="02010609060101010101" charset="-122"/>
                <a:ea typeface="楷体" panose="02010609060101010101" charset="-122"/>
              </a:rPr>
              <a:t>。</a:t>
            </a:r>
            <a:endParaRPr lang="zh-CN" altLang="en-US" sz="2000" noProof="1"/>
          </a:p>
          <a:p>
            <a:pPr eaLnBrk="0" fontAlgn="base" hangingPunct="0"/>
            <a:endParaRPr lang="zh-CN" altLang="en-US" sz="2000" noProof="1"/>
          </a:p>
          <a:p>
            <a:pPr eaLnBrk="0" fontAlgn="base" hangingPunct="0"/>
            <a:r>
              <a:rPr lang="zh-CN" altLang="en-US" sz="2000" b="1" noProof="1">
                <a:solidFill>
                  <a:srgbClr val="C00000"/>
                </a:solidFill>
              </a:rPr>
              <a:t>优先适用证券法，补充适用公司法。</a:t>
            </a:r>
          </a:p>
        </p:txBody>
      </p:sp>
    </p:spTree>
  </p:cSld>
  <p:clrMapOvr>
    <a:masterClrMapping/>
  </p:clrMapOvr>
  <p:transition>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1" name="组合 41985"/>
          <p:cNvGrpSpPr/>
          <p:nvPr/>
        </p:nvGrpSpPr>
        <p:grpSpPr>
          <a:xfrm>
            <a:off x="0" y="0"/>
            <a:ext cx="9144000" cy="6858000"/>
            <a:chOff x="0" y="0"/>
            <a:chExt cx="9143979" cy="6858000"/>
          </a:xfrm>
        </p:grpSpPr>
        <p:sp>
          <p:nvSpPr>
            <p:cNvPr id="81922" name="矩形 3"/>
            <p:cNvSpPr/>
            <p:nvPr/>
          </p:nvSpPr>
          <p:spPr>
            <a:xfrm>
              <a:off x="0" y="0"/>
              <a:ext cx="442911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pic>
          <p:nvPicPr>
            <p:cNvPr id="81923" name="Picture 4"/>
            <p:cNvPicPr>
              <a:picLocks noChangeAspect="1"/>
            </p:cNvPicPr>
            <p:nvPr/>
          </p:nvPicPr>
          <p:blipFill>
            <a:blip r:embed="rId2"/>
            <a:srcRect l="34808" t="11313" r="9416" b="14479"/>
            <a:stretch>
              <a:fillRect/>
            </a:stretch>
          </p:blipFill>
          <p:spPr>
            <a:xfrm flipH="1">
              <a:off x="4429104" y="0"/>
              <a:ext cx="4714875" cy="6858000"/>
            </a:xfrm>
            <a:prstGeom prst="rect">
              <a:avLst/>
            </a:prstGeom>
            <a:noFill/>
            <a:ln w="9525">
              <a:noFill/>
            </a:ln>
          </p:spPr>
        </p:pic>
      </p:grpSp>
      <p:sp>
        <p:nvSpPr>
          <p:cNvPr id="81924" name="矩形 5"/>
          <p:cNvSpPr/>
          <p:nvPr/>
        </p:nvSpPr>
        <p:spPr>
          <a:xfrm>
            <a:off x="580699" y="1390659"/>
            <a:ext cx="4794902" cy="830997"/>
          </a:xfrm>
          <a:prstGeom prst="rect">
            <a:avLst/>
          </a:prstGeom>
          <a:noFill/>
          <a:ln w="9525">
            <a:noFill/>
          </a:ln>
        </p:spPr>
        <p:txBody>
          <a:bodyPr wrap="none" anchor="t">
            <a:spAutoFit/>
          </a:bodyPr>
          <a:lstStyle/>
          <a:p>
            <a:pPr algn="ctr"/>
            <a:r>
              <a:rPr lang="zh-CN" altLang="en-US" sz="4800" dirty="0">
                <a:latin typeface="华文新魏" pitchFamily="2" charset="-122"/>
                <a:ea typeface="华文新魏" pitchFamily="2" charset="-122"/>
              </a:rPr>
              <a:t>第四讲</a:t>
            </a:r>
            <a:r>
              <a:rPr lang="en-US" altLang="zh-CN" sz="4800" dirty="0">
                <a:latin typeface="华文新魏" pitchFamily="2" charset="-122"/>
                <a:ea typeface="华文新魏" pitchFamily="2" charset="-122"/>
              </a:rPr>
              <a:t>  </a:t>
            </a:r>
            <a:r>
              <a:rPr lang="zh-CN" altLang="en-US" sz="4800" dirty="0">
                <a:latin typeface="华文新魏" pitchFamily="2" charset="-122"/>
                <a:ea typeface="华文新魏" pitchFamily="2" charset="-122"/>
              </a:rPr>
              <a:t>证券发行</a:t>
            </a:r>
          </a:p>
        </p:txBody>
      </p:sp>
    </p:spTree>
  </p:cSld>
  <p:clrMapOvr>
    <a:masterClrMapping/>
  </p:clrMapOvr>
  <p:transition>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5"/>
          <p:cNvSpPr txBox="1"/>
          <p:nvPr/>
        </p:nvSpPr>
        <p:spPr>
          <a:xfrm>
            <a:off x="623094" y="438785"/>
            <a:ext cx="8229600" cy="487044"/>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一、证券发行与公开发行</a:t>
            </a:r>
            <a:endParaRPr lang="zh-CN" altLang="en-US" sz="2800" dirty="0">
              <a:solidFill>
                <a:srgbClr val="404040"/>
              </a:solidFill>
              <a:latin typeface="Calibri Light" panose="020F0302020204030204" pitchFamily="2" charset="0"/>
            </a:endParaRPr>
          </a:p>
        </p:txBody>
      </p:sp>
      <p:sp>
        <p:nvSpPr>
          <p:cNvPr id="82947" name="矩形 7"/>
          <p:cNvSpPr/>
          <p:nvPr/>
        </p:nvSpPr>
        <p:spPr>
          <a:xfrm>
            <a:off x="869950" y="1336677"/>
            <a:ext cx="7735888" cy="3447098"/>
          </a:xfrm>
          <a:prstGeom prst="rect">
            <a:avLst/>
          </a:prstGeom>
          <a:noFill/>
          <a:ln w="9525">
            <a:noFill/>
          </a:ln>
        </p:spPr>
        <p:txBody>
          <a:bodyPr anchor="t">
            <a:spAutoFit/>
          </a:bodyPr>
          <a:lstStyle/>
          <a:p>
            <a:pPr eaLnBrk="0" hangingPunct="0"/>
            <a:r>
              <a:rPr lang="en-US" altLang="zh-CN" sz="2400" b="1" dirty="0">
                <a:solidFill>
                  <a:srgbClr val="C00000"/>
                </a:solidFill>
              </a:rPr>
              <a:t>1.</a:t>
            </a:r>
            <a:r>
              <a:rPr lang="zh-CN" altLang="en-US" sz="2400" b="1" dirty="0">
                <a:solidFill>
                  <a:srgbClr val="C00000"/>
                </a:solidFill>
              </a:rPr>
              <a:t>证券发行：</a:t>
            </a:r>
            <a:r>
              <a:rPr lang="zh-CN" altLang="en-US" sz="2400" dirty="0"/>
              <a:t>指证券发行人依照法定程序将自己的证券</a:t>
            </a:r>
            <a:r>
              <a:rPr lang="zh-CN" altLang="en-US" sz="2400" b="1" dirty="0"/>
              <a:t>出售或交付给投资者</a:t>
            </a:r>
            <a:r>
              <a:rPr lang="zh-CN" altLang="en-US" sz="2400" dirty="0"/>
              <a:t>的行为。</a:t>
            </a:r>
            <a:endParaRPr lang="en-US" altLang="zh-CN" sz="2400" dirty="0"/>
          </a:p>
          <a:p>
            <a:pPr eaLnBrk="0" hangingPunct="0"/>
            <a:endParaRPr lang="en-US" altLang="zh-CN" sz="2000" dirty="0"/>
          </a:p>
          <a:p>
            <a:pPr eaLnBrk="0" hangingPunct="0">
              <a:spcAft>
                <a:spcPts val="600"/>
              </a:spcAft>
            </a:pPr>
            <a:r>
              <a:rPr lang="zh-CN" altLang="en-US" sz="2000" dirty="0"/>
              <a:t>（</a:t>
            </a:r>
            <a:r>
              <a:rPr lang="en-US" altLang="zh-CN" sz="2000" dirty="0"/>
              <a:t>1</a:t>
            </a:r>
            <a:r>
              <a:rPr lang="zh-CN" altLang="en-US" sz="2000" dirty="0"/>
              <a:t>）</a:t>
            </a:r>
            <a:r>
              <a:rPr lang="zh-CN" altLang="en-US" sz="2000" b="1" dirty="0"/>
              <a:t>股票公开发行</a:t>
            </a:r>
            <a:r>
              <a:rPr lang="zh-CN" altLang="en-US" sz="2000" dirty="0"/>
              <a:t>，实质发行人通过证券经营机构向发行人以外的</a:t>
            </a:r>
            <a:r>
              <a:rPr lang="zh-CN" altLang="en-US" sz="2000" b="1" dirty="0">
                <a:solidFill>
                  <a:srgbClr val="C00000"/>
                </a:solidFill>
              </a:rPr>
              <a:t>社会公众</a:t>
            </a:r>
            <a:r>
              <a:rPr lang="zh-CN" altLang="en-US" sz="2000" dirty="0"/>
              <a:t>就发行人的股票作出的要约邀请、要约或者销售行为。（彭冰）</a:t>
            </a:r>
            <a:endParaRPr lang="en-US" altLang="zh-CN" sz="2000" dirty="0"/>
          </a:p>
          <a:p>
            <a:pPr eaLnBrk="0" hangingPunct="0">
              <a:spcAft>
                <a:spcPts val="600"/>
              </a:spcAft>
            </a:pPr>
            <a:endParaRPr lang="zh-CN" altLang="en-US" sz="2000" dirty="0"/>
          </a:p>
          <a:p>
            <a:pPr eaLnBrk="0" hangingPunct="0"/>
            <a:r>
              <a:rPr lang="zh-CN" altLang="en-US" sz="2000" dirty="0"/>
              <a:t>（</a:t>
            </a:r>
            <a:r>
              <a:rPr lang="en-US" altLang="zh-CN" sz="2000" dirty="0"/>
              <a:t>2</a:t>
            </a:r>
            <a:r>
              <a:rPr lang="zh-CN" altLang="en-US" sz="2000" dirty="0"/>
              <a:t>）台湾地区区分：募集（要约、要约邀请）、发行（交付）；</a:t>
            </a:r>
          </a:p>
          <a:p>
            <a:pPr eaLnBrk="0" hangingPunct="0"/>
            <a:r>
              <a:rPr lang="en-US" altLang="zh-CN" sz="2000" dirty="0"/>
              <a:t>        </a:t>
            </a:r>
            <a:r>
              <a:rPr lang="en-US" altLang="zh-CN" sz="2000" b="1" dirty="0"/>
              <a:t>   </a:t>
            </a:r>
            <a:r>
              <a:rPr lang="zh-CN" altLang="en-US" sz="2000" b="1" dirty="0"/>
              <a:t>大陆不区分；</a:t>
            </a:r>
          </a:p>
          <a:p>
            <a:pPr eaLnBrk="0" hangingPunct="0"/>
            <a:r>
              <a:rPr lang="zh-CN" altLang="en-US" sz="2000" dirty="0"/>
              <a:t>           美国：既指向受要约人，也包括对购买人的交付。</a:t>
            </a:r>
          </a:p>
        </p:txBody>
      </p:sp>
    </p:spTree>
  </p:cSld>
  <p:clrMapOvr>
    <a:masterClrMapping/>
  </p:clrMapOvr>
  <p:transition>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矩形 7"/>
          <p:cNvSpPr/>
          <p:nvPr/>
        </p:nvSpPr>
        <p:spPr>
          <a:xfrm>
            <a:off x="831215" y="799474"/>
            <a:ext cx="7735888" cy="4247317"/>
          </a:xfrm>
          <a:prstGeom prst="rect">
            <a:avLst/>
          </a:prstGeom>
          <a:noFill/>
          <a:ln w="9525">
            <a:noFill/>
          </a:ln>
        </p:spPr>
        <p:txBody>
          <a:bodyPr wrap="square" anchor="t">
            <a:spAutoFit/>
          </a:bodyPr>
          <a:lstStyle/>
          <a:p>
            <a:pPr eaLnBrk="0" hangingPunct="0"/>
            <a:r>
              <a:rPr lang="zh-CN" altLang="en-US" sz="2000" b="1" dirty="0"/>
              <a:t>（</a:t>
            </a:r>
            <a:r>
              <a:rPr lang="en-US" altLang="zh-CN" sz="2000" b="1" dirty="0"/>
              <a:t>3</a:t>
            </a:r>
            <a:r>
              <a:rPr lang="zh-CN" altLang="en-US" sz="2000" b="1" dirty="0"/>
              <a:t>）发行关系的性质</a:t>
            </a:r>
          </a:p>
          <a:p>
            <a:pPr eaLnBrk="0" hangingPunct="0"/>
            <a:r>
              <a:rPr lang="zh-CN" altLang="en-US" sz="2000" dirty="0"/>
              <a:t>彭冰认为，“发行法律关系其实是发行人和投资者之间的股票买卖关系”。</a:t>
            </a:r>
          </a:p>
          <a:p>
            <a:pPr eaLnBrk="0" hangingPunct="0">
              <a:spcAft>
                <a:spcPts val="600"/>
              </a:spcAft>
            </a:pPr>
            <a:r>
              <a:rPr lang="zh-CN" altLang="en-US" sz="2000" dirty="0"/>
              <a:t>陈甦：证券法律法规中对有关证券发行活动使用“销售”、“发售”等词语，只是借用交易活动中的常用术语以形象地描述发行过程中的某些活动，并不意味着证券发行是一种交易活动，也不意味着证券发行人与投资者之间是一种买卖关系。证券发行是一种筹资活动而不是交易活动，发行人是以提供投资机会为条件，向投资者募集资金，证券不过是投资者在出资之后其投资权益的证明和代表。</a:t>
            </a:r>
            <a:endParaRPr lang="en-US" altLang="zh-CN" sz="2000" dirty="0"/>
          </a:p>
          <a:p>
            <a:pPr eaLnBrk="0" hangingPunct="0">
              <a:spcAft>
                <a:spcPts val="600"/>
              </a:spcAft>
            </a:pPr>
            <a:endParaRPr lang="zh-CN" altLang="en-US" sz="2000" dirty="0"/>
          </a:p>
          <a:p>
            <a:pPr eaLnBrk="0" hangingPunct="0"/>
            <a:r>
              <a:rPr lang="zh-CN" altLang="en-US" sz="2000" b="1" dirty="0">
                <a:solidFill>
                  <a:srgbClr val="C00000"/>
                </a:solidFill>
              </a:rPr>
              <a:t>（</a:t>
            </a:r>
            <a:r>
              <a:rPr lang="en-US" altLang="zh-CN" sz="2000" b="1" dirty="0">
                <a:solidFill>
                  <a:srgbClr val="C00000"/>
                </a:solidFill>
              </a:rPr>
              <a:t>4</a:t>
            </a:r>
            <a:r>
              <a:rPr lang="zh-CN" altLang="en-US" sz="2000" b="1" dirty="0">
                <a:solidFill>
                  <a:srgbClr val="C00000"/>
                </a:solidFill>
              </a:rPr>
              <a:t>）发行人</a:t>
            </a:r>
            <a:r>
              <a:rPr lang="zh-CN" altLang="en-US" sz="2000" dirty="0"/>
              <a:t>：股份有限公司、在一定期间内再次销售者（美）、发起人</a:t>
            </a:r>
          </a:p>
          <a:p>
            <a:pPr eaLnBrk="0" hangingPunct="0"/>
            <a:endParaRPr lang="zh-CN" altLang="en-US" sz="2000" dirty="0"/>
          </a:p>
        </p:txBody>
      </p:sp>
    </p:spTree>
  </p:cSld>
  <p:clrMapOvr>
    <a:masterClrMapping/>
  </p:clrMapOvr>
  <p:transition>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矩形 7"/>
          <p:cNvSpPr/>
          <p:nvPr/>
        </p:nvSpPr>
        <p:spPr>
          <a:xfrm>
            <a:off x="501809" y="639452"/>
            <a:ext cx="8505190" cy="4062651"/>
          </a:xfrm>
          <a:prstGeom prst="rect">
            <a:avLst/>
          </a:prstGeom>
          <a:noFill/>
          <a:ln w="9525">
            <a:noFill/>
          </a:ln>
        </p:spPr>
        <p:txBody>
          <a:bodyPr wrap="square" anchor="t">
            <a:spAutoFit/>
          </a:bodyPr>
          <a:lstStyle/>
          <a:p>
            <a:pPr eaLnBrk="0" hangingPunct="0">
              <a:spcAft>
                <a:spcPts val="600"/>
              </a:spcAft>
            </a:pPr>
            <a:r>
              <a:rPr lang="en-US" altLang="zh-CN" sz="2400" b="1" noProof="1">
                <a:solidFill>
                  <a:srgbClr val="C00000"/>
                </a:solidFill>
              </a:rPr>
              <a:t>2.</a:t>
            </a:r>
            <a:r>
              <a:rPr lang="zh-CN" altLang="en-US" sz="2400" b="1" noProof="1">
                <a:solidFill>
                  <a:srgbClr val="C00000"/>
                </a:solidFill>
              </a:rPr>
              <a:t>公开发行</a:t>
            </a:r>
          </a:p>
          <a:p>
            <a:pPr eaLnBrk="0" hangingPunct="0">
              <a:spcAft>
                <a:spcPts val="600"/>
              </a:spcAft>
            </a:pPr>
            <a:r>
              <a:rPr lang="zh-CN" altLang="en-US" sz="2000" noProof="1">
                <a:latin typeface="楷体" panose="02010609060101010101" charset="-122"/>
                <a:ea typeface="楷体" panose="02010609060101010101" charset="-122"/>
              </a:rPr>
              <a:t>第九条　公开发行证券，必须符合法律、行政法规规定的条件，并依法报经国务院证券监督管理机构或者国务院授权的部门</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注册</a:t>
            </a:r>
            <a:r>
              <a:rPr lang="zh-CN" altLang="en-US" sz="2000" noProof="1">
                <a:latin typeface="楷体" panose="02010609060101010101" charset="-122"/>
                <a:ea typeface="楷体" panose="02010609060101010101" charset="-122"/>
              </a:rPr>
              <a:t>。未经依法</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注册</a:t>
            </a:r>
            <a:r>
              <a:rPr lang="zh-CN" altLang="en-US" sz="2000" noProof="1">
                <a:latin typeface="楷体" panose="02010609060101010101" charset="-122"/>
                <a:ea typeface="楷体" panose="02010609060101010101" charset="-122"/>
              </a:rPr>
              <a:t>，任何单位和个人不得公开发行证券。</a:t>
            </a:r>
            <a:r>
              <a:rPr lang="zh-CN" altLang="en-US" sz="2000" b="1" noProof="1">
                <a:solidFill>
                  <a:srgbClr val="0070C0"/>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证券发行注册制的具体范围、实施步骤，由国务院规定。</a:t>
            </a:r>
          </a:p>
          <a:p>
            <a:pPr eaLnBrk="0" hangingPunct="0">
              <a:spcAft>
                <a:spcPts val="600"/>
              </a:spcAft>
            </a:pPr>
            <a:r>
              <a:rPr lang="zh-CN" altLang="en-US" sz="2400" b="1" noProof="1">
                <a:latin typeface="楷体" panose="02010609060101010101" charset="-122"/>
                <a:ea typeface="楷体" panose="02010609060101010101" charset="-122"/>
              </a:rPr>
              <a:t>有下列情形之一的，为公开发行：</a:t>
            </a:r>
          </a:p>
          <a:p>
            <a:pPr eaLnBrk="0" hangingPunct="0">
              <a:spcAft>
                <a:spcPts val="600"/>
              </a:spcAft>
            </a:pPr>
            <a:r>
              <a:rPr lang="zh-CN" altLang="en-US" sz="2000" noProof="1">
                <a:latin typeface="楷体" panose="02010609060101010101" charset="-122"/>
                <a:ea typeface="楷体" panose="02010609060101010101" charset="-122"/>
              </a:rPr>
              <a:t>（一）向</a:t>
            </a:r>
            <a:r>
              <a:rPr lang="zh-CN" altLang="en-US" sz="2000" b="1" noProof="1">
                <a:latin typeface="楷体" panose="02010609060101010101" charset="-122"/>
                <a:ea typeface="楷体" panose="02010609060101010101" charset="-122"/>
              </a:rPr>
              <a:t>不特定对象</a:t>
            </a:r>
            <a:r>
              <a:rPr lang="zh-CN" altLang="en-US" sz="2000" noProof="1">
                <a:latin typeface="楷体" panose="02010609060101010101" charset="-122"/>
                <a:ea typeface="楷体" panose="02010609060101010101" charset="-122"/>
              </a:rPr>
              <a:t>发行证券；</a:t>
            </a:r>
          </a:p>
          <a:p>
            <a:pPr eaLnBrk="0" hangingPunct="0">
              <a:spcAft>
                <a:spcPts val="600"/>
              </a:spcAft>
            </a:pPr>
            <a:r>
              <a:rPr lang="zh-CN" altLang="en-US" sz="2000" noProof="1">
                <a:latin typeface="楷体" panose="02010609060101010101" charset="-122"/>
                <a:ea typeface="楷体" panose="02010609060101010101" charset="-122"/>
              </a:rPr>
              <a:t>（二）向特定对象发行证券累计超过二百人，但</a:t>
            </a:r>
            <a:r>
              <a:rPr lang="zh-CN" altLang="en-US" sz="2000" b="1" noProof="1">
                <a:solidFill>
                  <a:srgbClr val="0070C0"/>
                </a:solidFill>
                <a:latin typeface="楷体" panose="02010609060101010101" charset="-122"/>
                <a:ea typeface="楷体" panose="02010609060101010101" charset="-122"/>
              </a:rPr>
              <a:t>依法实施员工持股计划的员工人数不计算在内</a:t>
            </a:r>
            <a:r>
              <a:rPr lang="zh-CN" altLang="en-US" sz="2000" noProof="1">
                <a:latin typeface="楷体" panose="02010609060101010101" charset="-122"/>
                <a:ea typeface="楷体" panose="02010609060101010101" charset="-122"/>
              </a:rPr>
              <a:t>；</a:t>
            </a:r>
          </a:p>
          <a:p>
            <a:pPr eaLnBrk="0" hangingPunct="0">
              <a:spcAft>
                <a:spcPts val="600"/>
              </a:spcAft>
            </a:pPr>
            <a:r>
              <a:rPr lang="zh-CN" altLang="en-US" sz="2000" noProof="1">
                <a:latin typeface="楷体" panose="02010609060101010101" charset="-122"/>
                <a:ea typeface="楷体" panose="02010609060101010101" charset="-122"/>
              </a:rPr>
              <a:t>（三）法律、行政法规规定的其他发行行为。</a:t>
            </a:r>
          </a:p>
          <a:p>
            <a:pPr eaLnBrk="0" hangingPunct="0">
              <a:spcAft>
                <a:spcPts val="600"/>
              </a:spcAft>
            </a:pPr>
            <a:r>
              <a:rPr lang="zh-CN" altLang="en-US" sz="2000" b="1" noProof="1">
                <a:latin typeface="楷体" panose="02010609060101010101" charset="-122"/>
                <a:ea typeface="楷体" panose="02010609060101010101" charset="-122"/>
              </a:rPr>
              <a:t>非公开发行证券</a:t>
            </a:r>
            <a:r>
              <a:rPr lang="zh-CN" altLang="en-US" sz="2000" noProof="1">
                <a:latin typeface="楷体" panose="02010609060101010101" charset="-122"/>
                <a:ea typeface="楷体" panose="02010609060101010101" charset="-122"/>
              </a:rPr>
              <a:t>，</a:t>
            </a:r>
            <a:r>
              <a:rPr lang="zh-CN" altLang="en-US" sz="2000" b="1" noProof="1">
                <a:latin typeface="楷体" panose="02010609060101010101" charset="-122"/>
                <a:ea typeface="楷体" panose="02010609060101010101" charset="-122"/>
              </a:rPr>
              <a:t>不得采用</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广告、公开劝诱和变相公开</a:t>
            </a:r>
            <a:r>
              <a:rPr lang="zh-CN" altLang="en-US" sz="2000" noProof="1">
                <a:latin typeface="楷体" panose="02010609060101010101" charset="-122"/>
                <a:ea typeface="楷体" panose="02010609060101010101" charset="-122"/>
              </a:rPr>
              <a:t>方式。</a:t>
            </a:r>
          </a:p>
        </p:txBody>
      </p:sp>
    </p:spTree>
  </p:cSld>
  <p:clrMapOvr>
    <a:masterClrMapping/>
  </p:clrMapOvr>
  <p:transition>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内容占位符 2"/>
          <p:cNvSpPr>
            <a:spLocks noGrp="1"/>
          </p:cNvSpPr>
          <p:nvPr>
            <p:ph idx="1"/>
          </p:nvPr>
        </p:nvSpPr>
        <p:spPr>
          <a:xfrm>
            <a:off x="523875" y="506423"/>
            <a:ext cx="7842250" cy="5805487"/>
          </a:xfrm>
        </p:spPr>
        <p:txBody>
          <a:bodyPr lIns="0" rIns="0" anchor="t"/>
          <a:lstStyle/>
          <a:p>
            <a:r>
              <a:rPr lang="en-US" altLang="zh-CN" sz="2400" b="1" dirty="0"/>
              <a:t>3.</a:t>
            </a:r>
            <a:r>
              <a:rPr lang="zh-CN" altLang="en-US" sz="2400" b="1" dirty="0"/>
              <a:t>界定股票</a:t>
            </a:r>
            <a:r>
              <a:rPr lang="zh-CN" altLang="en-US" sz="2400" b="1" dirty="0">
                <a:solidFill>
                  <a:srgbClr val="C00000"/>
                </a:solidFill>
              </a:rPr>
              <a:t>公开发行的原则——保护之必要</a:t>
            </a:r>
            <a:endParaRPr lang="zh-CN" altLang="en-US" sz="2400" dirty="0">
              <a:solidFill>
                <a:srgbClr val="C00000"/>
              </a:solidFill>
            </a:endParaRPr>
          </a:p>
          <a:p>
            <a:r>
              <a:rPr lang="zh-CN" altLang="en-US" b="1" dirty="0"/>
              <a:t>公开发行——</a:t>
            </a:r>
            <a:r>
              <a:rPr lang="zh-CN" altLang="en-US" b="1" dirty="0">
                <a:solidFill>
                  <a:srgbClr val="C00000"/>
                </a:solidFill>
              </a:rPr>
              <a:t>需要核准</a:t>
            </a:r>
          </a:p>
          <a:p>
            <a:r>
              <a:rPr lang="zh-CN" altLang="en-US" dirty="0"/>
              <a:t>非公开发行——无需核准</a:t>
            </a:r>
          </a:p>
          <a:p>
            <a:r>
              <a:rPr lang="zh-CN" altLang="en-US" b="1" dirty="0"/>
              <a:t>诉求核准的立法目的——只有在需要证监会核准程序保护的情况下，采应当将该行为划入公开发行的范围。</a:t>
            </a:r>
            <a:endParaRPr lang="en-US" altLang="zh-CN" b="1" dirty="0"/>
          </a:p>
          <a:p>
            <a:r>
              <a:rPr lang="zh-CN" altLang="en-US" dirty="0"/>
              <a:t>∴  </a:t>
            </a:r>
            <a:r>
              <a:rPr lang="zh-CN" altLang="en-US" b="1" dirty="0"/>
              <a:t>保护中小投资者是公司法、证券法永恒的主题</a:t>
            </a:r>
            <a:r>
              <a:rPr lang="zh-CN" altLang="en-US" dirty="0"/>
              <a:t>，但是，投资者保护不是绝对的，应当与企业融资便利之间寻求一种平衡。</a:t>
            </a:r>
          </a:p>
          <a:p>
            <a:r>
              <a:rPr lang="zh-CN" altLang="en-US" dirty="0"/>
              <a:t>核准制增加了企业融资成本：（</a:t>
            </a:r>
            <a:r>
              <a:rPr lang="en-US" altLang="zh-CN" dirty="0"/>
              <a:t>1</a:t>
            </a:r>
            <a:r>
              <a:rPr lang="zh-CN" altLang="en-US" dirty="0"/>
              <a:t>）准备、提交文件、信息披露成本；（</a:t>
            </a:r>
            <a:r>
              <a:rPr lang="en-US" altLang="zh-CN" dirty="0"/>
              <a:t>2</a:t>
            </a:r>
            <a:r>
              <a:rPr lang="zh-CN" altLang="en-US" dirty="0"/>
              <a:t>）交付中介机构的费用；（</a:t>
            </a:r>
            <a:r>
              <a:rPr lang="en-US" altLang="zh-CN" dirty="0"/>
              <a:t>3</a:t>
            </a:r>
            <a:r>
              <a:rPr lang="zh-CN" altLang="en-US" dirty="0"/>
              <a:t>）时间成本；（</a:t>
            </a:r>
            <a:r>
              <a:rPr lang="en-US" altLang="zh-CN" dirty="0"/>
              <a:t>4</a:t>
            </a:r>
            <a:r>
              <a:rPr lang="zh-CN" altLang="en-US" dirty="0"/>
              <a:t>）维护核准机构的成本；（</a:t>
            </a:r>
            <a:r>
              <a:rPr lang="en-US" altLang="zh-CN" dirty="0"/>
              <a:t>5</a:t>
            </a:r>
            <a:r>
              <a:rPr lang="zh-CN" altLang="en-US" dirty="0"/>
              <a:t>）不确定性的成本。</a:t>
            </a:r>
          </a:p>
          <a:p>
            <a:r>
              <a:rPr lang="zh-CN" altLang="en-US" dirty="0"/>
              <a:t>从经济学成本</a:t>
            </a:r>
            <a:r>
              <a:rPr lang="en-US" altLang="zh-CN" dirty="0"/>
              <a:t>——</a:t>
            </a:r>
            <a:r>
              <a:rPr lang="zh-CN" altLang="en-US" dirty="0"/>
              <a:t>收益的分析来看，当成本</a:t>
            </a:r>
            <a:r>
              <a:rPr lang="en-US" altLang="zh-CN" dirty="0"/>
              <a:t>&gt;&gt;</a:t>
            </a:r>
            <a:r>
              <a:rPr lang="zh-CN" altLang="en-US" dirty="0"/>
              <a:t>收益时，也应该无需核准。</a:t>
            </a:r>
            <a:r>
              <a:rPr lang="en-US" altLang="zh-CN" dirty="0"/>
              <a:t>E.g.</a:t>
            </a:r>
            <a:r>
              <a:rPr lang="zh-CN" altLang="en-US" dirty="0"/>
              <a:t>小额发行豁免。美国的小额豁免制度的豁免额度也随着金融业的发展呈现变动的态势，</a:t>
            </a:r>
            <a:r>
              <a:rPr lang="en-US" altLang="zh-CN" dirty="0"/>
              <a:t>$100,000(initial)—→$2 million(1980) —→$5 million(now)</a:t>
            </a:r>
            <a:r>
              <a:rPr lang="zh-CN" altLang="en-US" dirty="0"/>
              <a:t>。</a:t>
            </a:r>
          </a:p>
          <a:p>
            <a:endParaRPr lang="zh-CN" altLang="en-US" sz="2800" dirty="0"/>
          </a:p>
        </p:txBody>
      </p:sp>
    </p:spTree>
  </p:cSld>
  <p:clrMapOvr>
    <a:masterClrMapping/>
  </p:clrMapOvr>
  <p:transition>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矩形 7"/>
          <p:cNvSpPr/>
          <p:nvPr/>
        </p:nvSpPr>
        <p:spPr>
          <a:xfrm>
            <a:off x="704058" y="227965"/>
            <a:ext cx="7735888" cy="6467604"/>
          </a:xfrm>
          <a:prstGeom prst="rect">
            <a:avLst/>
          </a:prstGeom>
          <a:noFill/>
          <a:ln w="9525">
            <a:noFill/>
          </a:ln>
        </p:spPr>
        <p:txBody>
          <a:bodyPr anchor="t">
            <a:spAutoFit/>
          </a:bodyPr>
          <a:lstStyle/>
          <a:p>
            <a:pPr eaLnBrk="0" hangingPunct="0">
              <a:lnSpc>
                <a:spcPct val="150000"/>
              </a:lnSpc>
            </a:pPr>
            <a:r>
              <a:rPr lang="en-US" altLang="zh-CN" sz="2400" b="1" dirty="0">
                <a:solidFill>
                  <a:srgbClr val="C00000"/>
                </a:solidFill>
              </a:rPr>
              <a:t>4.</a:t>
            </a:r>
            <a:r>
              <a:rPr lang="zh-CN" altLang="en-US" sz="2400" b="1" dirty="0">
                <a:solidFill>
                  <a:srgbClr val="C00000"/>
                </a:solidFill>
              </a:rPr>
              <a:t>界定公开发行的相关因素</a:t>
            </a:r>
          </a:p>
          <a:p>
            <a:pPr eaLnBrk="0" hangingPunct="0">
              <a:lnSpc>
                <a:spcPct val="150000"/>
              </a:lnSpc>
            </a:pPr>
            <a:r>
              <a:rPr lang="zh-CN" altLang="en-US" sz="2400" b="1" dirty="0">
                <a:solidFill>
                  <a:srgbClr val="C00000"/>
                </a:solidFill>
              </a:rPr>
              <a:t>（</a:t>
            </a:r>
            <a:r>
              <a:rPr lang="en-US" altLang="zh-CN" sz="2400" b="1" dirty="0">
                <a:solidFill>
                  <a:srgbClr val="C00000"/>
                </a:solidFill>
              </a:rPr>
              <a:t>1</a:t>
            </a:r>
            <a:r>
              <a:rPr lang="zh-CN" altLang="en-US" sz="2400" b="1" dirty="0">
                <a:solidFill>
                  <a:srgbClr val="C00000"/>
                </a:solidFill>
              </a:rPr>
              <a:t>）发行</a:t>
            </a:r>
          </a:p>
          <a:p>
            <a:pPr eaLnBrk="0" hangingPunct="0">
              <a:lnSpc>
                <a:spcPct val="150000"/>
              </a:lnSpc>
            </a:pPr>
            <a:r>
              <a:rPr lang="zh-CN" altLang="en-US" sz="2000" b="1" dirty="0"/>
              <a:t>①发行与交易的关系</a:t>
            </a:r>
            <a:r>
              <a:rPr lang="zh-CN" altLang="en-US" sz="2000" dirty="0"/>
              <a:t>：</a:t>
            </a:r>
          </a:p>
          <a:p>
            <a:pPr eaLnBrk="0" hangingPunct="0">
              <a:lnSpc>
                <a:spcPct val="150000"/>
              </a:lnSpc>
            </a:pPr>
            <a:r>
              <a:rPr lang="zh-CN" altLang="en-US" sz="2000" dirty="0"/>
              <a:t>看似简单，一为创设并交付证券；一为发行完毕后的买卖。</a:t>
            </a:r>
            <a:r>
              <a:rPr lang="en-US" altLang="zh-CN" sz="2000" dirty="0"/>
              <a:t>Then </a:t>
            </a:r>
            <a:r>
              <a:rPr lang="zh-CN" altLang="en-US" sz="2000" dirty="0"/>
              <a:t>包销如何界定？</a:t>
            </a:r>
          </a:p>
          <a:p>
            <a:pPr eaLnBrk="0" hangingPunct="0">
              <a:lnSpc>
                <a:spcPct val="150000"/>
              </a:lnSpc>
              <a:spcAft>
                <a:spcPts val="600"/>
              </a:spcAft>
            </a:pPr>
            <a:r>
              <a:rPr lang="zh-CN" altLang="en-US" sz="2000" dirty="0"/>
              <a:t>美国的经验，关键在于界定承销商（</a:t>
            </a:r>
            <a:r>
              <a:rPr lang="en-US" altLang="zh-CN" sz="2000" dirty="0"/>
              <a:t>underwriter</a:t>
            </a:r>
            <a:r>
              <a:rPr lang="zh-CN" altLang="en-US" sz="2000" dirty="0"/>
              <a:t>）。</a:t>
            </a:r>
            <a:r>
              <a:rPr lang="en-US" altLang="zh-CN" sz="2000" dirty="0"/>
              <a:t>An “underwriter” is defined as a person who has purchased from an issuer with a view to ,or offers or sells for an issuer in connection with ,the distribution of any security or participates </a:t>
            </a:r>
            <a:r>
              <a:rPr lang="zh-CN" altLang="en-US" sz="2000" dirty="0"/>
              <a:t>……</a:t>
            </a:r>
            <a:r>
              <a:rPr lang="en-US" altLang="zh-CN" sz="2000" dirty="0"/>
              <a:t>in such undertaking.</a:t>
            </a:r>
          </a:p>
          <a:p>
            <a:pPr eaLnBrk="0" hangingPunct="0">
              <a:lnSpc>
                <a:spcPct val="150000"/>
              </a:lnSpc>
              <a:spcAft>
                <a:spcPts val="600"/>
              </a:spcAft>
            </a:pPr>
            <a:endParaRPr lang="zh-CN" altLang="en-US" sz="2000" dirty="0"/>
          </a:p>
          <a:p>
            <a:pPr eaLnBrk="0" hangingPunct="0">
              <a:lnSpc>
                <a:spcPct val="150000"/>
              </a:lnSpc>
            </a:pPr>
            <a:r>
              <a:rPr lang="zh-CN" altLang="en-US" sz="2000" b="1" dirty="0"/>
              <a:t>②发行主体</a:t>
            </a:r>
            <a:r>
              <a:rPr lang="zh-CN" altLang="en-US" sz="2000" dirty="0"/>
              <a:t>：应当以</a:t>
            </a:r>
            <a:r>
              <a:rPr lang="zh-CN" altLang="en-US" sz="2000" b="1" u="sng" dirty="0"/>
              <a:t>实际控制人作为实际发行主体</a:t>
            </a:r>
            <a:r>
              <a:rPr lang="zh-CN" altLang="en-US" sz="2000" dirty="0"/>
              <a:t>进行认定。</a:t>
            </a:r>
            <a:endParaRPr lang="en-US" altLang="zh-CN" sz="2000" dirty="0"/>
          </a:p>
          <a:p>
            <a:pPr eaLnBrk="0" hangingPunct="0">
              <a:lnSpc>
                <a:spcPct val="150000"/>
              </a:lnSpc>
            </a:pPr>
            <a:r>
              <a:rPr lang="en-US" altLang="zh-CN" sz="2000" dirty="0"/>
              <a:t>            E.g.</a:t>
            </a:r>
            <a:r>
              <a:rPr lang="zh-CN" altLang="en-US" sz="2000" dirty="0"/>
              <a:t>将一次大的融资计划分割为不同的发行主体分别进行。</a:t>
            </a:r>
          </a:p>
          <a:p>
            <a:pPr eaLnBrk="0" hangingPunct="0">
              <a:lnSpc>
                <a:spcPct val="150000"/>
              </a:lnSpc>
            </a:pPr>
            <a:endParaRPr lang="zh-CN" altLang="en-US" sz="2400" dirty="0"/>
          </a:p>
        </p:txBody>
      </p:sp>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组合 14337"/>
          <p:cNvGrpSpPr/>
          <p:nvPr/>
        </p:nvGrpSpPr>
        <p:grpSpPr>
          <a:xfrm>
            <a:off x="0" y="0"/>
            <a:ext cx="9144000" cy="6858000"/>
            <a:chOff x="0" y="0"/>
            <a:chExt cx="9144000" cy="6858000"/>
          </a:xfrm>
        </p:grpSpPr>
        <p:pic>
          <p:nvPicPr>
            <p:cNvPr id="22530" name="Picture 4"/>
            <p:cNvPicPr>
              <a:picLocks noChangeAspect="1"/>
            </p:cNvPicPr>
            <p:nvPr/>
          </p:nvPicPr>
          <p:blipFill>
            <a:blip r:embed="rId2"/>
            <a:srcRect l="34808" t="11313" r="9416" b="14479"/>
            <a:stretch>
              <a:fillRect/>
            </a:stretch>
          </p:blipFill>
          <p:spPr>
            <a:xfrm>
              <a:off x="0" y="0"/>
              <a:ext cx="4865688" cy="6858000"/>
            </a:xfrm>
            <a:prstGeom prst="rect">
              <a:avLst/>
            </a:prstGeom>
            <a:noFill/>
            <a:ln w="9525">
              <a:noFill/>
            </a:ln>
          </p:spPr>
        </p:pic>
        <p:sp>
          <p:nvSpPr>
            <p:cNvPr id="22531" name="矩形 3"/>
            <p:cNvSpPr/>
            <p:nvPr/>
          </p:nvSpPr>
          <p:spPr>
            <a:xfrm>
              <a:off x="4714875" y="0"/>
              <a:ext cx="442912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grpSp>
      <p:sp>
        <p:nvSpPr>
          <p:cNvPr id="22532" name="矩形 5"/>
          <p:cNvSpPr/>
          <p:nvPr/>
        </p:nvSpPr>
        <p:spPr>
          <a:xfrm>
            <a:off x="3771867" y="1038225"/>
            <a:ext cx="4406977" cy="2862322"/>
          </a:xfrm>
          <a:prstGeom prst="rect">
            <a:avLst/>
          </a:prstGeom>
          <a:noFill/>
          <a:ln w="9525">
            <a:noFill/>
          </a:ln>
        </p:spPr>
        <p:txBody>
          <a:bodyPr wrap="none" anchor="t">
            <a:spAutoFit/>
          </a:bodyPr>
          <a:lstStyle/>
          <a:p>
            <a:pPr algn="ctr"/>
            <a:r>
              <a:rPr lang="zh-CN" altLang="en-US" sz="6000" dirty="0">
                <a:latin typeface="华文新魏" pitchFamily="2" charset="-122"/>
                <a:ea typeface="华文新魏" pitchFamily="2" charset="-122"/>
              </a:rPr>
              <a:t>第一讲</a:t>
            </a:r>
            <a:r>
              <a:rPr lang="en-US" altLang="zh-CN" sz="6000" dirty="0">
                <a:latin typeface="华文新魏" pitchFamily="2" charset="-122"/>
                <a:ea typeface="华文新魏" pitchFamily="2" charset="-122"/>
              </a:rPr>
              <a:t>  </a:t>
            </a:r>
            <a:r>
              <a:rPr lang="zh-CN" altLang="en-US" sz="6000" dirty="0">
                <a:latin typeface="华文新魏" pitchFamily="2" charset="-122"/>
                <a:ea typeface="华文新魏" pitchFamily="2" charset="-122"/>
              </a:rPr>
              <a:t>证券</a:t>
            </a:r>
          </a:p>
          <a:p>
            <a:pPr algn="ctr"/>
            <a:endParaRPr lang="zh-CN" altLang="en-US" sz="6000" dirty="0">
              <a:latin typeface="华文新魏" pitchFamily="2" charset="-122"/>
              <a:ea typeface="华文新魏" pitchFamily="2" charset="-122"/>
            </a:endParaRPr>
          </a:p>
          <a:p>
            <a:pPr algn="ctr"/>
            <a:endParaRPr lang="zh-CN" altLang="en-US" sz="6000" dirty="0">
              <a:latin typeface="华文新魏" pitchFamily="2" charset="-122"/>
              <a:ea typeface="华文新魏" pitchFamily="2" charset="-122"/>
            </a:endParaRPr>
          </a:p>
        </p:txBody>
      </p:sp>
    </p:spTree>
  </p:cSld>
  <p:clrMapOvr>
    <a:masterClrMapping/>
  </p:clrMapOvr>
  <p:transition>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矩形 7"/>
          <p:cNvSpPr/>
          <p:nvPr/>
        </p:nvSpPr>
        <p:spPr>
          <a:xfrm>
            <a:off x="927102" y="570867"/>
            <a:ext cx="7735888" cy="4937890"/>
          </a:xfrm>
          <a:prstGeom prst="rect">
            <a:avLst/>
          </a:prstGeom>
          <a:noFill/>
          <a:ln w="9525">
            <a:noFill/>
          </a:ln>
        </p:spPr>
        <p:txBody>
          <a:bodyPr anchor="t">
            <a:spAutoFit/>
          </a:bodyPr>
          <a:lstStyle/>
          <a:p>
            <a:pPr eaLnBrk="0" hangingPunct="0">
              <a:lnSpc>
                <a:spcPct val="120000"/>
              </a:lnSpc>
            </a:pPr>
            <a:r>
              <a:rPr lang="zh-CN" altLang="en-US" sz="2400" b="1" dirty="0">
                <a:solidFill>
                  <a:srgbClr val="C00000"/>
                </a:solidFill>
              </a:rPr>
              <a:t>（</a:t>
            </a:r>
            <a:r>
              <a:rPr lang="en-US" altLang="zh-CN" sz="2400" b="1" dirty="0">
                <a:solidFill>
                  <a:srgbClr val="C00000"/>
                </a:solidFill>
              </a:rPr>
              <a:t>2</a:t>
            </a:r>
            <a:r>
              <a:rPr lang="zh-CN" altLang="en-US" sz="2400" b="1" dirty="0">
                <a:solidFill>
                  <a:srgbClr val="C00000"/>
                </a:solidFill>
              </a:rPr>
              <a:t>）特定对象</a:t>
            </a:r>
          </a:p>
          <a:p>
            <a:pPr eaLnBrk="0" hangingPunct="0">
              <a:lnSpc>
                <a:spcPct val="120000"/>
              </a:lnSpc>
            </a:pPr>
            <a:r>
              <a:rPr lang="en-US" altLang="zh-CN" sz="2000" dirty="0"/>
              <a:t>e.g.</a:t>
            </a:r>
            <a:r>
              <a:rPr lang="zh-CN" altLang="en-US" sz="2000" dirty="0"/>
              <a:t>“孙大午脱离牢狱”（</a:t>
            </a:r>
            <a:r>
              <a:rPr lang="en-US" altLang="zh-CN" sz="2000" dirty="0"/>
              <a:t>from </a:t>
            </a:r>
            <a:r>
              <a:rPr lang="zh-CN" altLang="en-US" sz="2000" dirty="0"/>
              <a:t>员工、经济往来者）</a:t>
            </a:r>
          </a:p>
          <a:p>
            <a:pPr eaLnBrk="0" hangingPunct="0">
              <a:lnSpc>
                <a:spcPct val="120000"/>
              </a:lnSpc>
            </a:pPr>
            <a:r>
              <a:rPr lang="en-US" altLang="zh-CN" sz="2000" dirty="0"/>
              <a:t>SEC v. Sunbeam Gold Mines Co.:”</a:t>
            </a:r>
            <a:r>
              <a:rPr lang="zh-CN" altLang="en-US" sz="2000" dirty="0"/>
              <a:t>公开要约并非一定要向全社会公开</a:t>
            </a:r>
            <a:r>
              <a:rPr lang="en-US" altLang="zh-CN" sz="2000" dirty="0"/>
              <a:t>”</a:t>
            </a:r>
            <a:endParaRPr lang="zh-CN" altLang="en-US" sz="2000" dirty="0"/>
          </a:p>
          <a:p>
            <a:pPr eaLnBrk="0" hangingPunct="0">
              <a:lnSpc>
                <a:spcPct val="120000"/>
              </a:lnSpc>
            </a:pPr>
            <a:r>
              <a:rPr lang="en-US" altLang="zh-CN" sz="2000" dirty="0"/>
              <a:t>SEC v. Ralston Purina Co.(</a:t>
            </a:r>
            <a:r>
              <a:rPr lang="zh-CN" altLang="en-US" sz="2000" dirty="0"/>
              <a:t>向</a:t>
            </a:r>
            <a:r>
              <a:rPr lang="en-US" altLang="zh-CN" sz="2000" dirty="0"/>
              <a:t>key employee</a:t>
            </a:r>
            <a:r>
              <a:rPr lang="zh-CN" altLang="en-US" sz="2000" dirty="0"/>
              <a:t>发行</a:t>
            </a:r>
            <a:r>
              <a:rPr lang="en-US" altLang="zh-CN" sz="2000" dirty="0"/>
              <a:t>)</a:t>
            </a:r>
            <a:r>
              <a:rPr lang="zh-CN" altLang="en-US" sz="2000" dirty="0"/>
              <a:t>：不在于发行对象是否特定，相反，</a:t>
            </a:r>
            <a:r>
              <a:rPr lang="en-US" altLang="zh-CN" sz="2000" dirty="0"/>
              <a:t>it should depend on whether the class of persons to whom the securities are being offered “</a:t>
            </a:r>
            <a:r>
              <a:rPr lang="en-US" altLang="zh-CN" sz="2000" b="1" dirty="0"/>
              <a:t>need the protection of the Act</a:t>
            </a:r>
            <a:r>
              <a:rPr lang="en-US" altLang="zh-CN" sz="2000" dirty="0"/>
              <a:t>.”</a:t>
            </a:r>
            <a:endParaRPr lang="zh-CN" altLang="en-US" sz="2000" dirty="0"/>
          </a:p>
          <a:p>
            <a:pPr eaLnBrk="0" hangingPunct="0">
              <a:lnSpc>
                <a:spcPct val="120000"/>
              </a:lnSpc>
            </a:pPr>
            <a:r>
              <a:rPr lang="zh-CN" altLang="en-US" sz="2000" dirty="0"/>
              <a:t>某一发行对象的群体是否特定，并不在于该群体是否事前能够确定范围，而在于划定该范围的方法与界定公开发行的目的之间是否相关，简单说，</a:t>
            </a:r>
            <a:r>
              <a:rPr lang="zh-CN" altLang="en-US" sz="2000" b="1" dirty="0"/>
              <a:t>就是将发行对象范围特定化的方法是否符合发行核准的立法目的</a:t>
            </a:r>
            <a:r>
              <a:rPr lang="zh-CN" altLang="en-US" sz="2000" dirty="0"/>
              <a:t>。</a:t>
            </a:r>
            <a:endParaRPr lang="en-US" altLang="zh-CN" sz="2000" dirty="0"/>
          </a:p>
          <a:p>
            <a:pPr eaLnBrk="0" hangingPunct="0">
              <a:lnSpc>
                <a:spcPct val="120000"/>
              </a:lnSpc>
            </a:pPr>
            <a:r>
              <a:rPr lang="zh-CN" altLang="en-US" sz="2000" dirty="0"/>
              <a:t>—→换言之，是否需要证券法的保护是根本。—→具体而言，该投资者是否能够获取所需信息，是否有能力对此信息进行分析、决策（是否成熟）。</a:t>
            </a:r>
          </a:p>
        </p:txBody>
      </p:sp>
    </p:spTree>
  </p:cSld>
  <p:clrMapOvr>
    <a:masterClrMapping/>
  </p:clrMapOvr>
  <p:transition>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a:xfrm>
            <a:off x="393708" y="287348"/>
            <a:ext cx="8429625" cy="1449387"/>
          </a:xfrm>
        </p:spPr>
        <p:txBody>
          <a:bodyPr anchor="b"/>
          <a:lstStyle/>
          <a:p>
            <a:r>
              <a:rPr lang="zh-CN" altLang="en-US" sz="2400"/>
              <a:t>作为金融市场上的民间先行者，孙大午开始了他颇具挑战性的融资实验，直到被抓</a:t>
            </a:r>
            <a:r>
              <a:rPr lang="en-US" altLang="zh-CN" sz="2400"/>
              <a:t>……</a:t>
            </a:r>
            <a:r>
              <a:rPr lang="zh-CN" altLang="en-US" sz="2400"/>
              <a:t>这不仅是孙大午个人的悲剧，也是民营企业这个群体的无奈，更是一个法律的尴尬</a:t>
            </a:r>
            <a:r>
              <a:rPr lang="zh-CN" altLang="en-US"/>
              <a:t>。</a:t>
            </a:r>
          </a:p>
        </p:txBody>
      </p:sp>
      <p:sp>
        <p:nvSpPr>
          <p:cNvPr id="90114" name="内容占位符 2"/>
          <p:cNvSpPr>
            <a:spLocks noGrp="1"/>
          </p:cNvSpPr>
          <p:nvPr>
            <p:ph idx="1"/>
          </p:nvPr>
        </p:nvSpPr>
        <p:spPr>
          <a:xfrm>
            <a:off x="822325" y="1846263"/>
            <a:ext cx="7543800" cy="4506912"/>
          </a:xfrm>
        </p:spPr>
        <p:txBody>
          <a:bodyPr lIns="0" rIns="0" anchor="t"/>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sz="3200"/>
              <a:t>风波之后的大午集团如何走出融资困局，孙大午一脸茫然。</a:t>
            </a:r>
          </a:p>
          <a:p>
            <a:endParaRPr lang="zh-CN" altLang="en-US" sz="3200"/>
          </a:p>
        </p:txBody>
      </p:sp>
      <p:pic>
        <p:nvPicPr>
          <p:cNvPr id="90115" name="图片 3"/>
          <p:cNvPicPr>
            <a:picLocks noChangeAspect="1"/>
          </p:cNvPicPr>
          <p:nvPr/>
        </p:nvPicPr>
        <p:blipFill>
          <a:blip r:embed="rId2"/>
          <a:stretch>
            <a:fillRect/>
          </a:stretch>
        </p:blipFill>
        <p:spPr>
          <a:xfrm>
            <a:off x="985838" y="1566873"/>
            <a:ext cx="2381250" cy="3724275"/>
          </a:xfrm>
          <a:prstGeom prst="rect">
            <a:avLst/>
          </a:prstGeom>
          <a:noFill/>
          <a:ln w="9525">
            <a:noFill/>
          </a:ln>
        </p:spPr>
      </p:pic>
      <p:pic>
        <p:nvPicPr>
          <p:cNvPr id="90116" name="图片 4"/>
          <p:cNvPicPr>
            <a:picLocks noChangeAspect="1"/>
          </p:cNvPicPr>
          <p:nvPr/>
        </p:nvPicPr>
        <p:blipFill>
          <a:blip r:embed="rId3"/>
          <a:stretch>
            <a:fillRect/>
          </a:stretch>
        </p:blipFill>
        <p:spPr>
          <a:xfrm>
            <a:off x="3381375" y="1566873"/>
            <a:ext cx="2381250" cy="3724275"/>
          </a:xfrm>
          <a:prstGeom prst="rect">
            <a:avLst/>
          </a:prstGeom>
          <a:noFill/>
          <a:ln w="9525">
            <a:noFill/>
          </a:ln>
        </p:spPr>
      </p:pic>
    </p:spTree>
  </p:cSld>
  <p:clrMapOvr>
    <a:masterClrMapping/>
  </p:clrMapOvr>
  <p:transition>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p:nvPr>
        </p:nvSpPr>
        <p:spPr>
          <a:xfrm>
            <a:off x="822325" y="287338"/>
            <a:ext cx="7543800" cy="893762"/>
          </a:xfrm>
        </p:spPr>
        <p:txBody>
          <a:bodyPr anchor="b"/>
          <a:lstStyle/>
          <a:p>
            <a:pPr algn="ctr"/>
            <a:r>
              <a:rPr lang="zh-CN" altLang="en-US"/>
              <a:t>民营企业与中国经济发展</a:t>
            </a:r>
          </a:p>
        </p:txBody>
      </p:sp>
      <p:sp>
        <p:nvSpPr>
          <p:cNvPr id="3" name="内容占位符 2"/>
          <p:cNvSpPr>
            <a:spLocks noGrp="1"/>
          </p:cNvSpPr>
          <p:nvPr>
            <p:ph idx="1"/>
          </p:nvPr>
        </p:nvSpPr>
        <p:spPr>
          <a:xfrm>
            <a:off x="381009" y="1181100"/>
            <a:ext cx="8427085" cy="5072374"/>
          </a:xfrm>
        </p:spPr>
        <p:txBody>
          <a:bodyPr/>
          <a:lstStyle/>
          <a:p>
            <a:pPr fontAlgn="base"/>
            <a:r>
              <a:rPr lang="zh-CN" altLang="en-US" sz="2300" noProof="1"/>
              <a:t>大午集团从1985年两万元起家至今，除了得到过两笔总计430万元的贷款之外，再没有从相关部门贷到一分钱，其间大午集团的贷款申请向金融部门递交数次，均石沉大海。究其原因，孙大午自己亦不能讲出个究竟。由于不能从银行获得贷款，为了保证企业实现可持续增长，大午集团开始通过向周围村民借贷的方式筹集资金。自1998年以来所吸收周围村民的存款至今累计数千万元。正是这些庞大的资金供给支撑着这个农民企业从1985年的1000只鸡和500头猪起步，直至1995年被国家工商总局评为全国民营企业500强中的第344位，大午集团的资产总规模达到上亿元。    </a:t>
            </a:r>
          </a:p>
          <a:p>
            <a:pPr fontAlgn="base"/>
            <a:r>
              <a:rPr lang="zh-CN" altLang="en-US" sz="2300" noProof="1"/>
              <a:t>长期逡巡于民间借贷和非法集资之间的大午集团终于引起</a:t>
            </a:r>
            <a:r>
              <a:rPr lang="zh-CN" altLang="en-US" sz="2300" noProof="1">
                <a:ln w="22225">
                  <a:solidFill>
                    <a:schemeClr val="accent2"/>
                  </a:solidFill>
                  <a:prstDash val="solid"/>
                </a:ln>
                <a:solidFill>
                  <a:schemeClr val="accent2">
                    <a:lumMod val="40000"/>
                    <a:lumOff val="60000"/>
                  </a:schemeClr>
                </a:solidFill>
              </a:rPr>
              <a:t>有关方面的注意</a:t>
            </a:r>
            <a:r>
              <a:rPr lang="zh-CN" altLang="en-US" sz="2300" noProof="1"/>
              <a:t>。</a:t>
            </a:r>
          </a:p>
          <a:p>
            <a:pPr fontAlgn="base"/>
            <a:r>
              <a:rPr lang="zh-CN" altLang="en-US" sz="2300" noProof="1"/>
              <a:t>https://news.sohu.com/71/93/news215479371.shtml</a:t>
            </a:r>
          </a:p>
          <a:p>
            <a:pPr fontAlgn="base"/>
            <a:r>
              <a:rPr lang="zh-CN" altLang="en-US" sz="2300" noProof="1">
                <a:sym typeface="+mn-ea"/>
              </a:rPr>
              <a:t>反思  蒋大兴：《</a:t>
            </a:r>
            <a:r>
              <a:rPr lang="zh-CN" altLang="en-US" sz="2300" noProof="1">
                <a:solidFill>
                  <a:srgbClr val="FF0000"/>
                </a:solidFill>
              </a:rPr>
              <a:t>公司组织形态与证券(融资)权利——摈弃有限公司“改制上市”的法律习规</a:t>
            </a:r>
            <a:r>
              <a:rPr lang="zh-CN" altLang="en-US" sz="2300" noProof="1"/>
              <a:t>》，《现代法学》</a:t>
            </a:r>
            <a:r>
              <a:rPr lang="en-US" altLang="zh-CN" sz="2300" noProof="1"/>
              <a:t>2013</a:t>
            </a:r>
            <a:r>
              <a:rPr lang="zh-CN" altLang="en-US" sz="2300" noProof="1"/>
              <a:t>年第</a:t>
            </a:r>
            <a:r>
              <a:rPr lang="en-US" altLang="zh-CN" sz="2300" noProof="1"/>
              <a:t>1</a:t>
            </a:r>
            <a:r>
              <a:rPr lang="zh-CN" altLang="en-US" sz="2300" noProof="1"/>
              <a:t>期。</a:t>
            </a:r>
          </a:p>
        </p:txBody>
      </p:sp>
    </p:spTree>
  </p:cSld>
  <p:clrMapOvr>
    <a:masterClrMapping/>
  </p:clrMapOvr>
  <p:transition>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矩形 7"/>
          <p:cNvSpPr/>
          <p:nvPr/>
        </p:nvSpPr>
        <p:spPr>
          <a:xfrm>
            <a:off x="824230" y="765175"/>
            <a:ext cx="7735888" cy="4892108"/>
          </a:xfrm>
          <a:prstGeom prst="rect">
            <a:avLst/>
          </a:prstGeom>
          <a:noFill/>
          <a:ln w="9525">
            <a:noFill/>
          </a:ln>
        </p:spPr>
        <p:txBody>
          <a:bodyPr anchor="t">
            <a:spAutoFit/>
          </a:bodyPr>
          <a:lstStyle/>
          <a:p>
            <a:pPr indent="457196" eaLnBrk="0" hangingPunct="0">
              <a:lnSpc>
                <a:spcPct val="110000"/>
              </a:lnSpc>
            </a:pPr>
            <a:r>
              <a:rPr lang="zh-CN" altLang="en-US" sz="2000" b="1" dirty="0"/>
              <a:t>成熟投资者的判断标准</a:t>
            </a:r>
            <a:r>
              <a:rPr lang="zh-CN" altLang="en-US" sz="2000" dirty="0"/>
              <a:t>：（立法技术是采取某些非排他性的某种客观标准）</a:t>
            </a:r>
          </a:p>
          <a:p>
            <a:pPr indent="457196" eaLnBrk="0" hangingPunct="0">
              <a:lnSpc>
                <a:spcPct val="110000"/>
              </a:lnSpc>
            </a:pPr>
            <a:r>
              <a:rPr lang="zh-CN" altLang="en-US" sz="2000" b="1" dirty="0"/>
              <a:t>法定</a:t>
            </a:r>
            <a:r>
              <a:rPr lang="en-US" altLang="zh-CN" sz="2000" b="1" dirty="0"/>
              <a:t>+</a:t>
            </a:r>
            <a:r>
              <a:rPr lang="zh-CN" altLang="en-US" sz="2000" b="1" dirty="0"/>
              <a:t>当事人发行人可以证明。</a:t>
            </a:r>
            <a:endParaRPr lang="en-US" altLang="zh-CN" sz="2000" b="1" dirty="0"/>
          </a:p>
          <a:p>
            <a:pPr indent="457196" eaLnBrk="0" hangingPunct="0">
              <a:lnSpc>
                <a:spcPct val="110000"/>
              </a:lnSpc>
            </a:pPr>
            <a:r>
              <a:rPr lang="zh-CN" altLang="en-US" sz="2000" dirty="0"/>
              <a:t>具体而言，</a:t>
            </a:r>
            <a:endParaRPr lang="en-US" altLang="zh-CN" sz="2000" dirty="0"/>
          </a:p>
          <a:p>
            <a:pPr indent="457196" eaLnBrk="0" hangingPunct="0">
              <a:lnSpc>
                <a:spcPct val="110000"/>
              </a:lnSpc>
            </a:pPr>
            <a:r>
              <a:rPr lang="zh-CN" altLang="en-US" sz="2000" b="1" dirty="0"/>
              <a:t>客观标准为</a:t>
            </a:r>
            <a:r>
              <a:rPr lang="zh-CN" altLang="en-US" sz="2000" dirty="0"/>
              <a:t>：①投资经验，</a:t>
            </a:r>
            <a:r>
              <a:rPr lang="en-US" altLang="zh-CN" sz="2000" dirty="0"/>
              <a:t>e.g.</a:t>
            </a:r>
            <a:r>
              <a:rPr lang="zh-CN" altLang="en-US" sz="2000" dirty="0"/>
              <a:t>机构投资者；②和发行人的关系，如发行人的董事；③财富标准，有财产分析和承担风险的能力。</a:t>
            </a:r>
            <a:endParaRPr lang="en-US" altLang="zh-CN" sz="2000" dirty="0"/>
          </a:p>
          <a:p>
            <a:pPr indent="457196" eaLnBrk="0" hangingPunct="0">
              <a:lnSpc>
                <a:spcPct val="110000"/>
              </a:lnSpc>
            </a:pPr>
            <a:r>
              <a:rPr lang="zh-CN" altLang="en-US" sz="2000" b="1" dirty="0"/>
              <a:t>主观标准</a:t>
            </a:r>
            <a:r>
              <a:rPr lang="zh-CN" altLang="en-US" sz="2000" dirty="0"/>
              <a:t>：发行人合理的相信，投资者具备应有的商务知识经验，可以评估投资价值与风险。但人数受到限制，≤</a:t>
            </a:r>
            <a:r>
              <a:rPr lang="en-US" altLang="zh-CN" sz="2000" dirty="0"/>
              <a:t>35</a:t>
            </a:r>
            <a:r>
              <a:rPr lang="zh-CN" altLang="en-US" sz="2000" dirty="0"/>
              <a:t>人。</a:t>
            </a:r>
            <a:r>
              <a:rPr lang="en-US" altLang="zh-CN" sz="2000" dirty="0"/>
              <a:t>Rule505.</a:t>
            </a:r>
            <a:endParaRPr lang="zh-CN" altLang="en-US" sz="2000" dirty="0"/>
          </a:p>
          <a:p>
            <a:pPr indent="457196" eaLnBrk="0" hangingPunct="0">
              <a:lnSpc>
                <a:spcPct val="110000"/>
              </a:lnSpc>
              <a:spcAft>
                <a:spcPts val="600"/>
              </a:spcAft>
            </a:pPr>
            <a:r>
              <a:rPr lang="en-US" altLang="zh-CN" sz="2000" dirty="0"/>
              <a:t>the issuer must reasonably believe that each non-accredited purchaser ,or her purchaser representative has such knowledge or experience  in financial and business matters that he is capable of evaluating the merits and risks of the prospective investment.</a:t>
            </a:r>
            <a:endParaRPr lang="zh-CN" altLang="en-US" sz="2000" dirty="0"/>
          </a:p>
          <a:p>
            <a:pPr indent="457196" eaLnBrk="0" hangingPunct="0">
              <a:lnSpc>
                <a:spcPct val="110000"/>
              </a:lnSpc>
            </a:pPr>
            <a:endParaRPr lang="en-US" altLang="zh-CN" sz="2000" dirty="0"/>
          </a:p>
          <a:p>
            <a:pPr indent="457196" eaLnBrk="0" hangingPunct="0">
              <a:lnSpc>
                <a:spcPct val="110000"/>
              </a:lnSpc>
            </a:pPr>
            <a:endParaRPr lang="zh-CN" altLang="en-US" sz="2000" dirty="0"/>
          </a:p>
        </p:txBody>
      </p:sp>
    </p:spTree>
  </p:cSld>
  <p:clrMapOvr>
    <a:masterClrMapping/>
  </p:clrMapOvr>
  <p:transition>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矩形 7"/>
          <p:cNvSpPr/>
          <p:nvPr/>
        </p:nvSpPr>
        <p:spPr>
          <a:xfrm>
            <a:off x="876935" y="753746"/>
            <a:ext cx="7735888" cy="2512996"/>
          </a:xfrm>
          <a:prstGeom prst="rect">
            <a:avLst/>
          </a:prstGeom>
          <a:noFill/>
          <a:ln w="9525">
            <a:noFill/>
          </a:ln>
        </p:spPr>
        <p:txBody>
          <a:bodyPr anchor="t">
            <a:spAutoFit/>
          </a:bodyPr>
          <a:lstStyle/>
          <a:p>
            <a:pPr indent="457196" eaLnBrk="0" hangingPunct="0">
              <a:lnSpc>
                <a:spcPct val="110000"/>
              </a:lnSpc>
            </a:pPr>
            <a:r>
              <a:rPr lang="zh-CN" altLang="en-US" sz="2400" b="1" dirty="0">
                <a:solidFill>
                  <a:srgbClr val="C00000"/>
                </a:solidFill>
              </a:rPr>
              <a:t>（</a:t>
            </a:r>
            <a:r>
              <a:rPr lang="en-US" altLang="zh-CN" sz="2400" b="1" dirty="0">
                <a:solidFill>
                  <a:srgbClr val="C00000"/>
                </a:solidFill>
              </a:rPr>
              <a:t>3</a:t>
            </a:r>
            <a:r>
              <a:rPr lang="zh-CN" altLang="en-US" sz="2400" b="1" dirty="0">
                <a:solidFill>
                  <a:srgbClr val="C00000"/>
                </a:solidFill>
              </a:rPr>
              <a:t>）人数</a:t>
            </a:r>
            <a:r>
              <a:rPr lang="zh-CN" altLang="en-US" sz="2000" dirty="0"/>
              <a:t>（</a:t>
            </a:r>
            <a:r>
              <a:rPr lang="en-US" altLang="zh-CN" sz="2000" dirty="0">
                <a:solidFill>
                  <a:srgbClr val="0070C0"/>
                </a:solidFill>
              </a:rPr>
              <a:t>&gt;</a:t>
            </a:r>
            <a:r>
              <a:rPr lang="en-US" altLang="zh-CN" sz="2000" dirty="0"/>
              <a:t>200</a:t>
            </a:r>
            <a:r>
              <a:rPr lang="zh-CN" altLang="en-US" sz="2000" dirty="0"/>
              <a:t>人</a:t>
            </a:r>
            <a:r>
              <a:rPr lang="zh-CN" altLang="en-US" sz="2000" dirty="0">
                <a:solidFill>
                  <a:srgbClr val="0070C0"/>
                </a:solidFill>
              </a:rPr>
              <a:t>是公开发行，需要走程序</a:t>
            </a:r>
            <a:r>
              <a:rPr lang="zh-CN" altLang="en-US" sz="2000" dirty="0"/>
              <a:t>）</a:t>
            </a:r>
            <a:endParaRPr lang="en-US" altLang="zh-CN" sz="2000" dirty="0"/>
          </a:p>
          <a:p>
            <a:pPr indent="457196" eaLnBrk="0" hangingPunct="0">
              <a:lnSpc>
                <a:spcPct val="110000"/>
              </a:lnSpc>
            </a:pPr>
            <a:r>
              <a:rPr lang="zh-CN" altLang="en-US" sz="2000" dirty="0"/>
              <a:t>理论基础不足：</a:t>
            </a:r>
            <a:r>
              <a:rPr lang="en-US" altLang="zh-CN" sz="2000" dirty="0"/>
              <a:t>1935</a:t>
            </a:r>
            <a:r>
              <a:rPr lang="zh-CN" altLang="en-US" sz="2000" dirty="0"/>
              <a:t>年</a:t>
            </a:r>
            <a:r>
              <a:rPr lang="en-US" altLang="zh-CN" sz="2000" dirty="0"/>
              <a:t>SEC</a:t>
            </a:r>
            <a:r>
              <a:rPr lang="zh-CN" altLang="en-US" sz="2000" dirty="0"/>
              <a:t>提出以</a:t>
            </a:r>
            <a:r>
              <a:rPr lang="en-US" altLang="zh-CN" sz="2000" dirty="0"/>
              <a:t>25</a:t>
            </a:r>
            <a:r>
              <a:rPr lang="zh-CN" altLang="en-US" sz="2000" dirty="0"/>
              <a:t>人为界定非公开发行主体标准之一。但是，在</a:t>
            </a:r>
            <a:r>
              <a:rPr lang="en-US" altLang="zh-CN" sz="2000" dirty="0"/>
              <a:t>SEC v. Ralston Purina Co.</a:t>
            </a:r>
            <a:r>
              <a:rPr lang="zh-CN" altLang="en-US" sz="2000" dirty="0"/>
              <a:t>否决之，实际上，并没有什么东西可以阻止委员会在决定何时对特定豁免请求展开调查时采用某种数量标准。但作为对私募发行的法律解释强加数量限制并没有正当理由。</a:t>
            </a:r>
          </a:p>
          <a:p>
            <a:pPr indent="457196" eaLnBrk="0" hangingPunct="0">
              <a:lnSpc>
                <a:spcPct val="110000"/>
              </a:lnSpc>
            </a:pPr>
            <a:endParaRPr lang="zh-CN" altLang="en-US" sz="2000" dirty="0"/>
          </a:p>
        </p:txBody>
      </p:sp>
      <p:sp>
        <p:nvSpPr>
          <p:cNvPr id="5" name="矩形 7">
            <a:extLst>
              <a:ext uri="{FF2B5EF4-FFF2-40B4-BE49-F238E27FC236}">
                <a16:creationId xmlns:a16="http://schemas.microsoft.com/office/drawing/2014/main" id="{8325D2A8-1AC0-40FC-8BC8-5A303B04E52B}"/>
              </a:ext>
            </a:extLst>
          </p:cNvPr>
          <p:cNvSpPr/>
          <p:nvPr/>
        </p:nvSpPr>
        <p:spPr>
          <a:xfrm>
            <a:off x="876935" y="2914151"/>
            <a:ext cx="7735888" cy="3190104"/>
          </a:xfrm>
          <a:prstGeom prst="rect">
            <a:avLst/>
          </a:prstGeom>
          <a:noFill/>
          <a:ln w="9525">
            <a:noFill/>
          </a:ln>
        </p:spPr>
        <p:txBody>
          <a:bodyPr anchor="t">
            <a:spAutoFit/>
          </a:bodyPr>
          <a:lstStyle/>
          <a:p>
            <a:pPr eaLnBrk="0" hangingPunct="0">
              <a:lnSpc>
                <a:spcPct val="110000"/>
              </a:lnSpc>
            </a:pPr>
            <a:r>
              <a:rPr lang="zh-CN" altLang="en-US" sz="2400" b="1" dirty="0">
                <a:solidFill>
                  <a:srgbClr val="C00000"/>
                </a:solidFill>
              </a:rPr>
              <a:t>（</a:t>
            </a:r>
            <a:r>
              <a:rPr lang="en-US" altLang="zh-CN" sz="2400" b="1" dirty="0">
                <a:solidFill>
                  <a:srgbClr val="C00000"/>
                </a:solidFill>
              </a:rPr>
              <a:t>4</a:t>
            </a:r>
            <a:r>
              <a:rPr lang="zh-CN" altLang="en-US" sz="2400" b="1" dirty="0">
                <a:solidFill>
                  <a:srgbClr val="C00000"/>
                </a:solidFill>
              </a:rPr>
              <a:t>）累计</a:t>
            </a:r>
          </a:p>
          <a:p>
            <a:pPr eaLnBrk="0" hangingPunct="0">
              <a:lnSpc>
                <a:spcPct val="110000"/>
              </a:lnSpc>
            </a:pPr>
            <a:r>
              <a:rPr lang="zh-CN" altLang="en-US" sz="2000" b="1" dirty="0"/>
              <a:t>防止拆分为几个符合人数要求的非公开发行。</a:t>
            </a:r>
          </a:p>
          <a:p>
            <a:pPr eaLnBrk="0" hangingPunct="0">
              <a:lnSpc>
                <a:spcPct val="110000"/>
              </a:lnSpc>
            </a:pPr>
            <a:r>
              <a:rPr lang="zh-CN" altLang="en-US" sz="2000" dirty="0"/>
              <a:t>美国证券法通过界定承销商的范围来限制转售，任何从发行人处购买证券时意图分配该证券的人都可能被认定为承销商，由此其转售行为也被认定构成发行，从而需要注册。</a:t>
            </a:r>
          </a:p>
          <a:p>
            <a:pPr eaLnBrk="0" hangingPunct="0">
              <a:lnSpc>
                <a:spcPct val="110000"/>
              </a:lnSpc>
            </a:pPr>
            <a:r>
              <a:rPr lang="zh-CN" altLang="en-US" sz="2000" b="1" dirty="0"/>
              <a:t>合并（</a:t>
            </a:r>
            <a:r>
              <a:rPr lang="en-US" altLang="zh-CN" sz="2000" b="1" dirty="0"/>
              <a:t>integration</a:t>
            </a:r>
            <a:r>
              <a:rPr lang="zh-CN" altLang="en-US" sz="2000" b="1" dirty="0"/>
              <a:t>）</a:t>
            </a:r>
            <a:r>
              <a:rPr lang="en-US" altLang="zh-CN" sz="2000" b="1" dirty="0"/>
              <a:t>:</a:t>
            </a:r>
            <a:r>
              <a:rPr lang="zh-CN" altLang="en-US" sz="2000" dirty="0"/>
              <a:t>①超过</a:t>
            </a:r>
            <a:r>
              <a:rPr lang="en-US" altLang="zh-CN" sz="2000" dirty="0"/>
              <a:t>6</a:t>
            </a:r>
            <a:r>
              <a:rPr lang="zh-CN" altLang="en-US" sz="2000" dirty="0"/>
              <a:t>个月：不合并；②不足</a:t>
            </a:r>
            <a:r>
              <a:rPr lang="en-US" altLang="zh-CN" sz="2000" dirty="0"/>
              <a:t>6</a:t>
            </a:r>
            <a:r>
              <a:rPr lang="zh-CN" altLang="en-US" sz="2000" dirty="0"/>
              <a:t>个月：考虑</a:t>
            </a:r>
            <a:r>
              <a:rPr lang="en-US" altLang="zh-CN" sz="2000" dirty="0"/>
              <a:t>(1)are part of a single plan of financing ,(2)involve the same class of security,(3)are made at or about the same time,(4)involve the same type of consideration, and (5)are made for the same general purpose.</a:t>
            </a:r>
            <a:endParaRPr lang="zh-CN" altLang="en-US" sz="2000" dirty="0"/>
          </a:p>
        </p:txBody>
      </p:sp>
    </p:spTree>
  </p:cSld>
  <p:clrMapOvr>
    <a:masterClrMapping/>
  </p:clrMapOvr>
  <p:transition>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矩形 7"/>
          <p:cNvSpPr/>
          <p:nvPr/>
        </p:nvSpPr>
        <p:spPr>
          <a:xfrm>
            <a:off x="876935" y="702001"/>
            <a:ext cx="7735888" cy="3931525"/>
          </a:xfrm>
          <a:prstGeom prst="rect">
            <a:avLst/>
          </a:prstGeom>
          <a:noFill/>
          <a:ln w="9525">
            <a:noFill/>
          </a:ln>
        </p:spPr>
        <p:txBody>
          <a:bodyPr anchor="t">
            <a:spAutoFit/>
          </a:bodyPr>
          <a:lstStyle/>
          <a:p>
            <a:pPr eaLnBrk="0" hangingPunct="0">
              <a:lnSpc>
                <a:spcPct val="110000"/>
              </a:lnSpc>
            </a:pPr>
            <a:r>
              <a:rPr lang="zh-CN" altLang="en-US" sz="2400" b="1" dirty="0">
                <a:solidFill>
                  <a:srgbClr val="C00000"/>
                </a:solidFill>
              </a:rPr>
              <a:t>（</a:t>
            </a:r>
            <a:r>
              <a:rPr lang="en-US" altLang="zh-CN" sz="2400" b="1" dirty="0">
                <a:solidFill>
                  <a:srgbClr val="C00000"/>
                </a:solidFill>
              </a:rPr>
              <a:t>5</a:t>
            </a:r>
            <a:r>
              <a:rPr lang="zh-CN" altLang="en-US" sz="2400" b="1" dirty="0">
                <a:solidFill>
                  <a:srgbClr val="C00000"/>
                </a:solidFill>
              </a:rPr>
              <a:t>）发行方式</a:t>
            </a:r>
          </a:p>
          <a:p>
            <a:pPr eaLnBrk="0" hangingPunct="0">
              <a:lnSpc>
                <a:spcPct val="110000"/>
              </a:lnSpc>
            </a:pPr>
            <a:r>
              <a:rPr lang="zh-CN" altLang="en-US" sz="2000" b="1" dirty="0"/>
              <a:t>一般性劝诱</a:t>
            </a:r>
          </a:p>
          <a:p>
            <a:pPr eaLnBrk="0" hangingPunct="0">
              <a:lnSpc>
                <a:spcPct val="110000"/>
              </a:lnSpc>
            </a:pPr>
            <a:r>
              <a:rPr lang="zh-CN" altLang="en-US" sz="2000" dirty="0"/>
              <a:t>①作出广告、公开劝诱的</a:t>
            </a:r>
            <a:r>
              <a:rPr lang="zh-CN" altLang="en-US" sz="2000" b="1" dirty="0"/>
              <a:t>主体</a:t>
            </a:r>
            <a:r>
              <a:rPr lang="zh-CN" altLang="en-US" sz="2000" dirty="0"/>
              <a:t>：发行人及其代理人</a:t>
            </a:r>
            <a:endParaRPr lang="en-US" altLang="zh-CN" sz="2000" dirty="0"/>
          </a:p>
          <a:p>
            <a:pPr eaLnBrk="0" hangingPunct="0">
              <a:lnSpc>
                <a:spcPct val="110000"/>
              </a:lnSpc>
            </a:pPr>
            <a:r>
              <a:rPr lang="zh-CN" altLang="en-US" sz="2000" dirty="0"/>
              <a:t>②广告、公开劝诱的</a:t>
            </a:r>
            <a:r>
              <a:rPr lang="zh-CN" altLang="en-US" sz="2000" b="1" dirty="0"/>
              <a:t>范围</a:t>
            </a:r>
            <a:r>
              <a:rPr lang="zh-CN" altLang="en-US" sz="2000" dirty="0"/>
              <a:t>：需要考虑受众是否符合成熟投资者的标准。</a:t>
            </a:r>
          </a:p>
          <a:p>
            <a:pPr eaLnBrk="0" hangingPunct="0">
              <a:lnSpc>
                <a:spcPct val="110000"/>
              </a:lnSpc>
            </a:pPr>
            <a:r>
              <a:rPr lang="zh-CN" altLang="en-US" sz="2000" dirty="0"/>
              <a:t>③广告、公开劝诱的</a:t>
            </a:r>
            <a:r>
              <a:rPr lang="zh-CN" altLang="en-US" sz="2000" b="1" dirty="0"/>
              <a:t>内容</a:t>
            </a:r>
            <a:r>
              <a:rPr lang="zh-CN" altLang="en-US" sz="2000" dirty="0"/>
              <a:t>：</a:t>
            </a:r>
            <a:r>
              <a:rPr lang="en-US" altLang="zh-CN" sz="2000" dirty="0"/>
              <a:t>  </a:t>
            </a:r>
            <a:r>
              <a:rPr lang="zh-CN" altLang="en-US" sz="2000" dirty="0"/>
              <a:t>重点：与发行相关、预期盈利</a:t>
            </a:r>
          </a:p>
          <a:p>
            <a:pPr eaLnBrk="0" hangingPunct="0">
              <a:lnSpc>
                <a:spcPct val="110000"/>
              </a:lnSpc>
            </a:pPr>
            <a:r>
              <a:rPr lang="zh-CN" altLang="en-US" sz="2000" dirty="0"/>
              <a:t>重心转移：受要约人—→购买人（</a:t>
            </a:r>
            <a:r>
              <a:rPr lang="en-US" altLang="zh-CN" sz="2000" dirty="0"/>
              <a:t>SEC</a:t>
            </a:r>
            <a:r>
              <a:rPr lang="zh-CN" altLang="en-US" sz="2000" dirty="0"/>
              <a:t>）</a:t>
            </a:r>
            <a:endParaRPr lang="en-US" altLang="zh-CN" sz="2000" dirty="0"/>
          </a:p>
          <a:p>
            <a:pPr eaLnBrk="0" hangingPunct="0">
              <a:lnSpc>
                <a:spcPct val="110000"/>
              </a:lnSpc>
            </a:pPr>
            <a:r>
              <a:rPr lang="en-US" altLang="zh-CN" sz="2000" dirty="0"/>
              <a:t>SEC</a:t>
            </a:r>
            <a:r>
              <a:rPr lang="zh-CN" altLang="en-US" sz="2000" dirty="0"/>
              <a:t>：如果发行人与潜在投资者间存在某种“现存的、实质性的关系”，则该广告、公开劝诱并不会被禁止。</a:t>
            </a:r>
          </a:p>
          <a:p>
            <a:pPr eaLnBrk="0" hangingPunct="0">
              <a:lnSpc>
                <a:spcPct val="110000"/>
              </a:lnSpc>
            </a:pPr>
            <a:endParaRPr lang="zh-CN" altLang="en-US" sz="2000" dirty="0"/>
          </a:p>
          <a:p>
            <a:pPr eaLnBrk="0" hangingPunct="0">
              <a:lnSpc>
                <a:spcPct val="110000"/>
              </a:lnSpc>
            </a:pPr>
            <a:endParaRPr lang="zh-CN" altLang="en-US" sz="2400" dirty="0"/>
          </a:p>
        </p:txBody>
      </p:sp>
    </p:spTree>
  </p:cSld>
  <p:clrMapOvr>
    <a:masterClrMapping/>
  </p:clrMapOvr>
  <p:transition>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矩形 7"/>
          <p:cNvSpPr/>
          <p:nvPr/>
        </p:nvSpPr>
        <p:spPr>
          <a:xfrm>
            <a:off x="1242695" y="593092"/>
            <a:ext cx="7735888" cy="2308324"/>
          </a:xfrm>
          <a:prstGeom prst="rect">
            <a:avLst/>
          </a:prstGeom>
          <a:noFill/>
          <a:ln w="9525">
            <a:noFill/>
          </a:ln>
        </p:spPr>
        <p:txBody>
          <a:bodyPr anchor="t">
            <a:spAutoFit/>
          </a:bodyPr>
          <a:lstStyle/>
          <a:p>
            <a:pPr eaLnBrk="0" hangingPunct="0"/>
            <a:r>
              <a:rPr lang="en-US" altLang="zh-CN" sz="2400" b="1" dirty="0">
                <a:solidFill>
                  <a:srgbClr val="C00000"/>
                </a:solidFill>
              </a:rPr>
              <a:t>5.</a:t>
            </a:r>
            <a:r>
              <a:rPr lang="zh-CN" altLang="en-US" sz="2400" b="1" dirty="0">
                <a:solidFill>
                  <a:srgbClr val="C00000"/>
                </a:solidFill>
              </a:rPr>
              <a:t>分类</a:t>
            </a:r>
            <a:r>
              <a:rPr lang="en-US" altLang="zh-CN" sz="2400" b="1" dirty="0">
                <a:solidFill>
                  <a:srgbClr val="C00000"/>
                </a:solidFill>
              </a:rPr>
              <a:t> </a:t>
            </a:r>
          </a:p>
          <a:p>
            <a:pPr eaLnBrk="0" hangingPunct="0"/>
            <a:r>
              <a:rPr lang="zh-CN" altLang="en-US" sz="2000" b="1" dirty="0"/>
              <a:t>（</a:t>
            </a:r>
            <a:r>
              <a:rPr lang="en-US" altLang="zh-CN" sz="2000" b="1" dirty="0"/>
              <a:t>1</a:t>
            </a:r>
            <a:r>
              <a:rPr lang="zh-CN" altLang="en-US" sz="2000" b="1" dirty="0"/>
              <a:t>）</a:t>
            </a:r>
            <a:r>
              <a:rPr lang="zh-CN" altLang="en-US" sz="2000" dirty="0"/>
              <a:t>股票发行</a:t>
            </a:r>
            <a:r>
              <a:rPr lang="en-US" altLang="zh-CN" sz="2000" dirty="0"/>
              <a:t>v</a:t>
            </a:r>
            <a:r>
              <a:rPr lang="zh-CN" altLang="en-US" sz="2000" dirty="0"/>
              <a:t>债券发行</a:t>
            </a:r>
            <a:r>
              <a:rPr lang="en-US" altLang="zh-CN" sz="2000" dirty="0"/>
              <a:t> </a:t>
            </a:r>
          </a:p>
          <a:p>
            <a:pPr eaLnBrk="0" hangingPunct="0"/>
            <a:r>
              <a:rPr lang="zh-CN" altLang="en-US" sz="2000" b="1" dirty="0"/>
              <a:t>（</a:t>
            </a:r>
            <a:r>
              <a:rPr lang="en-US" altLang="zh-CN" sz="2000" b="1" dirty="0"/>
              <a:t>2</a:t>
            </a:r>
            <a:r>
              <a:rPr lang="zh-CN" altLang="en-US" sz="2000" b="1" dirty="0"/>
              <a:t>）</a:t>
            </a:r>
            <a:r>
              <a:rPr lang="zh-CN" altLang="en-US" sz="2000" dirty="0"/>
              <a:t>公募发行</a:t>
            </a:r>
            <a:r>
              <a:rPr lang="en-US" altLang="zh-CN" sz="2000" dirty="0"/>
              <a:t>v</a:t>
            </a:r>
            <a:r>
              <a:rPr lang="zh-CN" altLang="en-US" sz="2000" dirty="0"/>
              <a:t>私募发行（不公开、定向、内部、私下发行）</a:t>
            </a:r>
          </a:p>
          <a:p>
            <a:pPr eaLnBrk="0" hangingPunct="0"/>
            <a:r>
              <a:rPr lang="zh-CN" altLang="en-US" sz="2000" b="1" dirty="0"/>
              <a:t>（</a:t>
            </a:r>
            <a:r>
              <a:rPr lang="en-US" altLang="zh-CN" sz="2000" b="1" dirty="0"/>
              <a:t>3</a:t>
            </a:r>
            <a:r>
              <a:rPr lang="zh-CN" altLang="en-US" sz="2000" b="1" dirty="0"/>
              <a:t>）</a:t>
            </a:r>
            <a:r>
              <a:rPr lang="zh-CN" altLang="en-US" sz="2000" dirty="0"/>
              <a:t>招标</a:t>
            </a:r>
            <a:r>
              <a:rPr lang="en-US" altLang="zh-CN" sz="2000" dirty="0"/>
              <a:t>v</a:t>
            </a:r>
            <a:r>
              <a:rPr lang="zh-CN" altLang="en-US" sz="2000" dirty="0"/>
              <a:t>非招标</a:t>
            </a:r>
            <a:r>
              <a:rPr lang="en-US" altLang="zh-CN" sz="2000" dirty="0"/>
              <a:t>  </a:t>
            </a:r>
          </a:p>
          <a:p>
            <a:pPr eaLnBrk="0" hangingPunct="0"/>
            <a:r>
              <a:rPr lang="zh-CN" altLang="en-US" sz="2000" b="1" dirty="0"/>
              <a:t>（</a:t>
            </a:r>
            <a:r>
              <a:rPr lang="en-US" altLang="zh-CN" sz="2000" b="1" dirty="0"/>
              <a:t>4</a:t>
            </a:r>
            <a:r>
              <a:rPr lang="zh-CN" altLang="en-US" sz="2000" b="1" dirty="0"/>
              <a:t>）</a:t>
            </a:r>
            <a:r>
              <a:rPr lang="zh-CN" altLang="en-US" sz="2000" dirty="0"/>
              <a:t>直接</a:t>
            </a:r>
            <a:r>
              <a:rPr lang="en-US" altLang="zh-CN" sz="2000" dirty="0"/>
              <a:t>v</a:t>
            </a:r>
            <a:r>
              <a:rPr lang="zh-CN" altLang="en-US" sz="2000" dirty="0"/>
              <a:t>间接</a:t>
            </a:r>
            <a:r>
              <a:rPr lang="en-US" altLang="zh-CN" sz="2000" dirty="0"/>
              <a:t> </a:t>
            </a:r>
          </a:p>
          <a:p>
            <a:pPr eaLnBrk="0" hangingPunct="0"/>
            <a:r>
              <a:rPr lang="zh-CN" altLang="en-US" sz="2000" b="1" dirty="0"/>
              <a:t>（</a:t>
            </a:r>
            <a:r>
              <a:rPr lang="en-US" altLang="zh-CN" sz="2000" b="1" dirty="0"/>
              <a:t>5</a:t>
            </a:r>
            <a:r>
              <a:rPr lang="zh-CN" altLang="en-US" sz="2000" b="1" dirty="0"/>
              <a:t>）</a:t>
            </a:r>
            <a:r>
              <a:rPr lang="zh-CN" altLang="en-US" sz="2000" dirty="0"/>
              <a:t>初次</a:t>
            </a:r>
            <a:r>
              <a:rPr lang="en-US" altLang="zh-CN" sz="2000" dirty="0"/>
              <a:t>v</a:t>
            </a:r>
            <a:r>
              <a:rPr lang="zh-CN" altLang="en-US" sz="2000" dirty="0"/>
              <a:t>增资</a:t>
            </a:r>
            <a:r>
              <a:rPr lang="en-US" altLang="zh-CN" sz="2000" dirty="0"/>
              <a:t> </a:t>
            </a:r>
          </a:p>
          <a:p>
            <a:pPr eaLnBrk="0" hangingPunct="0"/>
            <a:r>
              <a:rPr lang="zh-CN" altLang="en-US" sz="2000" b="1" dirty="0"/>
              <a:t>（</a:t>
            </a:r>
            <a:r>
              <a:rPr lang="en-US" altLang="zh-CN" sz="2000" b="1" dirty="0"/>
              <a:t>6</a:t>
            </a:r>
            <a:r>
              <a:rPr lang="zh-CN" altLang="en-US" sz="2000" b="1" dirty="0"/>
              <a:t>）</a:t>
            </a:r>
            <a:r>
              <a:rPr lang="zh-CN" altLang="en-US" sz="2000" dirty="0"/>
              <a:t>平价、溢价、折价</a:t>
            </a:r>
            <a:endParaRPr lang="zh-CN" altLang="en-US" sz="3000" dirty="0"/>
          </a:p>
        </p:txBody>
      </p:sp>
    </p:spTree>
  </p:cSld>
  <p:clrMapOvr>
    <a:masterClrMapping/>
  </p:clrMapOvr>
  <p:transition>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5"/>
          <p:cNvSpPr txBox="1"/>
          <p:nvPr/>
        </p:nvSpPr>
        <p:spPr>
          <a:xfrm>
            <a:off x="844550" y="581343"/>
            <a:ext cx="8229600" cy="424496"/>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二、发行审核</a:t>
            </a:r>
            <a:endParaRPr lang="zh-CN" altLang="en-US" sz="2800" dirty="0">
              <a:solidFill>
                <a:srgbClr val="404040"/>
              </a:solidFill>
              <a:latin typeface="Calibri Light" panose="020F0302020204030204" pitchFamily="2" charset="0"/>
            </a:endParaRPr>
          </a:p>
        </p:txBody>
      </p:sp>
      <p:sp>
        <p:nvSpPr>
          <p:cNvPr id="97283" name="矩形 7"/>
          <p:cNvSpPr/>
          <p:nvPr/>
        </p:nvSpPr>
        <p:spPr>
          <a:xfrm>
            <a:off x="844550" y="1142686"/>
            <a:ext cx="7735888" cy="5678478"/>
          </a:xfrm>
          <a:prstGeom prst="rect">
            <a:avLst/>
          </a:prstGeom>
          <a:noFill/>
          <a:ln w="9525">
            <a:noFill/>
          </a:ln>
        </p:spPr>
        <p:txBody>
          <a:bodyPr anchor="t">
            <a:spAutoFit/>
          </a:bodyPr>
          <a:lstStyle/>
          <a:p>
            <a:pPr eaLnBrk="0" hangingPunct="0">
              <a:spcAft>
                <a:spcPts val="600"/>
              </a:spcAft>
            </a:pPr>
            <a:r>
              <a:rPr lang="zh-CN" altLang="en-US" sz="2400" b="1" dirty="0">
                <a:solidFill>
                  <a:srgbClr val="C00000"/>
                </a:solidFill>
              </a:rPr>
              <a:t>核心问题：促进融资</a:t>
            </a:r>
            <a:r>
              <a:rPr lang="en-US" altLang="zh-CN" sz="2400" b="1" dirty="0">
                <a:solidFill>
                  <a:srgbClr val="C00000"/>
                </a:solidFill>
              </a:rPr>
              <a:t>v</a:t>
            </a:r>
            <a:r>
              <a:rPr lang="zh-CN" altLang="en-US" sz="2400" b="1" dirty="0">
                <a:solidFill>
                  <a:srgbClr val="C00000"/>
                </a:solidFill>
              </a:rPr>
              <a:t>投资者保护</a:t>
            </a:r>
          </a:p>
          <a:p>
            <a:pPr eaLnBrk="0" hangingPunct="0"/>
            <a:r>
              <a:rPr lang="en-US" altLang="zh-CN" sz="2400" b="1" dirty="0">
                <a:solidFill>
                  <a:srgbClr val="C00000"/>
                </a:solidFill>
              </a:rPr>
              <a:t>1.</a:t>
            </a:r>
            <a:r>
              <a:rPr lang="zh-CN" altLang="en-US" sz="2400" b="1" dirty="0">
                <a:solidFill>
                  <a:srgbClr val="C00000"/>
                </a:solidFill>
              </a:rPr>
              <a:t>两种体制</a:t>
            </a:r>
            <a:r>
              <a:rPr lang="zh-CN" altLang="en-US" sz="2400" dirty="0">
                <a:solidFill>
                  <a:srgbClr val="C00000"/>
                </a:solidFill>
              </a:rPr>
              <a:t>：</a:t>
            </a:r>
          </a:p>
          <a:p>
            <a:pPr eaLnBrk="0" hangingPunct="0">
              <a:lnSpc>
                <a:spcPct val="110000"/>
              </a:lnSpc>
            </a:pPr>
            <a:r>
              <a:rPr lang="zh-CN" altLang="en-US" sz="2000" b="1" dirty="0">
                <a:solidFill>
                  <a:srgbClr val="C00000"/>
                </a:solidFill>
              </a:rPr>
              <a:t>（</a:t>
            </a:r>
            <a:r>
              <a:rPr lang="en-US" altLang="zh-CN" sz="2000" b="1" dirty="0">
                <a:solidFill>
                  <a:srgbClr val="C00000"/>
                </a:solidFill>
              </a:rPr>
              <a:t>1</a:t>
            </a:r>
            <a:r>
              <a:rPr lang="zh-CN" altLang="en-US" sz="2000" b="1" dirty="0">
                <a:solidFill>
                  <a:srgbClr val="C00000"/>
                </a:solidFill>
              </a:rPr>
              <a:t>）注册制</a:t>
            </a:r>
            <a:r>
              <a:rPr lang="en-US" altLang="zh-CN" sz="2000" b="1" dirty="0">
                <a:solidFill>
                  <a:srgbClr val="C00000"/>
                </a:solidFill>
              </a:rPr>
              <a:t>  </a:t>
            </a:r>
          </a:p>
          <a:p>
            <a:pPr eaLnBrk="0" hangingPunct="0">
              <a:lnSpc>
                <a:spcPct val="110000"/>
              </a:lnSpc>
            </a:pPr>
            <a:r>
              <a:rPr lang="zh-CN" altLang="en-US" sz="2000" dirty="0"/>
              <a:t>           </a:t>
            </a:r>
            <a:r>
              <a:rPr lang="zh-CN" altLang="en-US" sz="2000" b="1" dirty="0"/>
              <a:t>形式审查</a:t>
            </a:r>
            <a:r>
              <a:rPr lang="zh-CN" altLang="en-US" sz="2000" dirty="0"/>
              <a:t>，</a:t>
            </a:r>
            <a:r>
              <a:rPr lang="zh-CN" altLang="en-US" sz="2000" b="1" dirty="0"/>
              <a:t>只要求披露</a:t>
            </a:r>
            <a:r>
              <a:rPr lang="zh-CN" altLang="en-US" sz="2000" dirty="0"/>
              <a:t>，不实质审查（投资价值）</a:t>
            </a:r>
            <a:r>
              <a:rPr lang="en-US" altLang="zh-CN" sz="2000" dirty="0"/>
              <a:t>  </a:t>
            </a:r>
          </a:p>
          <a:p>
            <a:pPr eaLnBrk="0" hangingPunct="0">
              <a:lnSpc>
                <a:spcPct val="110000"/>
              </a:lnSpc>
            </a:pPr>
            <a:r>
              <a:rPr lang="en-US" altLang="zh-CN" sz="2000" dirty="0"/>
              <a:t>           </a:t>
            </a:r>
            <a:r>
              <a:rPr lang="zh-CN" altLang="en-US" sz="2000" dirty="0"/>
              <a:t>美国</a:t>
            </a:r>
            <a:r>
              <a:rPr lang="en-US" altLang="zh-CN" sz="2000" dirty="0"/>
              <a:t>1933</a:t>
            </a:r>
            <a:r>
              <a:rPr lang="zh-CN" altLang="en-US" sz="2000" dirty="0"/>
              <a:t>年证券法</a:t>
            </a:r>
            <a:r>
              <a:rPr lang="en-US" altLang="zh-CN" sz="2000" dirty="0"/>
              <a:t>  </a:t>
            </a:r>
            <a:r>
              <a:rPr lang="zh-CN" altLang="en-US" sz="2000" dirty="0"/>
              <a:t>主体自主、效率</a:t>
            </a:r>
            <a:r>
              <a:rPr lang="en-US" altLang="zh-CN" sz="2000" dirty="0"/>
              <a:t>   </a:t>
            </a:r>
            <a:r>
              <a:rPr lang="zh-CN" altLang="en-US" sz="2000" dirty="0"/>
              <a:t>采取事后责任追究的机制</a:t>
            </a:r>
            <a:endParaRPr lang="en-US" altLang="zh-CN" sz="2000" dirty="0"/>
          </a:p>
          <a:p>
            <a:pPr eaLnBrk="0" hangingPunct="0">
              <a:lnSpc>
                <a:spcPct val="110000"/>
              </a:lnSpc>
            </a:pPr>
            <a:r>
              <a:rPr lang="zh-CN" altLang="en-US" sz="2000" b="1" dirty="0">
                <a:solidFill>
                  <a:srgbClr val="C00000"/>
                </a:solidFill>
              </a:rPr>
              <a:t>（</a:t>
            </a:r>
            <a:r>
              <a:rPr lang="en-US" altLang="zh-CN" sz="2000" b="1" dirty="0">
                <a:solidFill>
                  <a:srgbClr val="C00000"/>
                </a:solidFill>
              </a:rPr>
              <a:t>2</a:t>
            </a:r>
            <a:r>
              <a:rPr lang="zh-CN" altLang="en-US" sz="2000" b="1" dirty="0">
                <a:solidFill>
                  <a:srgbClr val="C00000"/>
                </a:solidFill>
              </a:rPr>
              <a:t>）核准制</a:t>
            </a:r>
            <a:r>
              <a:rPr lang="en-US" altLang="zh-CN" sz="2000" b="1" dirty="0">
                <a:solidFill>
                  <a:srgbClr val="C00000"/>
                </a:solidFill>
              </a:rPr>
              <a:t>  </a:t>
            </a:r>
          </a:p>
          <a:p>
            <a:pPr eaLnBrk="0" hangingPunct="0">
              <a:lnSpc>
                <a:spcPct val="110000"/>
              </a:lnSpc>
            </a:pPr>
            <a:r>
              <a:rPr lang="en-US" altLang="zh-CN" sz="2000" dirty="0"/>
              <a:t>           </a:t>
            </a:r>
            <a:r>
              <a:rPr lang="zh-CN" altLang="en-US" sz="2000" b="1" dirty="0"/>
              <a:t>实质审查，确保一定价值</a:t>
            </a:r>
            <a:r>
              <a:rPr lang="en-US" altLang="zh-CN" sz="2000" b="1" dirty="0"/>
              <a:t>  </a:t>
            </a:r>
          </a:p>
          <a:p>
            <a:pPr eaLnBrk="0" hangingPunct="0">
              <a:lnSpc>
                <a:spcPct val="110000"/>
              </a:lnSpc>
            </a:pPr>
            <a:r>
              <a:rPr lang="en-US" altLang="zh-CN" sz="2000" dirty="0"/>
              <a:t>           </a:t>
            </a:r>
            <a:r>
              <a:rPr lang="zh-CN" altLang="en-US" sz="2000" b="1" dirty="0"/>
              <a:t>缺点</a:t>
            </a:r>
            <a:r>
              <a:rPr lang="zh-CN" altLang="en-US" sz="2000" dirty="0"/>
              <a:t>：周期长、政府干预较多、投资者易生信赖</a:t>
            </a:r>
          </a:p>
          <a:p>
            <a:pPr eaLnBrk="0" hangingPunct="0">
              <a:lnSpc>
                <a:spcPct val="110000"/>
              </a:lnSpc>
            </a:pPr>
            <a:r>
              <a:rPr lang="zh-CN" altLang="en-US" sz="2000" dirty="0"/>
              <a:t>在核准制下，股票发行不以真相公开为已足，尚须符合一定的实质条件，法律或排除某种证券，或规定公司成立过程使其符合股东公平出资原则，或考虑上述以及其他经济因素而授予主管机关广泛的裁量权。</a:t>
            </a:r>
          </a:p>
          <a:p>
            <a:pPr eaLnBrk="0" hangingPunct="0">
              <a:lnSpc>
                <a:spcPct val="110000"/>
              </a:lnSpc>
            </a:pPr>
            <a:r>
              <a:rPr lang="zh-CN" altLang="en-US" sz="2000" dirty="0"/>
              <a:t>在大多数情况下，</a:t>
            </a:r>
            <a:r>
              <a:rPr lang="zh-CN" altLang="en-US" sz="2000" u="sng" dirty="0"/>
              <a:t>核准制中行政机关的实质判断一般仅仅及于投资价值的判断，而不会涉及披露信息的真假。</a:t>
            </a:r>
            <a:r>
              <a:rPr lang="zh-CN" altLang="en-US" sz="2000" dirty="0"/>
              <a:t>（</a:t>
            </a:r>
            <a:r>
              <a:rPr lang="en-US" altLang="zh-CN" sz="2000" dirty="0"/>
              <a:t>e.g.</a:t>
            </a:r>
            <a:r>
              <a:rPr lang="zh-CN" altLang="en-US" sz="2000" dirty="0"/>
              <a:t>美、英、德、中</a:t>
            </a:r>
            <a:r>
              <a:rPr lang="en-US" altLang="zh-CN" sz="2000" dirty="0"/>
              <a:t>   vs.  </a:t>
            </a:r>
            <a:r>
              <a:rPr lang="zh-CN" altLang="en-US" sz="2000" dirty="0"/>
              <a:t>例外：法国）</a:t>
            </a:r>
          </a:p>
          <a:p>
            <a:pPr eaLnBrk="0" hangingPunct="0"/>
            <a:endParaRPr lang="zh-CN" altLang="en-US" sz="2400" dirty="0"/>
          </a:p>
        </p:txBody>
      </p:sp>
    </p:spTree>
  </p:cSld>
  <p:clrMapOvr>
    <a:masterClrMapping/>
  </p:clrMapOvr>
  <p:transition>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矩形 7"/>
          <p:cNvSpPr/>
          <p:nvPr/>
        </p:nvSpPr>
        <p:spPr>
          <a:xfrm>
            <a:off x="801379" y="525145"/>
            <a:ext cx="7735887" cy="3231654"/>
          </a:xfrm>
          <a:prstGeom prst="rect">
            <a:avLst/>
          </a:prstGeom>
          <a:noFill/>
          <a:ln w="9525">
            <a:noFill/>
          </a:ln>
        </p:spPr>
        <p:txBody>
          <a:bodyPr wrap="square" anchor="t">
            <a:spAutoFit/>
          </a:bodyPr>
          <a:lstStyle/>
          <a:p>
            <a:pPr eaLnBrk="0" fontAlgn="base" hangingPunct="0"/>
            <a:r>
              <a:rPr lang="en-US" altLang="zh-CN" sz="2400" b="1" noProof="1">
                <a:solidFill>
                  <a:srgbClr val="C00000"/>
                </a:solidFill>
              </a:rPr>
              <a:t>2.</a:t>
            </a:r>
            <a:r>
              <a:rPr lang="zh-CN" altLang="en-US" sz="2400" b="1" noProof="1">
                <a:solidFill>
                  <a:srgbClr val="C00000"/>
                </a:solidFill>
              </a:rPr>
              <a:t>我国的审核体制</a:t>
            </a:r>
            <a:endParaRPr lang="zh-CN" altLang="en-US" sz="2400" noProof="1">
              <a:solidFill>
                <a:srgbClr val="C00000"/>
              </a:solidFill>
            </a:endParaRPr>
          </a:p>
          <a:p>
            <a:pPr eaLnBrk="0" fontAlgn="base" hangingPunct="0"/>
            <a:r>
              <a:rPr lang="zh-CN" altLang="en-US" sz="2000" noProof="1"/>
              <a:t>（</a:t>
            </a:r>
            <a:r>
              <a:rPr lang="en-US" altLang="zh-CN" sz="2000" noProof="1"/>
              <a:t>1</a:t>
            </a:r>
            <a:r>
              <a:rPr lang="zh-CN" altLang="en-US" sz="2000" noProof="1"/>
              <a:t>）审核体制发展历程</a:t>
            </a:r>
          </a:p>
          <a:p>
            <a:pPr eaLnBrk="0" fontAlgn="base" hangingPunct="0"/>
            <a:r>
              <a:rPr lang="en-US" altLang="zh-CN" sz="2000" noProof="1">
                <a:sym typeface="Wingdings" panose="05000000000000000000" pitchFamily="2" charset="2"/>
              </a:rPr>
              <a:t>—</a:t>
            </a:r>
            <a:r>
              <a:rPr lang="en-US" altLang="zh-CN" sz="2000" noProof="1"/>
              <a:t>1993</a:t>
            </a:r>
            <a:r>
              <a:rPr lang="zh-CN" altLang="en-US" sz="2000" noProof="1"/>
              <a:t>《公司法》审批制</a:t>
            </a:r>
          </a:p>
          <a:p>
            <a:pPr eaLnBrk="0" fontAlgn="base" hangingPunct="0"/>
            <a:r>
              <a:rPr lang="zh-CN" altLang="en-US" sz="2000" noProof="1"/>
              <a:t>—→</a:t>
            </a:r>
            <a:r>
              <a:rPr lang="en-US" altLang="zh-CN" sz="2000" noProof="1"/>
              <a:t>1998</a:t>
            </a:r>
            <a:r>
              <a:rPr lang="zh-CN" altLang="en-US" sz="2000" noProof="1"/>
              <a:t>年《证券法》股票核准、债券审批</a:t>
            </a:r>
          </a:p>
          <a:p>
            <a:pPr eaLnBrk="0" fontAlgn="base" hangingPunct="0"/>
            <a:r>
              <a:rPr lang="zh-CN" altLang="en-US" sz="2000" noProof="1"/>
              <a:t>—→</a:t>
            </a:r>
            <a:r>
              <a:rPr lang="en-US" altLang="zh-CN" sz="2000" noProof="1"/>
              <a:t>2005</a:t>
            </a:r>
            <a:r>
              <a:rPr lang="zh-CN" altLang="en-US" sz="2000" noProof="1"/>
              <a:t>核准制</a:t>
            </a:r>
          </a:p>
          <a:p>
            <a:pPr eaLnBrk="0" fontAlgn="base" hangingPunct="0"/>
            <a:r>
              <a:rPr lang="zh-CN" altLang="en-US" sz="2000" noProof="1"/>
              <a:t>—→</a:t>
            </a:r>
            <a:r>
              <a:rPr lang="en-US" altLang="zh-CN" sz="2000" noProof="1"/>
              <a:t>2019</a:t>
            </a:r>
            <a:r>
              <a:rPr lang="zh-CN" altLang="en-US" sz="2000" noProof="1"/>
              <a:t>注册制</a:t>
            </a:r>
          </a:p>
          <a:p>
            <a:pPr eaLnBrk="0" fontAlgn="base" hangingPunct="0"/>
            <a:r>
              <a:rPr lang="zh-CN" altLang="en-US" sz="2000" b="1" noProof="1"/>
              <a:t>（</a:t>
            </a:r>
            <a:r>
              <a:rPr lang="en-US" altLang="zh-CN" sz="2000" b="1" noProof="1"/>
              <a:t>2</a:t>
            </a:r>
            <a:r>
              <a:rPr lang="zh-CN" altLang="en-US" sz="2000" b="1" noProof="1"/>
              <a:t>）为什么实施注册制？</a:t>
            </a:r>
          </a:p>
          <a:p>
            <a:pPr eaLnBrk="0" fontAlgn="base" hangingPunct="0"/>
            <a:r>
              <a:rPr lang="zh-CN" altLang="en-US" sz="2000" noProof="1"/>
              <a:t>市场主体选择的注册制——注册后审查——加强自律，提高效率（</a:t>
            </a:r>
            <a:r>
              <a:rPr lang="zh-CN" altLang="en-US" sz="2000" noProof="1">
                <a:solidFill>
                  <a:schemeClr val="accent1"/>
                </a:solidFill>
                <a:effectLst>
                  <a:outerShdw blurRad="38100" dist="25400" dir="5400000" algn="ctr" rotWithShape="0">
                    <a:srgbClr val="6E747A">
                      <a:alpha val="43000"/>
                    </a:srgbClr>
                  </a:outerShdw>
                </a:effectLst>
              </a:rPr>
              <a:t>责任落实到位很重要</a:t>
            </a:r>
            <a:r>
              <a:rPr lang="zh-CN" altLang="en-US" sz="2000" noProof="1"/>
              <a:t>）</a:t>
            </a:r>
          </a:p>
          <a:p>
            <a:pPr eaLnBrk="0" fontAlgn="base" hangingPunct="0"/>
            <a:r>
              <a:rPr lang="zh-CN" altLang="en-US" sz="2000" noProof="1">
                <a:ln w="22225">
                  <a:solidFill>
                    <a:schemeClr val="accent2"/>
                  </a:solidFill>
                  <a:prstDash val="solid"/>
                </a:ln>
                <a:solidFill>
                  <a:schemeClr val="accent2">
                    <a:lumMod val="40000"/>
                    <a:lumOff val="60000"/>
                  </a:schemeClr>
                </a:solidFill>
              </a:rPr>
              <a:t>郭锋：防范注册制，实质审核制。</a:t>
            </a:r>
          </a:p>
        </p:txBody>
      </p:sp>
    </p:spTree>
  </p:cSld>
  <p:clrMapOvr>
    <a:masterClrMapping/>
  </p:clrMapOvr>
  <p:transition>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5"/>
          <p:cNvSpPr txBox="1"/>
          <p:nvPr/>
        </p:nvSpPr>
        <p:spPr>
          <a:xfrm>
            <a:off x="269240" y="323850"/>
            <a:ext cx="8229600" cy="742950"/>
          </a:xfrm>
          <a:prstGeom prst="rect">
            <a:avLst/>
          </a:prstGeom>
          <a:noFill/>
          <a:ln w="9525">
            <a:noFill/>
          </a:ln>
        </p:spPr>
        <p:txBody>
          <a:bodyPr anchor="t"/>
          <a:lstStyle/>
          <a:p>
            <a:pPr>
              <a:lnSpc>
                <a:spcPct val="85000"/>
              </a:lnSpc>
            </a:pPr>
            <a:r>
              <a:rPr lang="zh-CN" altLang="en-US" sz="2800" b="1" dirty="0">
                <a:latin typeface="Calibri Light" panose="020F0302020204030204" pitchFamily="2" charset="0"/>
              </a:rPr>
              <a:t>三、股票发行条件</a:t>
            </a:r>
            <a:endParaRPr lang="zh-CN" altLang="en-US" sz="2800" dirty="0">
              <a:latin typeface="Calibri Light" panose="020F0302020204030204" pitchFamily="2" charset="0"/>
            </a:endParaRPr>
          </a:p>
        </p:txBody>
      </p:sp>
      <p:sp>
        <p:nvSpPr>
          <p:cNvPr id="94211" name="矩形 7"/>
          <p:cNvSpPr/>
          <p:nvPr/>
        </p:nvSpPr>
        <p:spPr>
          <a:xfrm>
            <a:off x="269242" y="1066810"/>
            <a:ext cx="8874760" cy="4328429"/>
          </a:xfrm>
          <a:prstGeom prst="rect">
            <a:avLst/>
          </a:prstGeom>
          <a:noFill/>
          <a:ln w="9525">
            <a:noFill/>
          </a:ln>
        </p:spPr>
        <p:txBody>
          <a:bodyPr wrap="square" anchor="t">
            <a:spAutoFit/>
          </a:bodyPr>
          <a:lstStyle/>
          <a:p>
            <a:pPr eaLnBrk="0" fontAlgn="base" hangingPunct="0">
              <a:lnSpc>
                <a:spcPct val="114000"/>
              </a:lnSpc>
            </a:pPr>
            <a:r>
              <a:rPr lang="en-US" altLang="zh-CN" sz="2400" b="1" noProof="1">
                <a:solidFill>
                  <a:srgbClr val="C00000"/>
                </a:solidFill>
              </a:rPr>
              <a:t>1.</a:t>
            </a:r>
            <a:r>
              <a:rPr lang="zh-CN" altLang="en-US" sz="2400" b="1" noProof="1">
                <a:solidFill>
                  <a:srgbClr val="C00000"/>
                </a:solidFill>
              </a:rPr>
              <a:t>证监会对</a:t>
            </a:r>
            <a:r>
              <a:rPr lang="zh-CN" altLang="en-US" sz="2400" b="1" noProof="1">
                <a:ln w="22225">
                  <a:solidFill>
                    <a:schemeClr val="accent2"/>
                  </a:solidFill>
                  <a:prstDash val="solid"/>
                </a:ln>
                <a:solidFill>
                  <a:srgbClr val="C00000"/>
                </a:solidFill>
              </a:rPr>
              <a:t>国企改制首次公开发行并上市</a:t>
            </a:r>
            <a:r>
              <a:rPr lang="zh-CN" altLang="en-US" sz="2400" b="1" noProof="1">
                <a:solidFill>
                  <a:srgbClr val="C00000"/>
                </a:solidFill>
              </a:rPr>
              <a:t>的实质条件</a:t>
            </a:r>
            <a:endParaRPr lang="en-US" altLang="zh-CN" sz="2400" b="1" noProof="1">
              <a:solidFill>
                <a:srgbClr val="C00000"/>
              </a:solidFill>
            </a:endParaRPr>
          </a:p>
          <a:p>
            <a:pPr eaLnBrk="0" fontAlgn="base" hangingPunct="0">
              <a:lnSpc>
                <a:spcPct val="114000"/>
              </a:lnSpc>
            </a:pPr>
            <a:r>
              <a:rPr lang="zh-CN" altLang="en-US" sz="2000" noProof="1"/>
              <a:t>《首次公开发行股票并上市管理办法》（证监会</a:t>
            </a:r>
            <a:r>
              <a:rPr lang="en-US" altLang="zh-CN" sz="2000" noProof="1"/>
              <a:t>2018</a:t>
            </a:r>
            <a:r>
              <a:rPr lang="zh-CN" altLang="en-US" sz="2000" noProof="1"/>
              <a:t>）</a:t>
            </a:r>
          </a:p>
          <a:p>
            <a:pPr eaLnBrk="0" fontAlgn="base" hangingPunct="0">
              <a:lnSpc>
                <a:spcPct val="114000"/>
              </a:lnSpc>
            </a:pPr>
            <a:r>
              <a:rPr sz="2000" noProof="1">
                <a:latin typeface="楷体" panose="02010609060101010101" charset="-122"/>
                <a:ea typeface="楷体" panose="02010609060101010101" charset="-122"/>
                <a:cs typeface="楷体" panose="02010609060101010101" charset="-122"/>
              </a:rPr>
              <a:t>第九条  发行人自股份有限公司成立后，</a:t>
            </a:r>
            <a:r>
              <a:rPr sz="2000" b="1"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持续经营时间</a:t>
            </a:r>
            <a:r>
              <a:rPr sz="2000" b="1" noProof="1">
                <a:latin typeface="楷体" panose="02010609060101010101" charset="-122"/>
                <a:ea typeface="楷体" panose="02010609060101010101" charset="-122"/>
                <a:cs typeface="楷体" panose="02010609060101010101" charset="-122"/>
              </a:rPr>
              <a:t>应当在</a:t>
            </a:r>
            <a:r>
              <a:rPr sz="2000" b="1"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3年</a:t>
            </a:r>
            <a:r>
              <a:rPr sz="2000" b="1" noProof="1">
                <a:latin typeface="楷体" panose="02010609060101010101" charset="-122"/>
                <a:ea typeface="楷体" panose="02010609060101010101" charset="-122"/>
                <a:cs typeface="楷体" panose="02010609060101010101" charset="-122"/>
              </a:rPr>
              <a:t>以上</a:t>
            </a:r>
            <a:r>
              <a:rPr sz="2000" noProof="1">
                <a:latin typeface="楷体" panose="02010609060101010101" charset="-122"/>
                <a:ea typeface="楷体" panose="02010609060101010101" charset="-122"/>
                <a:cs typeface="楷体" panose="02010609060101010101" charset="-122"/>
              </a:rPr>
              <a:t>，但经国务院批准的除外。有限责任公司按原账面净资产值折股整体变更为股份有限公司的，持续经营时间可以从有限责任公司成立之日起计算。</a:t>
            </a:r>
            <a:r>
              <a:rPr lang="zh-CN" altLang="en-US" sz="2000" noProof="1">
                <a:latin typeface="楷体" panose="02010609060101010101" charset="-122"/>
                <a:ea typeface="楷体" panose="02010609060101010101" charset="-122"/>
                <a:cs typeface="楷体" panose="02010609060101010101" charset="-122"/>
              </a:rPr>
              <a:t>（业绩明确、风险显露、可公开发行）</a:t>
            </a:r>
          </a:p>
          <a:p>
            <a:pPr eaLnBrk="0" fontAlgn="base" hangingPunct="0">
              <a:lnSpc>
                <a:spcPct val="114000"/>
              </a:lnSpc>
            </a:pPr>
            <a:r>
              <a:rPr sz="2000" noProof="1">
                <a:latin typeface="楷体" panose="02010609060101010101" charset="-122"/>
                <a:ea typeface="楷体" panose="02010609060101010101" charset="-122"/>
                <a:cs typeface="楷体" panose="02010609060101010101" charset="-122"/>
              </a:rPr>
              <a:t>第十条  </a:t>
            </a:r>
            <a:r>
              <a:rPr sz="2000" b="1" noProof="1">
                <a:latin typeface="楷体" panose="02010609060101010101" charset="-122"/>
                <a:ea typeface="楷体" panose="02010609060101010101" charset="-122"/>
                <a:cs typeface="楷体" panose="02010609060101010101" charset="-122"/>
              </a:rPr>
              <a:t>发行人的</a:t>
            </a:r>
            <a:r>
              <a:rPr sz="2000" b="1"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注册资本</a:t>
            </a:r>
            <a:r>
              <a:rPr sz="2000" b="1" noProof="1">
                <a:latin typeface="楷体" panose="02010609060101010101" charset="-122"/>
                <a:ea typeface="楷体" panose="02010609060101010101" charset="-122"/>
                <a:cs typeface="楷体" panose="02010609060101010101" charset="-122"/>
              </a:rPr>
              <a:t>已足额缴纳</a:t>
            </a:r>
            <a:r>
              <a:rPr sz="2000" noProof="1">
                <a:latin typeface="楷体" panose="02010609060101010101" charset="-122"/>
                <a:ea typeface="楷体" panose="02010609060101010101" charset="-122"/>
                <a:cs typeface="楷体" panose="02010609060101010101" charset="-122"/>
              </a:rPr>
              <a:t>，发起人或者股东用作出资的资产的财产权转移手续已办理完毕，发行人的主要资产不存在重大权属纠纷。</a:t>
            </a:r>
          </a:p>
          <a:p>
            <a:pPr eaLnBrk="0" fontAlgn="base" hangingPunct="0">
              <a:lnSpc>
                <a:spcPct val="114000"/>
              </a:lnSpc>
            </a:pPr>
            <a:r>
              <a:rPr sz="2000" noProof="1">
                <a:latin typeface="楷体" panose="02010609060101010101" charset="-122"/>
                <a:ea typeface="楷体" panose="02010609060101010101" charset="-122"/>
                <a:cs typeface="楷体" panose="02010609060101010101" charset="-122"/>
              </a:rPr>
              <a:t>第十一条  发行人的</a:t>
            </a:r>
            <a:r>
              <a:rPr sz="2000" b="1" noProof="1">
                <a:latin typeface="楷体" panose="02010609060101010101" charset="-122"/>
                <a:ea typeface="楷体" panose="02010609060101010101" charset="-122"/>
                <a:cs typeface="楷体" panose="02010609060101010101" charset="-122"/>
              </a:rPr>
              <a:t>生产经营</a:t>
            </a:r>
            <a:r>
              <a:rPr sz="2000" noProof="1">
                <a:latin typeface="楷体" panose="02010609060101010101" charset="-122"/>
                <a:ea typeface="楷体" panose="02010609060101010101" charset="-122"/>
                <a:cs typeface="楷体" panose="02010609060101010101" charset="-122"/>
              </a:rPr>
              <a:t>符合法律、行政法规和公司章程的规定，符合国家</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产业政策</a:t>
            </a:r>
            <a:r>
              <a:rPr sz="2000" noProof="1">
                <a:latin typeface="楷体" panose="02010609060101010101" charset="-122"/>
                <a:ea typeface="楷体" panose="02010609060101010101" charset="-122"/>
                <a:cs typeface="楷体" panose="02010609060101010101" charset="-122"/>
              </a:rPr>
              <a:t>。</a:t>
            </a:r>
          </a:p>
          <a:p>
            <a:pPr eaLnBrk="0" fontAlgn="base" hangingPunct="0">
              <a:lnSpc>
                <a:spcPct val="114000"/>
              </a:lnSpc>
            </a:pPr>
            <a:r>
              <a:rPr sz="2000" noProof="1">
                <a:latin typeface="楷体" panose="02010609060101010101" charset="-122"/>
                <a:ea typeface="楷体" panose="02010609060101010101" charset="-122"/>
                <a:cs typeface="楷体" panose="02010609060101010101" charset="-122"/>
              </a:rPr>
              <a:t>第十二条  发行人最近3年内</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主营业务和董事、高级管理人员</a:t>
            </a:r>
            <a:r>
              <a:rPr sz="2000" b="1" noProof="1">
                <a:latin typeface="楷体" panose="02010609060101010101" charset="-122"/>
                <a:ea typeface="楷体" panose="02010609060101010101" charset="-122"/>
                <a:cs typeface="楷体" panose="02010609060101010101" charset="-122"/>
              </a:rPr>
              <a:t>没有发生重大变化</a:t>
            </a:r>
            <a:r>
              <a:rPr sz="2000" noProof="1">
                <a:latin typeface="楷体" panose="02010609060101010101" charset="-122"/>
                <a:ea typeface="楷体" panose="02010609060101010101" charset="-122"/>
                <a:cs typeface="楷体" panose="02010609060101010101" charset="-122"/>
              </a:rPr>
              <a:t>，</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实际控制人</a:t>
            </a:r>
            <a:r>
              <a:rPr sz="2000" noProof="1">
                <a:latin typeface="楷体" panose="02010609060101010101" charset="-122"/>
                <a:ea typeface="楷体" panose="02010609060101010101" charset="-122"/>
                <a:cs typeface="楷体" panose="02010609060101010101" charset="-122"/>
              </a:rPr>
              <a:t>没有发生变更。</a:t>
            </a:r>
            <a:endParaRPr lang="zh-CN" altLang="en-US" sz="2000"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5"/>
          <p:cNvSpPr txBox="1"/>
          <p:nvPr/>
        </p:nvSpPr>
        <p:spPr>
          <a:xfrm>
            <a:off x="914400" y="111521"/>
            <a:ext cx="8229600" cy="957263"/>
          </a:xfrm>
          <a:prstGeom prst="rect">
            <a:avLst/>
          </a:prstGeom>
          <a:noFill/>
          <a:ln w="9525">
            <a:noFill/>
          </a:ln>
        </p:spPr>
        <p:txBody>
          <a:bodyPr anchor="t"/>
          <a:lstStyle/>
          <a:p>
            <a:pPr>
              <a:lnSpc>
                <a:spcPct val="85000"/>
              </a:lnSpc>
            </a:pPr>
            <a:r>
              <a:rPr lang="en-US" altLang="zh-CN" sz="4800" b="1" dirty="0">
                <a:solidFill>
                  <a:srgbClr val="404040"/>
                </a:solidFill>
                <a:latin typeface="Calibri Light" panose="020F0302020204030204" pitchFamily="2" charset="0"/>
              </a:rPr>
              <a:t>       </a:t>
            </a:r>
            <a:r>
              <a:rPr lang="zh-CN" altLang="en-US" sz="4800" b="1" dirty="0">
                <a:solidFill>
                  <a:srgbClr val="404040"/>
                </a:solidFill>
                <a:latin typeface="Calibri Light" panose="020F0302020204030204" pitchFamily="2" charset="0"/>
              </a:rPr>
              <a:t>一、证书</a:t>
            </a:r>
            <a:r>
              <a:rPr lang="en-US" altLang="zh-CN" sz="4800" b="1" dirty="0">
                <a:solidFill>
                  <a:srgbClr val="404040"/>
                </a:solidFill>
                <a:latin typeface="Calibri Light" panose="020F0302020204030204" pitchFamily="2" charset="0"/>
              </a:rPr>
              <a:t>v</a:t>
            </a:r>
            <a:r>
              <a:rPr lang="zh-CN" altLang="en-US" sz="4800" b="1" dirty="0">
                <a:solidFill>
                  <a:srgbClr val="404040"/>
                </a:solidFill>
                <a:latin typeface="Calibri Light" panose="020F0302020204030204" pitchFamily="2" charset="0"/>
              </a:rPr>
              <a:t>证券</a:t>
            </a:r>
            <a:endParaRPr lang="zh-CN" altLang="en-US" sz="4800" dirty="0">
              <a:solidFill>
                <a:srgbClr val="404040"/>
              </a:solidFill>
              <a:latin typeface="Calibri Light" panose="020F0302020204030204" pitchFamily="2" charset="0"/>
            </a:endParaRPr>
          </a:p>
        </p:txBody>
      </p:sp>
      <p:sp>
        <p:nvSpPr>
          <p:cNvPr id="17411" name="矩形 7"/>
          <p:cNvSpPr/>
          <p:nvPr/>
        </p:nvSpPr>
        <p:spPr>
          <a:xfrm>
            <a:off x="501816" y="802025"/>
            <a:ext cx="8251901" cy="4517519"/>
          </a:xfrm>
          <a:prstGeom prst="rect">
            <a:avLst/>
          </a:prstGeom>
          <a:noFill/>
          <a:ln w="9525">
            <a:noFill/>
          </a:ln>
        </p:spPr>
        <p:txBody>
          <a:bodyPr wrap="square" anchor="t">
            <a:spAutoFit/>
          </a:bodyPr>
          <a:lstStyle/>
          <a:p>
            <a:pPr fontAlgn="base"/>
            <a:r>
              <a:rPr lang="zh-CN" altLang="en-US" sz="2400" b="1" noProof="1">
                <a:solidFill>
                  <a:srgbClr val="C00000"/>
                </a:solidFill>
              </a:rPr>
              <a:t>（一）证书</a:t>
            </a:r>
            <a:endParaRPr lang="zh-CN" altLang="en-US" sz="2400" noProof="1">
              <a:solidFill>
                <a:srgbClr val="C00000"/>
              </a:solidFill>
            </a:endParaRPr>
          </a:p>
          <a:p>
            <a:pPr fontAlgn="base"/>
            <a:r>
              <a:rPr lang="zh-CN" altLang="en-US" sz="1900" b="1" noProof="1"/>
              <a:t>证书</a:t>
            </a:r>
            <a:r>
              <a:rPr lang="zh-CN" altLang="en-US" sz="1900" noProof="1"/>
              <a:t>：</a:t>
            </a:r>
            <a:r>
              <a:rPr lang="zh-CN" altLang="en-US" sz="2200" noProof="1"/>
              <a:t>记载一定事实（含法律行为）的文书。证明事实曾经发生。</a:t>
            </a:r>
            <a:endParaRPr lang="zh-CN" altLang="en-US" sz="1900" noProof="1"/>
          </a:p>
          <a:p>
            <a:pPr fontAlgn="base"/>
            <a:r>
              <a:rPr lang="zh-CN" altLang="en-US" sz="1900" b="1" noProof="1">
                <a:sym typeface="+mn-ea"/>
              </a:rPr>
              <a:t>例子</a:t>
            </a:r>
            <a:r>
              <a:rPr lang="zh-CN" altLang="en-US" sz="1900" noProof="1">
                <a:sym typeface="+mn-ea"/>
              </a:rPr>
              <a:t>：</a:t>
            </a:r>
            <a:r>
              <a:rPr lang="zh-CN" altLang="en-US" sz="1900" b="1" noProof="1">
                <a:solidFill>
                  <a:srgbClr val="FF0000"/>
                </a:solidFill>
                <a:effectLst>
                  <a:outerShdw blurRad="38100" dist="25400" dir="5400000" algn="ctr" rotWithShape="0">
                    <a:srgbClr val="6E747A">
                      <a:alpha val="43000"/>
                    </a:srgbClr>
                  </a:outerShdw>
                </a:effectLst>
                <a:sym typeface="+mn-ea"/>
              </a:rPr>
              <a:t>？</a:t>
            </a:r>
            <a:endParaRPr lang="zh-CN" altLang="en-US" sz="1900" noProof="1"/>
          </a:p>
          <a:p>
            <a:pPr fontAlgn="base"/>
            <a:r>
              <a:rPr lang="zh-CN" altLang="en-US" sz="1900" b="1" noProof="1">
                <a:sym typeface="+mn-ea"/>
              </a:rPr>
              <a:t>特点</a:t>
            </a:r>
            <a:r>
              <a:rPr lang="zh-CN" altLang="en-US" sz="1900" noProof="1">
                <a:sym typeface="+mn-ea"/>
              </a:rPr>
              <a:t>：</a:t>
            </a:r>
            <a:r>
              <a:rPr lang="zh-CN" altLang="en-US" sz="1900" b="1" noProof="1">
                <a:sym typeface="+mn-ea"/>
              </a:rPr>
              <a:t>证书的有无并不能直接决定当事人之间的法律关系存否，实体法上的权利义务关系可以完全脱离证书而存在</a:t>
            </a:r>
            <a:r>
              <a:rPr lang="zh-CN" altLang="en-US" sz="1900" noProof="1">
                <a:sym typeface="+mn-ea"/>
              </a:rPr>
              <a:t>。例如：结婚证遗失。</a:t>
            </a:r>
            <a:endParaRPr lang="zh-CN" altLang="en-US" sz="1900" noProof="1"/>
          </a:p>
          <a:p>
            <a:pPr fontAlgn="base"/>
            <a:r>
              <a:rPr lang="zh-CN" altLang="en-US" sz="2400" b="1" noProof="1">
                <a:solidFill>
                  <a:srgbClr val="C00000"/>
                </a:solidFill>
              </a:rPr>
              <a:t>（二）证券</a:t>
            </a:r>
            <a:endParaRPr lang="en-US" altLang="zh-CN" sz="2400" noProof="1">
              <a:solidFill>
                <a:srgbClr val="C00000"/>
              </a:solidFill>
            </a:endParaRPr>
          </a:p>
          <a:p>
            <a:pPr fontAlgn="base"/>
            <a:r>
              <a:rPr lang="zh-CN" altLang="en-US" sz="1900" b="1" noProof="1"/>
              <a:t>概念</a:t>
            </a:r>
            <a:r>
              <a:rPr lang="zh-CN" altLang="en-US" sz="1900" noProof="1"/>
              <a:t>：</a:t>
            </a:r>
            <a:r>
              <a:rPr lang="zh-CN" altLang="en-US" sz="2000" noProof="1"/>
              <a:t>有人界定如下：以书面形式或者其他形式加以记载，并</a:t>
            </a:r>
            <a:r>
              <a:rPr lang="zh-CN" altLang="en-US" sz="2000" b="1" noProof="1">
                <a:solidFill>
                  <a:srgbClr val="FF0000"/>
                </a:solidFill>
              </a:rPr>
              <a:t>证明或者设定权利为目的</a:t>
            </a:r>
            <a:r>
              <a:rPr lang="zh-CN" altLang="en-US" sz="2000" noProof="1"/>
              <a:t>而做成的凭证。</a:t>
            </a:r>
            <a:endParaRPr lang="en-US" altLang="zh-CN" sz="2000" noProof="1"/>
          </a:p>
          <a:p>
            <a:pPr fontAlgn="base"/>
            <a:r>
              <a:rPr lang="zh-CN" altLang="en-US" sz="1900" b="1" noProof="1"/>
              <a:t>本质</a:t>
            </a:r>
            <a:r>
              <a:rPr lang="zh-CN" altLang="en-US" sz="1900" noProof="1"/>
              <a:t>：</a:t>
            </a:r>
            <a:r>
              <a:rPr lang="zh-CN" altLang="en-US" sz="1900" b="1" noProof="1"/>
              <a:t>具有财产属性的民事权利</a:t>
            </a:r>
            <a:r>
              <a:rPr lang="zh-CN" altLang="en-US" sz="1900" noProof="1"/>
              <a:t>。一般来看，证券之券本身并无价值，其价值在于其代表的民事权利。</a:t>
            </a:r>
          </a:p>
          <a:p>
            <a:pPr fontAlgn="base"/>
            <a:r>
              <a:rPr lang="zh-CN" altLang="en-US" sz="1900" b="1" noProof="1"/>
              <a:t>特点</a:t>
            </a:r>
            <a:r>
              <a:rPr lang="zh-CN" altLang="en-US" sz="1900" noProof="1"/>
              <a:t>：</a:t>
            </a:r>
            <a:r>
              <a:rPr lang="zh-CN" altLang="en-US" sz="1900" b="1" noProof="1"/>
              <a:t>证券上不仅记载一定的权利，而且证券本身就代表一定的权利</a:t>
            </a:r>
            <a:r>
              <a:rPr lang="zh-CN" altLang="en-US" sz="1900" noProof="1"/>
              <a:t>。通常权利与证券相结合，</a:t>
            </a:r>
            <a:r>
              <a:rPr lang="zh-CN" altLang="en-US" sz="1900" b="1" noProof="1"/>
              <a:t>权利存在于证券之上，权利不能离开证券而存在</a:t>
            </a:r>
            <a:r>
              <a:rPr lang="zh-CN" altLang="en-US" sz="1900" noProof="1"/>
              <a:t>。</a:t>
            </a:r>
          </a:p>
          <a:p>
            <a:pPr fontAlgn="base"/>
            <a:r>
              <a:rPr lang="zh-CN" altLang="en-US" sz="1900" b="1" noProof="1"/>
              <a:t>例子</a:t>
            </a:r>
            <a:r>
              <a:rPr lang="zh-CN" altLang="en-US" sz="1900" noProof="1"/>
              <a:t>：传统下的火车票</a:t>
            </a:r>
            <a:r>
              <a:rPr lang="en-US" altLang="zh-CN" sz="1900" noProof="1"/>
              <a:t>=</a:t>
            </a:r>
            <a:r>
              <a:rPr lang="zh-CN" altLang="en-US" sz="1900" noProof="1"/>
              <a:t>权利凭证（技术进步）</a:t>
            </a:r>
          </a:p>
          <a:p>
            <a:pPr fontAlgn="base">
              <a:lnSpc>
                <a:spcPct val="150000"/>
              </a:lnSpc>
            </a:pPr>
            <a:endParaRPr lang="zh-CN" altLang="en-US" sz="1900" noProof="1"/>
          </a:p>
        </p:txBody>
      </p:sp>
    </p:spTree>
  </p:cSld>
  <p:clrMapOvr>
    <a:masterClrMapping/>
  </p:clrMapOvr>
  <p:transition>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9584" y="449576"/>
            <a:ext cx="8338185" cy="6061710"/>
          </a:xfrm>
        </p:spPr>
        <p:txBody>
          <a:bodyPr/>
          <a:lstStyle/>
          <a:p>
            <a:pPr>
              <a:lnSpc>
                <a:spcPct val="114000"/>
              </a:lnSpc>
              <a:spcBef>
                <a:spcPts val="0"/>
              </a:spcBef>
              <a:spcAft>
                <a:spcPts val="0"/>
              </a:spcAft>
            </a:pPr>
            <a:r>
              <a:rPr lang="en-US" altLang="zh-CN" strike="noStrike" noProof="1">
                <a:latin typeface="楷体" panose="02010609060101010101" charset="-122"/>
                <a:ea typeface="楷体" panose="02010609060101010101" charset="-122"/>
                <a:cs typeface="楷体" panose="02010609060101010101" charset="-122"/>
                <a:sym typeface="+mn-ea"/>
              </a:rPr>
              <a:t>第十三条  发行人的</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股权清晰</a:t>
            </a:r>
            <a:r>
              <a:rPr lang="en-US" altLang="zh-CN" strike="noStrike" noProof="1">
                <a:latin typeface="楷体" panose="02010609060101010101" charset="-122"/>
                <a:ea typeface="楷体" panose="02010609060101010101" charset="-122"/>
                <a:cs typeface="楷体" panose="02010609060101010101" charset="-122"/>
                <a:sym typeface="+mn-ea"/>
              </a:rPr>
              <a:t>，控股股东和受控股股东、实际控制人支配的股东持有的发行人股份不存在重大权属纠纷。</a:t>
            </a:r>
          </a:p>
          <a:p>
            <a:pPr>
              <a:lnSpc>
                <a:spcPct val="114000"/>
              </a:lnSpc>
              <a:spcBef>
                <a:spcPts val="0"/>
              </a:spcBef>
              <a:spcAft>
                <a:spcPts val="0"/>
              </a:spcAft>
            </a:pPr>
            <a:r>
              <a:rPr lang="en-US" altLang="zh-CN" strike="noStrike" noProof="1">
                <a:latin typeface="楷体" panose="02010609060101010101" charset="-122"/>
                <a:ea typeface="楷体" panose="02010609060101010101" charset="-122"/>
                <a:cs typeface="楷体" panose="02010609060101010101" charset="-122"/>
                <a:sym typeface="+mn-ea"/>
              </a:rPr>
              <a:t>第十四条  发行人已经依法建立</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健全股东大会、董事会、监事会、独立董事、董事会秘书制度</a:t>
            </a:r>
            <a:r>
              <a:rPr lang="en-US" altLang="zh-CN" strike="noStrike" noProof="1">
                <a:latin typeface="楷体" panose="02010609060101010101" charset="-122"/>
                <a:ea typeface="楷体" panose="02010609060101010101" charset="-122"/>
                <a:cs typeface="楷体" panose="02010609060101010101" charset="-122"/>
                <a:sym typeface="+mn-ea"/>
              </a:rPr>
              <a:t>，相关机构和人员能够依法履行职责。</a:t>
            </a:r>
          </a:p>
          <a:p>
            <a:pPr>
              <a:lnSpc>
                <a:spcPct val="114000"/>
              </a:lnSpc>
              <a:spcBef>
                <a:spcPts val="0"/>
              </a:spcBef>
              <a:spcAft>
                <a:spcPts val="0"/>
              </a:spcAft>
            </a:pPr>
            <a:r>
              <a:rPr lang="en-US" altLang="zh-CN" strike="noStrike" noProof="1">
                <a:latin typeface="楷体" panose="02010609060101010101" charset="-122"/>
                <a:ea typeface="楷体" panose="02010609060101010101" charset="-122"/>
                <a:cs typeface="楷体" panose="02010609060101010101" charset="-122"/>
                <a:sym typeface="+mn-ea"/>
              </a:rPr>
              <a:t>第十五条  发行人的董事、监事和高级管理人员已经</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了解</a:t>
            </a:r>
            <a:r>
              <a:rPr lang="en-US" altLang="zh-CN" strike="noStrike" noProof="1">
                <a:latin typeface="楷体" panose="02010609060101010101" charset="-122"/>
                <a:ea typeface="楷体" panose="02010609060101010101" charset="-122"/>
                <a:cs typeface="楷体" panose="02010609060101010101" charset="-122"/>
                <a:sym typeface="+mn-ea"/>
              </a:rPr>
              <a:t>与股票发行上市有关的法律法规，</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知悉</a:t>
            </a:r>
            <a:r>
              <a:rPr lang="en-US" altLang="zh-CN" strike="noStrike" noProof="1">
                <a:latin typeface="楷体" panose="02010609060101010101" charset="-122"/>
                <a:ea typeface="楷体" panose="02010609060101010101" charset="-122"/>
                <a:cs typeface="楷体" panose="02010609060101010101" charset="-122"/>
                <a:sym typeface="+mn-ea"/>
              </a:rPr>
              <a:t>上市公司及其董事、监事和高级管理人员的法定义务和责任。</a:t>
            </a:r>
          </a:p>
          <a:p>
            <a:pPr>
              <a:lnSpc>
                <a:spcPct val="114000"/>
              </a:lnSpc>
              <a:spcBef>
                <a:spcPts val="0"/>
              </a:spcBef>
              <a:spcAft>
                <a:spcPts val="0"/>
              </a:spcAft>
            </a:pPr>
            <a:r>
              <a:rPr lang="en-US" altLang="zh-CN" strike="noStrike" noProof="1">
                <a:latin typeface="楷体" panose="02010609060101010101" charset="-122"/>
                <a:ea typeface="楷体" panose="02010609060101010101" charset="-122"/>
                <a:cs typeface="楷体" panose="02010609060101010101" charset="-122"/>
                <a:sym typeface="+mn-ea"/>
              </a:rPr>
              <a:t>第十六条  发行人的董事、监事和高级管理人员符合法律、行政法规和规章规定的</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任职资格</a:t>
            </a:r>
            <a:r>
              <a:rPr lang="en-US" altLang="zh-CN" strike="noStrike" noProof="1">
                <a:latin typeface="楷体" panose="02010609060101010101" charset="-122"/>
                <a:ea typeface="楷体" panose="02010609060101010101" charset="-122"/>
                <a:cs typeface="楷体" panose="02010609060101010101" charset="-122"/>
                <a:sym typeface="+mn-ea"/>
              </a:rPr>
              <a:t>，且不得有下列情形： （一）被中国证监会采取证券市场禁入措施尚在禁入期的； （二）最近36个月内受到中国证监会行政处罚，或者最近12个月内受到证券交易所公开谴责； （三）因涉嫌犯罪被司法机关立案侦查或者涉嫌违法违规被中国证监会立案调查，尚未有明确结论意见。</a:t>
            </a:r>
          </a:p>
          <a:p>
            <a:pPr>
              <a:lnSpc>
                <a:spcPct val="114000"/>
              </a:lnSpc>
              <a:spcBef>
                <a:spcPts val="0"/>
              </a:spcBef>
              <a:spcAft>
                <a:spcPts val="0"/>
              </a:spcAft>
            </a:pPr>
            <a:r>
              <a:rPr lang="en-US" altLang="zh-CN" strike="noStrike" noProof="1">
                <a:latin typeface="楷体" panose="02010609060101010101" charset="-122"/>
                <a:ea typeface="楷体" panose="02010609060101010101" charset="-122"/>
                <a:cs typeface="楷体" panose="02010609060101010101" charset="-122"/>
                <a:sym typeface="+mn-ea"/>
              </a:rPr>
              <a:t>第十七条  发行人的</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内部控制制度</a:t>
            </a:r>
            <a:r>
              <a:rPr lang="en-US" altLang="zh-CN" strike="noStrike" noProof="1">
                <a:latin typeface="楷体" panose="02010609060101010101" charset="-122"/>
                <a:ea typeface="楷体" panose="02010609060101010101" charset="-122"/>
                <a:cs typeface="楷体" panose="02010609060101010101" charset="-122"/>
                <a:sym typeface="+mn-ea"/>
              </a:rPr>
              <a:t>健全且被有效执行，能够合理保证财务报告的可靠性、生产经营的合法性、营运的效率与效果。</a:t>
            </a:r>
          </a:p>
          <a:p>
            <a:pPr eaLnBrk="0" fontAlgn="base" hangingPunct="0">
              <a:lnSpc>
                <a:spcPct val="114000"/>
              </a:lnSpc>
            </a:pPr>
            <a:endParaRPr lang="zh-CN" altLang="en-US" strike="noStrike" noProof="1">
              <a:latin typeface="Calibri" panose="020F0502020204030204" pitchFamily="2" charset="0"/>
              <a:ea typeface="宋体" panose="02010600030101010101" pitchFamily="2" charset="-122"/>
            </a:endParaRPr>
          </a:p>
          <a:p>
            <a:pPr fontAlgn="base"/>
            <a:endParaRPr lang="zh-CN" altLang="en-US" strike="noStrike" noProof="1"/>
          </a:p>
        </p:txBody>
      </p:sp>
    </p:spTree>
  </p:cSld>
  <p:clrMapOvr>
    <a:masterClrMapping/>
  </p:clrMapOvr>
  <p:transition>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3544" y="393065"/>
            <a:ext cx="8312150" cy="5875020"/>
          </a:xfrm>
        </p:spPr>
        <p:txBody>
          <a:bodyPr/>
          <a:lstStyle/>
          <a:p>
            <a:pPr eaLnBrk="0" fontAlgn="base" hangingPunct="0">
              <a:lnSpc>
                <a:spcPct val="114000"/>
              </a:lnSpc>
            </a:pPr>
            <a:r>
              <a:rPr lang="en-US" altLang="zh-CN" strike="noStrike" noProof="1">
                <a:latin typeface="楷体" panose="02010609060101010101" charset="-122"/>
                <a:ea typeface="楷体" panose="02010609060101010101" charset="-122"/>
                <a:cs typeface="楷体" panose="02010609060101010101" charset="-122"/>
                <a:sym typeface="+mn-ea"/>
              </a:rPr>
              <a:t>第十九条  发行人的公司章程中已明确</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对外担保</a:t>
            </a:r>
            <a:r>
              <a:rPr lang="en-US" altLang="zh-CN" strike="noStrike" noProof="1">
                <a:latin typeface="楷体" panose="02010609060101010101" charset="-122"/>
                <a:ea typeface="楷体" panose="02010609060101010101" charset="-122"/>
                <a:cs typeface="楷体" panose="02010609060101010101" charset="-122"/>
                <a:sym typeface="+mn-ea"/>
              </a:rPr>
              <a:t>的审批权限和审议程序，不存在为控股股东、实际控制人及其控制的其他企业进行违规担保的情形。</a:t>
            </a:r>
          </a:p>
          <a:p>
            <a:pPr eaLnBrk="0" fontAlgn="base" hangingPunct="0">
              <a:lnSpc>
                <a:spcPct val="114000"/>
              </a:lnSpc>
            </a:pPr>
            <a:r>
              <a:rPr lang="en-US" altLang="zh-CN" strike="noStrike" noProof="1">
                <a:latin typeface="楷体" panose="02010609060101010101" charset="-122"/>
                <a:ea typeface="楷体" panose="02010609060101010101" charset="-122"/>
                <a:cs typeface="楷体" panose="02010609060101010101" charset="-122"/>
                <a:sym typeface="+mn-ea"/>
              </a:rPr>
              <a:t>第二十条  发行人有严格的</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资金管理</a:t>
            </a:r>
            <a:r>
              <a:rPr lang="en-US" altLang="zh-CN" strike="noStrike" noProof="1">
                <a:latin typeface="楷体" panose="02010609060101010101" charset="-122"/>
                <a:ea typeface="楷体" panose="02010609060101010101" charset="-122"/>
                <a:cs typeface="楷体" panose="02010609060101010101" charset="-122"/>
                <a:sym typeface="+mn-ea"/>
              </a:rPr>
              <a:t>制度，不得有资金被控股股东、实际控制人及其控制的其他企业以借款、代偿债务、代垫款项或者其他方式占用的情形。</a:t>
            </a:r>
          </a:p>
          <a:p>
            <a:pPr eaLnBrk="0" fontAlgn="base" hangingPunct="0">
              <a:lnSpc>
                <a:spcPct val="114000"/>
              </a:lnSpc>
            </a:pPr>
            <a:r>
              <a:rPr lang="en-US" altLang="zh-CN" strike="noStrike" noProof="1">
                <a:latin typeface="楷体" panose="02010609060101010101" charset="-122"/>
                <a:ea typeface="楷体" panose="02010609060101010101" charset="-122"/>
                <a:cs typeface="楷体" panose="02010609060101010101" charset="-122"/>
                <a:sym typeface="+mn-ea"/>
              </a:rPr>
              <a:t>第二十一条  发行人</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资产质量</a:t>
            </a:r>
            <a:r>
              <a:rPr lang="en-US" altLang="zh-CN" strike="noStrike" noProof="1">
                <a:latin typeface="楷体" panose="02010609060101010101" charset="-122"/>
                <a:ea typeface="楷体" panose="02010609060101010101" charset="-122"/>
                <a:cs typeface="楷体" panose="02010609060101010101" charset="-122"/>
                <a:sym typeface="+mn-ea"/>
              </a:rPr>
              <a:t>良好，资产负债结构合理，盈利能力较强，现金流量正常。</a:t>
            </a:r>
          </a:p>
          <a:p>
            <a:pPr eaLnBrk="0" fontAlgn="base" hangingPunct="0">
              <a:lnSpc>
                <a:spcPct val="114000"/>
              </a:lnSpc>
            </a:pPr>
            <a:r>
              <a:rPr lang="en-US" altLang="zh-CN" strike="noStrike" noProof="1">
                <a:latin typeface="楷体" panose="02010609060101010101" charset="-122"/>
                <a:ea typeface="楷体" panose="02010609060101010101" charset="-122"/>
                <a:cs typeface="楷体" panose="02010609060101010101" charset="-122"/>
                <a:sym typeface="+mn-ea"/>
              </a:rPr>
              <a:t>第二十二条  发行人的</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内部控制</a:t>
            </a:r>
            <a:r>
              <a:rPr lang="en-US" altLang="zh-CN" strike="noStrike" noProof="1">
                <a:latin typeface="楷体" panose="02010609060101010101" charset="-122"/>
                <a:ea typeface="楷体" panose="02010609060101010101" charset="-122"/>
                <a:cs typeface="楷体" panose="02010609060101010101" charset="-122"/>
                <a:sym typeface="+mn-ea"/>
              </a:rPr>
              <a:t>在所有重大方面是有效的，并由注册会计师出具了</a:t>
            </a:r>
            <a:r>
              <a:rPr lang="en-US" altLang="zh-CN"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无保留结论</a:t>
            </a:r>
            <a:r>
              <a:rPr lang="en-US" altLang="zh-CN" strike="noStrike" noProof="1">
                <a:latin typeface="楷体" panose="02010609060101010101" charset="-122"/>
                <a:ea typeface="楷体" panose="02010609060101010101" charset="-122"/>
                <a:cs typeface="楷体" panose="02010609060101010101" charset="-122"/>
                <a:sym typeface="+mn-ea"/>
              </a:rPr>
              <a:t>的内部控制鉴证报告。</a:t>
            </a:r>
          </a:p>
          <a:p>
            <a:pPr eaLnBrk="0" fontAlgn="base" hangingPunct="0">
              <a:lnSpc>
                <a:spcPct val="114000"/>
              </a:lnSpc>
            </a:pPr>
            <a:r>
              <a:rPr lang="zh-CN" altLang="en-US" strike="noStrike" noProof="1">
                <a:latin typeface="楷体" panose="02010609060101010101" charset="-122"/>
                <a:ea typeface="楷体" panose="02010609060101010101" charset="-122"/>
                <a:cs typeface="楷体" panose="02010609060101010101" charset="-122"/>
              </a:rPr>
              <a:t>第二十三条  发行人</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会计基础工作规范</a:t>
            </a:r>
            <a:r>
              <a:rPr lang="zh-CN" altLang="en-US" strike="noStrike" noProof="1">
                <a:latin typeface="楷体" panose="02010609060101010101" charset="-122"/>
                <a:ea typeface="楷体" panose="02010609060101010101" charset="-122"/>
                <a:cs typeface="楷体" panose="02010609060101010101" charset="-122"/>
              </a:rPr>
              <a:t>，财务报表的编制符合企业会计准则和相关会计制度的规定，在所有重大方面公允地反映了发行人的财务状况、经营成果和现金流量，并由注册会计师出具了</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无保留意见</a:t>
            </a:r>
            <a:r>
              <a:rPr lang="zh-CN" altLang="en-US" strike="noStrike" noProof="1">
                <a:latin typeface="楷体" panose="02010609060101010101" charset="-122"/>
                <a:ea typeface="楷体" panose="02010609060101010101" charset="-122"/>
                <a:cs typeface="楷体" panose="02010609060101010101" charset="-122"/>
              </a:rPr>
              <a:t>的审计报告。</a:t>
            </a:r>
          </a:p>
          <a:p>
            <a:pPr eaLnBrk="0" fontAlgn="base" hangingPunct="0">
              <a:lnSpc>
                <a:spcPct val="114000"/>
              </a:lnSpc>
            </a:pPr>
            <a:endParaRPr lang="zh-CN" altLang="en-US" strike="noStrike"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7650" y="435612"/>
            <a:ext cx="8753475" cy="5875020"/>
          </a:xfrm>
        </p:spPr>
        <p:txBody>
          <a:bodyPr/>
          <a:lstStyle/>
          <a:p>
            <a:pPr eaLnBrk="0" fontAlgn="base" hangingPunct="0">
              <a:lnSpc>
                <a:spcPct val="114000"/>
              </a:lnSpc>
            </a:pPr>
            <a:r>
              <a:rPr lang="zh-CN" altLang="en-US" strike="noStrike" noProof="1">
                <a:latin typeface="楷体" panose="02010609060101010101" charset="-122"/>
                <a:ea typeface="楷体" panose="02010609060101010101" charset="-122"/>
                <a:cs typeface="楷体" panose="02010609060101010101" charset="-122"/>
                <a:sym typeface="+mn-ea"/>
              </a:rPr>
              <a:t>第二十四条  发行人编制</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财务报表</a:t>
            </a:r>
            <a:r>
              <a:rPr lang="zh-CN" altLang="en-US" strike="noStrike" noProof="1">
                <a:latin typeface="楷体" panose="02010609060101010101" charset="-122"/>
                <a:ea typeface="楷体" panose="02010609060101010101" charset="-122"/>
                <a:cs typeface="楷体" panose="02010609060101010101" charset="-122"/>
                <a:sym typeface="+mn-ea"/>
              </a:rPr>
              <a:t>应以实际发生的交易或者事项为依据；在进行会计确认、计量和报告时应当保持应有的谨慎；对相同或者相似的经济业务，应选用一致的会计政策，</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不得随意变更</a:t>
            </a:r>
            <a:r>
              <a:rPr lang="zh-CN" altLang="en-US" strike="noStrike" noProof="1">
                <a:latin typeface="楷体" panose="02010609060101010101" charset="-122"/>
                <a:ea typeface="楷体" panose="02010609060101010101" charset="-122"/>
                <a:cs typeface="楷体" panose="02010609060101010101" charset="-122"/>
                <a:sym typeface="+mn-ea"/>
              </a:rPr>
              <a:t>。</a:t>
            </a:r>
            <a:endParaRPr lang="zh-CN" altLang="en-US" strike="noStrike" noProof="1">
              <a:latin typeface="楷体" panose="02010609060101010101" charset="-122"/>
              <a:ea typeface="楷体" panose="02010609060101010101" charset="-122"/>
              <a:cs typeface="楷体" panose="02010609060101010101" charset="-122"/>
            </a:endParaRPr>
          </a:p>
          <a:p>
            <a:pPr eaLnBrk="0" fontAlgn="base" hangingPunct="0">
              <a:lnSpc>
                <a:spcPct val="114000"/>
              </a:lnSpc>
            </a:pPr>
            <a:r>
              <a:rPr lang="zh-CN" altLang="en-US" strike="noStrike" noProof="1">
                <a:latin typeface="楷体" panose="02010609060101010101" charset="-122"/>
                <a:ea typeface="楷体" panose="02010609060101010101" charset="-122"/>
                <a:cs typeface="楷体" panose="02010609060101010101" charset="-122"/>
                <a:sym typeface="+mn-ea"/>
              </a:rPr>
              <a:t>第二十五条  发行人应完整披露关联方关系并按重要性原则恰当披露</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sym typeface="+mn-ea"/>
              </a:rPr>
              <a:t>关联交易</a:t>
            </a:r>
            <a:r>
              <a:rPr lang="zh-CN" altLang="en-US" strike="noStrike" noProof="1">
                <a:latin typeface="楷体" panose="02010609060101010101" charset="-122"/>
                <a:ea typeface="楷体" panose="02010609060101010101" charset="-122"/>
                <a:cs typeface="楷体" panose="02010609060101010101" charset="-122"/>
                <a:sym typeface="+mn-ea"/>
              </a:rPr>
              <a:t>。关联交易价格公允，不存在通过关联交易操纵利润的情形。</a:t>
            </a:r>
          </a:p>
          <a:p>
            <a:pPr eaLnBrk="0" fontAlgn="base" hangingPunct="0">
              <a:lnSpc>
                <a:spcPct val="114000"/>
              </a:lnSpc>
            </a:pPr>
            <a:r>
              <a:rPr lang="zh-CN" altLang="en-US" strike="noStrike" noProof="1">
                <a:latin typeface="楷体" panose="02010609060101010101" charset="-122"/>
                <a:ea typeface="楷体" panose="02010609060101010101" charset="-122"/>
                <a:cs typeface="楷体" panose="02010609060101010101" charset="-122"/>
              </a:rPr>
              <a:t>第二十六条  </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发行人应当符合下列条件</a:t>
            </a:r>
            <a:r>
              <a:rPr lang="zh-CN" altLang="en-US" strike="noStrike" noProof="1">
                <a:latin typeface="楷体" panose="02010609060101010101" charset="-122"/>
                <a:ea typeface="楷体" panose="02010609060101010101" charset="-122"/>
                <a:cs typeface="楷体" panose="02010609060101010101" charset="-122"/>
              </a:rPr>
              <a:t>： （一）最近3个会计年度</a:t>
            </a:r>
            <a:r>
              <a:rPr lang="zh-CN" altLang="en-US" b="1" strike="noStrike"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净利润</a:t>
            </a:r>
            <a:r>
              <a:rPr lang="zh-CN" altLang="en-US" strike="noStrike" noProof="1">
                <a:latin typeface="楷体" panose="02010609060101010101" charset="-122"/>
                <a:ea typeface="楷体" panose="02010609060101010101" charset="-122"/>
                <a:cs typeface="楷体" panose="02010609060101010101" charset="-122"/>
              </a:rPr>
              <a:t>均为正数且累计超过人民币3000万元，净利润以扣除非经常性损益前后较低者为计算依据； （二）最近3个会计年度经营活动产生的</a:t>
            </a:r>
            <a:r>
              <a:rPr lang="zh-CN" altLang="en-US" b="1" strike="noStrike"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现金流量净额</a:t>
            </a:r>
            <a:r>
              <a:rPr lang="zh-CN" altLang="en-US" strike="noStrike" noProof="1">
                <a:latin typeface="楷体" panose="02010609060101010101" charset="-122"/>
                <a:ea typeface="楷体" panose="02010609060101010101" charset="-122"/>
                <a:cs typeface="楷体" panose="02010609060101010101" charset="-122"/>
              </a:rPr>
              <a:t>累计超过人民币5000万元；或者最近3个会计年度</a:t>
            </a:r>
            <a:r>
              <a:rPr lang="zh-CN" altLang="en-US" b="1" strike="noStrike"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营业收入</a:t>
            </a:r>
            <a:r>
              <a:rPr lang="zh-CN" altLang="en-US" strike="noStrike" noProof="1">
                <a:latin typeface="楷体" panose="02010609060101010101" charset="-122"/>
                <a:ea typeface="楷体" panose="02010609060101010101" charset="-122"/>
                <a:cs typeface="楷体" panose="02010609060101010101" charset="-122"/>
              </a:rPr>
              <a:t>累计超过人民币3亿元； （三）</a:t>
            </a:r>
            <a:r>
              <a:rPr lang="zh-CN" altLang="en-US" b="1" strike="noStrike"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发行前股本总额</a:t>
            </a:r>
            <a:r>
              <a:rPr lang="zh-CN" altLang="en-US" strike="noStrike" noProof="1">
                <a:latin typeface="楷体" panose="02010609060101010101" charset="-122"/>
                <a:ea typeface="楷体" panose="02010609060101010101" charset="-122"/>
                <a:cs typeface="楷体" panose="02010609060101010101" charset="-122"/>
              </a:rPr>
              <a:t>不少于人民币3000万元； （四）最近一期末</a:t>
            </a:r>
            <a:r>
              <a:rPr lang="zh-CN" altLang="en-US" b="1" strike="noStrike"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无形资产</a:t>
            </a:r>
            <a:r>
              <a:rPr lang="zh-CN" altLang="en-US" strike="noStrike" noProof="1">
                <a:latin typeface="楷体" panose="02010609060101010101" charset="-122"/>
                <a:ea typeface="楷体" panose="02010609060101010101" charset="-122"/>
                <a:cs typeface="楷体" panose="02010609060101010101" charset="-122"/>
              </a:rPr>
              <a:t>（扣除土地使用权、水面养殖权和采矿权等后）占净资产的比例不高于20％； （五）最近一期末不存在</a:t>
            </a:r>
            <a:r>
              <a:rPr lang="zh-CN" altLang="en-US" b="1" strike="noStrike"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未弥补亏损</a:t>
            </a:r>
            <a:r>
              <a:rPr lang="zh-CN" altLang="en-US" strike="noStrike" noProof="1">
                <a:latin typeface="楷体" panose="02010609060101010101" charset="-122"/>
                <a:ea typeface="楷体" panose="02010609060101010101" charset="-122"/>
                <a:cs typeface="楷体" panose="02010609060101010101" charset="-122"/>
              </a:rPr>
              <a:t>。 中国证监会根据《关于开展创新企业境内发行股票或存托凭证试点的若干意见》等规定认定的试点企业（以下简称试点企业），可不适用前款第（一）项、第（五）项规定。</a:t>
            </a:r>
          </a:p>
          <a:p>
            <a:pPr marL="0" indent="0">
              <a:buNone/>
            </a:pPr>
            <a:endParaRPr lang="zh-CN" altLang="en-US" sz="1800" noProof="1"/>
          </a:p>
        </p:txBody>
      </p:sp>
    </p:spTree>
  </p:cSld>
  <p:clrMapOvr>
    <a:masterClrMapping/>
  </p:clrMapOvr>
  <p:transition>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650" y="321320"/>
            <a:ext cx="8641709" cy="6061075"/>
          </a:xfrm>
        </p:spPr>
        <p:txBody>
          <a:bodyPr/>
          <a:lstStyle/>
          <a:p>
            <a:pPr>
              <a:spcBef>
                <a:spcPts val="200"/>
              </a:spcBef>
            </a:pPr>
            <a:r>
              <a:rPr lang="zh-CN" altLang="en-US" strike="noStrike" noProof="1">
                <a:latin typeface="楷体" panose="02010609060101010101" charset="-122"/>
                <a:ea typeface="楷体" panose="02010609060101010101" charset="-122"/>
                <a:cs typeface="楷体" panose="02010609060101010101" charset="-122"/>
              </a:rPr>
              <a:t>第二十七条  发行人依法纳税，各项税收优惠符合相关法律法规的规定。发行人的经营成果对</a:t>
            </a:r>
            <a:r>
              <a:rPr lang="zh-CN" altLang="en-US" strike="noStrike" noProof="1">
                <a:solidFill>
                  <a:srgbClr val="FF0000"/>
                </a:solidFill>
                <a:latin typeface="楷体" panose="02010609060101010101" charset="-122"/>
                <a:ea typeface="楷体" panose="02010609060101010101" charset="-122"/>
                <a:cs typeface="楷体" panose="02010609060101010101" charset="-122"/>
              </a:rPr>
              <a:t>税收优惠</a:t>
            </a:r>
            <a:r>
              <a:rPr lang="zh-CN" altLang="en-US" strike="noStrike" noProof="1">
                <a:latin typeface="楷体" panose="02010609060101010101" charset="-122"/>
                <a:ea typeface="楷体" panose="02010609060101010101" charset="-122"/>
                <a:cs typeface="楷体" panose="02010609060101010101" charset="-122"/>
              </a:rPr>
              <a:t>不存在严重依赖。</a:t>
            </a:r>
          </a:p>
          <a:p>
            <a:pPr>
              <a:spcBef>
                <a:spcPts val="200"/>
              </a:spcBef>
            </a:pPr>
            <a:r>
              <a:rPr lang="zh-CN" altLang="en-US" strike="noStrike" noProof="1">
                <a:latin typeface="楷体" panose="02010609060101010101" charset="-122"/>
                <a:ea typeface="楷体" panose="02010609060101010101" charset="-122"/>
                <a:cs typeface="楷体" panose="02010609060101010101" charset="-122"/>
              </a:rPr>
              <a:t>第二十八条  发行人不存在</a:t>
            </a:r>
            <a:r>
              <a:rPr lang="zh-CN" altLang="en-US" strike="noStrike" noProof="1">
                <a:solidFill>
                  <a:srgbClr val="FF0000"/>
                </a:solidFill>
                <a:latin typeface="楷体" panose="02010609060101010101" charset="-122"/>
                <a:ea typeface="楷体" panose="02010609060101010101" charset="-122"/>
                <a:cs typeface="楷体" panose="02010609060101010101" charset="-122"/>
              </a:rPr>
              <a:t>重大偿债风险</a:t>
            </a:r>
            <a:r>
              <a:rPr lang="zh-CN" altLang="en-US" strike="noStrike" noProof="1">
                <a:latin typeface="楷体" panose="02010609060101010101" charset="-122"/>
                <a:ea typeface="楷体" panose="02010609060101010101" charset="-122"/>
                <a:cs typeface="楷体" panose="02010609060101010101" charset="-122"/>
              </a:rPr>
              <a:t>，不存在影响</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持续经营</a:t>
            </a:r>
            <a:r>
              <a:rPr lang="zh-CN" altLang="en-US" strike="noStrike" noProof="1">
                <a:latin typeface="楷体" panose="02010609060101010101" charset="-122"/>
                <a:ea typeface="楷体" panose="02010609060101010101" charset="-122"/>
                <a:cs typeface="楷体" panose="02010609060101010101" charset="-122"/>
              </a:rPr>
              <a:t>的担保、诉讼以及仲裁等重大或有事项。</a:t>
            </a:r>
          </a:p>
          <a:p>
            <a:pPr>
              <a:spcBef>
                <a:spcPts val="200"/>
              </a:spcBef>
            </a:pPr>
            <a:r>
              <a:rPr lang="zh-CN" altLang="en-US" strike="noStrike" noProof="1">
                <a:latin typeface="楷体" panose="02010609060101010101" charset="-122"/>
                <a:ea typeface="楷体" panose="02010609060101010101" charset="-122"/>
                <a:cs typeface="楷体" panose="02010609060101010101" charset="-122"/>
              </a:rPr>
              <a:t>第二十九条  发行人申报文件中</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不得有下列情形</a:t>
            </a:r>
            <a:r>
              <a:rPr lang="zh-CN" altLang="en-US" strike="noStrike" noProof="1">
                <a:latin typeface="楷体" panose="02010609060101010101" charset="-122"/>
                <a:ea typeface="楷体" panose="02010609060101010101" charset="-122"/>
                <a:cs typeface="楷体" panose="02010609060101010101" charset="-122"/>
              </a:rPr>
              <a:t>： （一）故意遗漏或虚构交易、事项或者其他重要信息； （二）滥用会计政策或者会计估计； （三）操纵、伪造或篡改编制财务报表所依据的会计记录或者相关凭证。</a:t>
            </a:r>
          </a:p>
          <a:p>
            <a:pPr>
              <a:spcBef>
                <a:spcPts val="200"/>
              </a:spcBef>
            </a:pPr>
            <a:r>
              <a:rPr lang="zh-CN" altLang="en-US" strike="noStrike" noProof="1">
                <a:latin typeface="楷体" panose="02010609060101010101" charset="-122"/>
                <a:ea typeface="楷体" panose="02010609060101010101" charset="-122"/>
                <a:cs typeface="楷体" panose="02010609060101010101" charset="-122"/>
              </a:rPr>
              <a:t>第三十条  发行人</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cs typeface="楷体" panose="02010609060101010101" charset="-122"/>
              </a:rPr>
              <a:t>不得有下列影响持续盈利能力的情形</a:t>
            </a:r>
            <a:r>
              <a:rPr lang="zh-CN" altLang="en-US" strike="noStrike" noProof="1">
                <a:latin typeface="楷体" panose="02010609060101010101" charset="-122"/>
                <a:ea typeface="楷体" panose="02010609060101010101" charset="-122"/>
                <a:cs typeface="楷体" panose="02010609060101010101" charset="-122"/>
              </a:rPr>
              <a:t>： （一）发行人的经营模式、产品或服务的品种结构已经或者将发生重大变化，并对发行人的持续盈利能力构成重大不利影响； （二）发行人的行业地位或发行人所处行业的经营环境已经或者将发生重大变化，并对发行人的持续盈利能力构成重大不利影响； （三）发行人最近1个会计年度的营业收入或净利润对关联方或者存在重大不确定性的客户存在重大依赖； （四）发行人最近1个会计年度的净利润主要来自合并财务报表范围以外的投资收益； （五）发行人在用的商标、专利、专有技术以及特许经营权等重要资产或技术的取得或者使用存在重大不利变化的风险； （六）其他可能对发行人持续盈利能力构成重大不利影响的情形。</a:t>
            </a:r>
          </a:p>
        </p:txBody>
      </p:sp>
    </p:spTree>
  </p:cSld>
  <p:clrMapOvr>
    <a:masterClrMapping/>
  </p:clrMapOvr>
  <p:transition>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矩形 7"/>
          <p:cNvSpPr/>
          <p:nvPr/>
        </p:nvSpPr>
        <p:spPr>
          <a:xfrm>
            <a:off x="0" y="0"/>
            <a:ext cx="9235440" cy="7245958"/>
          </a:xfrm>
          <a:prstGeom prst="rect">
            <a:avLst/>
          </a:prstGeom>
          <a:noFill/>
          <a:ln w="9525">
            <a:noFill/>
          </a:ln>
        </p:spPr>
        <p:txBody>
          <a:bodyPr wrap="square" anchor="t">
            <a:spAutoFit/>
          </a:bodyPr>
          <a:lstStyle/>
          <a:p>
            <a:pPr eaLnBrk="0" fontAlgn="base" hangingPunct="0">
              <a:lnSpc>
                <a:spcPct val="110000"/>
              </a:lnSpc>
            </a:pPr>
            <a:r>
              <a:rPr lang="en-US" altLang="zh-CN" sz="2400" b="1" noProof="1">
                <a:solidFill>
                  <a:srgbClr val="C00000"/>
                </a:solidFill>
              </a:rPr>
              <a:t>2.</a:t>
            </a:r>
            <a:r>
              <a:rPr lang="zh-CN" altLang="en-US" sz="2400" b="1" noProof="1">
                <a:solidFill>
                  <a:srgbClr val="C00000"/>
                </a:solidFill>
              </a:rPr>
              <a:t>股票发行的一般要求</a:t>
            </a:r>
          </a:p>
          <a:p>
            <a:pPr eaLnBrk="0" fontAlgn="base" hangingPunct="0">
              <a:lnSpc>
                <a:spcPct val="110000"/>
              </a:lnSpc>
            </a:pPr>
            <a:r>
              <a:rPr lang="zh-CN" altLang="en-US" sz="2000" b="1" noProof="1">
                <a:solidFill>
                  <a:srgbClr val="0070C0"/>
                </a:solidFill>
              </a:rPr>
              <a:t>（</a:t>
            </a:r>
            <a:r>
              <a:rPr lang="en-US" altLang="zh-CN" sz="2000" b="1" noProof="1">
                <a:solidFill>
                  <a:srgbClr val="0070C0"/>
                </a:solidFill>
              </a:rPr>
              <a:t>1</a:t>
            </a:r>
            <a:r>
              <a:rPr lang="zh-CN" altLang="en-US" sz="2000" b="1" noProof="1">
                <a:solidFill>
                  <a:srgbClr val="0070C0"/>
                </a:solidFill>
              </a:rPr>
              <a:t>）同股同权，同股同价</a:t>
            </a:r>
            <a:r>
              <a:rPr lang="en-US" altLang="zh-CN" sz="2000" b="1" noProof="1">
                <a:solidFill>
                  <a:srgbClr val="0070C0"/>
                </a:solidFill>
              </a:rPr>
              <a:t>  </a:t>
            </a:r>
          </a:p>
          <a:p>
            <a:pPr eaLnBrk="0" fontAlgn="base" hangingPunct="0">
              <a:lnSpc>
                <a:spcPct val="110000"/>
              </a:lnSpc>
            </a:pPr>
            <a:r>
              <a:rPr sz="2000" noProof="1">
                <a:latin typeface="楷体" panose="02010609060101010101" charset="-122"/>
                <a:ea typeface="楷体" panose="02010609060101010101" charset="-122"/>
                <a:cs typeface="楷体" panose="02010609060101010101" charset="-122"/>
              </a:rPr>
              <a:t>《公司法》第一百二十六条 股份的发行，实行</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公平、公正</a:t>
            </a:r>
            <a:r>
              <a:rPr sz="2000" noProof="1">
                <a:latin typeface="楷体" panose="02010609060101010101" charset="-122"/>
                <a:ea typeface="楷体" panose="02010609060101010101" charset="-122"/>
                <a:cs typeface="楷体" panose="02010609060101010101" charset="-122"/>
              </a:rPr>
              <a:t>的原则，</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同种类的每一股份应当具有同等权利。</a:t>
            </a:r>
            <a:r>
              <a:rPr sz="2000" noProof="1">
                <a:latin typeface="楷体" panose="02010609060101010101" charset="-122"/>
                <a:ea typeface="楷体" panose="02010609060101010101" charset="-122"/>
                <a:cs typeface="楷体" panose="02010609060101010101" charset="-122"/>
              </a:rPr>
              <a:t> 同次发行的同种类股票，每股的</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发行条件和价格应当相同</a:t>
            </a:r>
            <a:r>
              <a:rPr sz="2000" noProof="1">
                <a:latin typeface="楷体" panose="02010609060101010101" charset="-122"/>
                <a:ea typeface="楷体" panose="02010609060101010101" charset="-122"/>
                <a:cs typeface="楷体" panose="02010609060101010101" charset="-122"/>
              </a:rPr>
              <a:t>；任何单位或者个人所认购的股份，每股应当支付相同价额。</a:t>
            </a:r>
          </a:p>
          <a:p>
            <a:pPr eaLnBrk="0" fontAlgn="base" hangingPunct="0">
              <a:lnSpc>
                <a:spcPct val="110000"/>
              </a:lnSpc>
            </a:pPr>
            <a:r>
              <a:rPr lang="zh-CN" altLang="en-US" sz="2000" b="1" noProof="1">
                <a:solidFill>
                  <a:srgbClr val="0070C0"/>
                </a:solidFill>
              </a:rPr>
              <a:t>（</a:t>
            </a:r>
            <a:r>
              <a:rPr lang="en-US" altLang="zh-CN" sz="2000" b="1" noProof="1">
                <a:solidFill>
                  <a:srgbClr val="0070C0"/>
                </a:solidFill>
              </a:rPr>
              <a:t>2</a:t>
            </a:r>
            <a:r>
              <a:rPr lang="zh-CN" altLang="en-US" sz="2000" b="1" noProof="1">
                <a:solidFill>
                  <a:srgbClr val="0070C0"/>
                </a:solidFill>
              </a:rPr>
              <a:t>）禁止折价发行</a:t>
            </a:r>
            <a:r>
              <a:rPr lang="en-US" altLang="zh-CN" sz="2000" b="1" noProof="1">
                <a:solidFill>
                  <a:srgbClr val="0070C0"/>
                </a:solidFill>
              </a:rPr>
              <a:t> </a:t>
            </a:r>
          </a:p>
          <a:p>
            <a:pPr eaLnBrk="0" fontAlgn="base" hangingPunct="0">
              <a:lnSpc>
                <a:spcPct val="110000"/>
              </a:lnSpc>
            </a:pPr>
            <a:r>
              <a:rPr lang="en-US" altLang="zh-CN" sz="2000" noProof="1"/>
              <a:t> </a:t>
            </a:r>
            <a:r>
              <a:rPr sz="2000" noProof="1">
                <a:latin typeface="楷体" panose="02010609060101010101" charset="-122"/>
                <a:ea typeface="楷体" panose="02010609060101010101" charset="-122"/>
                <a:cs typeface="楷体" panose="02010609060101010101" charset="-122"/>
              </a:rPr>
              <a:t>《公司法》第一百二十七条 股票发行价格可以按票面金额，也可以超过票面金额，但</a:t>
            </a:r>
            <a:r>
              <a:rPr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不得低于票面金额</a:t>
            </a:r>
            <a:r>
              <a:rPr sz="2000" noProof="1">
                <a:latin typeface="楷体" panose="02010609060101010101" charset="-122"/>
                <a:ea typeface="楷体" panose="02010609060101010101" charset="-122"/>
                <a:cs typeface="楷体" panose="02010609060101010101" charset="-122"/>
              </a:rPr>
              <a:t>。</a:t>
            </a:r>
            <a:endParaRPr lang="en-US" sz="2000" noProof="1">
              <a:latin typeface="楷体" panose="02010609060101010101" charset="-122"/>
              <a:ea typeface="楷体" panose="02010609060101010101" charset="-122"/>
              <a:cs typeface="楷体" panose="02010609060101010101" charset="-122"/>
            </a:endParaRPr>
          </a:p>
          <a:p>
            <a:pPr eaLnBrk="0" hangingPunct="0">
              <a:lnSpc>
                <a:spcPct val="110000"/>
              </a:lnSpc>
              <a:spcBef>
                <a:spcPts val="1200"/>
              </a:spcBef>
              <a:spcAft>
                <a:spcPts val="200"/>
              </a:spcAft>
              <a:buClr>
                <a:schemeClr val="accent1"/>
              </a:buClr>
            </a:pPr>
            <a:r>
              <a:rPr lang="zh-CN" altLang="en-US" sz="2000" b="1" noProof="1">
                <a:solidFill>
                  <a:srgbClr val="0070C0"/>
                </a:solidFill>
                <a:sym typeface="+mn-ea"/>
              </a:rPr>
              <a:t>（</a:t>
            </a:r>
            <a:r>
              <a:rPr lang="en-US" altLang="zh-CN" sz="2000" b="1" noProof="1">
                <a:solidFill>
                  <a:srgbClr val="0070C0"/>
                </a:solidFill>
                <a:sym typeface="+mn-ea"/>
              </a:rPr>
              <a:t>3</a:t>
            </a:r>
            <a:r>
              <a:rPr lang="zh-CN" altLang="en-US" sz="2000" b="1" noProof="1">
                <a:solidFill>
                  <a:srgbClr val="0070C0"/>
                </a:solidFill>
                <a:sym typeface="+mn-ea"/>
              </a:rPr>
              <a:t>）股票的形式</a:t>
            </a:r>
            <a:endParaRPr lang="zh-CN" altLang="en-US" sz="2000" b="1" noProof="1">
              <a:solidFill>
                <a:srgbClr val="0070C0"/>
              </a:solidFill>
            </a:endParaRPr>
          </a:p>
          <a:p>
            <a:pPr marL="90804" indent="-90804" eaLnBrk="0" hangingPunct="0">
              <a:lnSpc>
                <a:spcPct val="110000"/>
              </a:lnSpc>
              <a:spcBef>
                <a:spcPts val="1200"/>
              </a:spcBef>
              <a:spcAft>
                <a:spcPts val="200"/>
              </a:spcAft>
              <a:buClr>
                <a:schemeClr val="accent1"/>
              </a:buClr>
              <a:buFont typeface="Calibri" panose="020F0502020204030204" pitchFamily="2" charset="0"/>
              <a:buChar char=" "/>
            </a:pPr>
            <a:r>
              <a:rPr lang="zh-CN" altLang="en-US" sz="2000" noProof="1">
                <a:solidFill>
                  <a:srgbClr val="404040"/>
                </a:solidFill>
                <a:sym typeface="+mn-ea"/>
              </a:rPr>
              <a:t>目前，我国完全实现了</a:t>
            </a:r>
            <a:r>
              <a:rPr lang="zh-CN" altLang="en-US" sz="2000" b="1" noProof="1">
                <a:solidFill>
                  <a:srgbClr val="FF0000"/>
                </a:solidFill>
                <a:sym typeface="+mn-ea"/>
              </a:rPr>
              <a:t>股票公开发行和交易的无纸化</a:t>
            </a:r>
            <a:r>
              <a:rPr lang="zh-CN" altLang="en-US" sz="2000" noProof="1">
                <a:solidFill>
                  <a:srgbClr val="404040"/>
                </a:solidFill>
                <a:sym typeface="+mn-ea"/>
              </a:rPr>
              <a:t>。在</a:t>
            </a:r>
            <a:r>
              <a:rPr lang="zh-CN" altLang="en-US" sz="2000" u="sng" noProof="1">
                <a:solidFill>
                  <a:srgbClr val="404040"/>
                </a:solidFill>
                <a:sym typeface="+mn-ea"/>
              </a:rPr>
              <a:t>无纸化的情况</a:t>
            </a:r>
            <a:r>
              <a:rPr lang="zh-CN" altLang="en-US" sz="2000" noProof="1">
                <a:solidFill>
                  <a:srgbClr val="404040"/>
                </a:solidFill>
                <a:sym typeface="+mn-ea"/>
              </a:rPr>
              <a:t>下，股票全部采用</a:t>
            </a:r>
            <a:r>
              <a:rPr lang="zh-CN" altLang="en-US" sz="2000" b="1" noProof="1">
                <a:solidFill>
                  <a:srgbClr val="C00000"/>
                </a:solidFill>
                <a:effectLst>
                  <a:outerShdw blurRad="38100" dist="38100" dir="2700000" algn="tl">
                    <a:srgbClr val="000000">
                      <a:alpha val="43137"/>
                    </a:srgbClr>
                  </a:outerShdw>
                </a:effectLst>
                <a:sym typeface="+mn-ea"/>
              </a:rPr>
              <a:t>记名方式</a:t>
            </a:r>
            <a:r>
              <a:rPr lang="zh-CN" altLang="en-US" sz="2000" noProof="1">
                <a:solidFill>
                  <a:srgbClr val="404040"/>
                </a:solidFill>
                <a:sym typeface="+mn-ea"/>
              </a:rPr>
              <a:t>，登录在中国证券登记结算公司为投资者开设的证券账户上。</a:t>
            </a:r>
          </a:p>
          <a:p>
            <a:pPr marL="90804" indent="-90804" eaLnBrk="0" hangingPunct="0">
              <a:lnSpc>
                <a:spcPct val="110000"/>
              </a:lnSpc>
              <a:spcBef>
                <a:spcPts val="1200"/>
              </a:spcBef>
              <a:spcAft>
                <a:spcPts val="200"/>
              </a:spcAft>
              <a:buClr>
                <a:schemeClr val="accent1"/>
              </a:buClr>
              <a:buFont typeface="Calibri" panose="020F0502020204030204" pitchFamily="2" charset="0"/>
              <a:buChar char=" "/>
            </a:pPr>
            <a:r>
              <a:rPr lang="zh-CN" altLang="en-US" sz="2000" noProof="1">
                <a:solidFill>
                  <a:srgbClr val="404040"/>
                </a:solidFill>
                <a:sym typeface="+mn-ea"/>
              </a:rPr>
              <a:t>在公开发行股票的公司中，由于已经全部采用无纸化，所以，</a:t>
            </a:r>
            <a:r>
              <a:rPr lang="zh-CN" altLang="en-US" sz="2000" b="1" noProof="1">
                <a:solidFill>
                  <a:srgbClr val="404040"/>
                </a:solidFill>
                <a:sym typeface="+mn-ea"/>
              </a:rPr>
              <a:t>发行的股票全部为记名股票，我国公开股票市场中尚未有无记名股票的发行。</a:t>
            </a:r>
          </a:p>
          <a:p>
            <a:pPr marL="90804" indent="-90804" eaLnBrk="0" hangingPunct="0">
              <a:lnSpc>
                <a:spcPct val="110000"/>
              </a:lnSpc>
              <a:spcBef>
                <a:spcPts val="0"/>
              </a:spcBef>
              <a:spcAft>
                <a:spcPts val="200"/>
              </a:spcAft>
              <a:buClr>
                <a:schemeClr val="accent1"/>
              </a:buClr>
              <a:buFont typeface="Calibri" panose="020F0502020204030204" pitchFamily="2" charset="0"/>
              <a:buChar char=" "/>
            </a:pPr>
            <a:r>
              <a:rPr lang="en-US" altLang="zh-CN" sz="2000" noProof="1">
                <a:solidFill>
                  <a:srgbClr val="404040"/>
                </a:solidFill>
                <a:latin typeface="楷体" panose="02010609060101010101" charset="-122"/>
                <a:ea typeface="楷体" panose="02010609060101010101" charset="-122"/>
                <a:cs typeface="楷体" panose="02010609060101010101" charset="-122"/>
                <a:sym typeface="+mn-ea"/>
              </a:rPr>
              <a:t>《</a:t>
            </a:r>
            <a:r>
              <a:rPr lang="zh-CN" altLang="en-US" sz="2000" noProof="1">
                <a:solidFill>
                  <a:srgbClr val="404040"/>
                </a:solidFill>
                <a:latin typeface="楷体" panose="02010609060101010101" charset="-122"/>
                <a:ea typeface="楷体" panose="02010609060101010101" charset="-122"/>
                <a:cs typeface="楷体" panose="02010609060101010101" charset="-122"/>
                <a:sym typeface="+mn-ea"/>
              </a:rPr>
              <a:t>公司法</a:t>
            </a:r>
            <a:r>
              <a:rPr lang="en-US" altLang="zh-CN" sz="2000" noProof="1">
                <a:solidFill>
                  <a:srgbClr val="404040"/>
                </a:solidFill>
                <a:latin typeface="楷体" panose="02010609060101010101" charset="-122"/>
                <a:ea typeface="楷体" panose="02010609060101010101" charset="-122"/>
                <a:cs typeface="楷体" panose="02010609060101010101" charset="-122"/>
                <a:sym typeface="+mn-ea"/>
              </a:rPr>
              <a:t>》</a:t>
            </a:r>
            <a:r>
              <a:rPr lang="zh-CN" altLang="en-US" sz="2000" noProof="1">
                <a:solidFill>
                  <a:srgbClr val="404040"/>
                </a:solidFill>
                <a:latin typeface="楷体" panose="02010609060101010101" charset="-122"/>
                <a:ea typeface="楷体" panose="02010609060101010101" charset="-122"/>
                <a:cs typeface="楷体" panose="02010609060101010101" charset="-122"/>
                <a:sym typeface="+mn-ea"/>
              </a:rPr>
              <a:t>第一百二十八条 股票采用纸面形式或者国务院证券监督管理机构规定的其他形式。</a:t>
            </a:r>
            <a:r>
              <a:rPr lang="zh-CN" altLang="en-US" sz="2000" noProof="1">
                <a:solidFill>
                  <a:srgbClr val="404040"/>
                </a:solidFill>
                <a:sym typeface="+mn-ea"/>
              </a:rPr>
              <a:t> </a:t>
            </a:r>
          </a:p>
          <a:p>
            <a:pPr marL="90804" indent="-90804" eaLnBrk="0" hangingPunct="0">
              <a:lnSpc>
                <a:spcPct val="110000"/>
              </a:lnSpc>
              <a:spcBef>
                <a:spcPts val="0"/>
              </a:spcBef>
              <a:spcAft>
                <a:spcPts val="200"/>
              </a:spcAft>
              <a:buClr>
                <a:schemeClr val="accent1"/>
              </a:buClr>
              <a:buFont typeface="Calibri" panose="020F0502020204030204" pitchFamily="2" charset="0"/>
              <a:buChar char=" "/>
            </a:pPr>
            <a:r>
              <a:rPr lang="en-US" altLang="zh-CN" sz="2000" noProof="1">
                <a:solidFill>
                  <a:srgbClr val="404040"/>
                </a:solidFill>
                <a:latin typeface="楷体" panose="02010609060101010101" charset="-122"/>
                <a:ea typeface="楷体" panose="02010609060101010101" charset="-122"/>
                <a:cs typeface="楷体" panose="02010609060101010101" charset="-122"/>
                <a:sym typeface="+mn-ea"/>
              </a:rPr>
              <a:t>《</a:t>
            </a:r>
            <a:r>
              <a:rPr lang="zh-CN" altLang="en-US" sz="2000" noProof="1">
                <a:solidFill>
                  <a:srgbClr val="404040"/>
                </a:solidFill>
                <a:latin typeface="楷体" panose="02010609060101010101" charset="-122"/>
                <a:ea typeface="楷体" panose="02010609060101010101" charset="-122"/>
                <a:cs typeface="楷体" panose="02010609060101010101" charset="-122"/>
                <a:sym typeface="+mn-ea"/>
              </a:rPr>
              <a:t>证券法</a:t>
            </a:r>
            <a:r>
              <a:rPr lang="en-US" altLang="zh-CN" sz="2000" noProof="1">
                <a:solidFill>
                  <a:srgbClr val="404040"/>
                </a:solidFill>
                <a:latin typeface="楷体" panose="02010609060101010101" charset="-122"/>
                <a:ea typeface="楷体" panose="02010609060101010101" charset="-122"/>
                <a:cs typeface="楷体" panose="02010609060101010101" charset="-122"/>
                <a:sym typeface="+mn-ea"/>
              </a:rPr>
              <a:t>》</a:t>
            </a:r>
            <a:r>
              <a:rPr lang="zh-CN" altLang="en-US" sz="2000" noProof="1">
                <a:solidFill>
                  <a:srgbClr val="404040"/>
                </a:solidFill>
                <a:latin typeface="楷体" panose="02010609060101010101" charset="-122"/>
                <a:ea typeface="楷体" panose="02010609060101010101" charset="-122"/>
                <a:cs typeface="楷体" panose="02010609060101010101" charset="-122"/>
                <a:sym typeface="+mn-ea"/>
              </a:rPr>
              <a:t>第三十九条　证券交易当事人买卖的证券可以采用纸面形式或者国务院证券监督管理机构规定的其他形式。</a:t>
            </a:r>
          </a:p>
          <a:p>
            <a:pPr eaLnBrk="0" fontAlgn="base" hangingPunct="0">
              <a:lnSpc>
                <a:spcPct val="110000"/>
              </a:lnSpc>
            </a:pPr>
            <a:endParaRPr sz="2000" noProof="1">
              <a:latin typeface="楷体" panose="02010609060101010101" charset="-122"/>
              <a:ea typeface="楷体" panose="02010609060101010101" charset="-122"/>
              <a:cs typeface="楷体" panose="02010609060101010101" charset="-122"/>
            </a:endParaRPr>
          </a:p>
          <a:p>
            <a:pPr eaLnBrk="0" fontAlgn="base" hangingPunct="0">
              <a:lnSpc>
                <a:spcPct val="110000"/>
              </a:lnSpc>
            </a:pPr>
            <a:endParaRPr lang="zh-CN" altLang="en-US" sz="2500" noProof="1"/>
          </a:p>
        </p:txBody>
      </p:sp>
    </p:spTree>
  </p:cSld>
  <p:clrMapOvr>
    <a:masterClrMapping/>
  </p:clrMapOvr>
  <p:transition>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p:nvPr>
        </p:nvSpPr>
        <p:spPr>
          <a:xfrm>
            <a:off x="364490" y="228607"/>
            <a:ext cx="7543800" cy="581025"/>
          </a:xfrm>
        </p:spPr>
        <p:txBody>
          <a:bodyPr anchor="b"/>
          <a:lstStyle/>
          <a:p>
            <a:r>
              <a:rPr lang="en-US" altLang="zh-CN" sz="2400" b="1" dirty="0">
                <a:solidFill>
                  <a:srgbClr val="C00000"/>
                </a:solidFill>
              </a:rPr>
              <a:t>3.</a:t>
            </a:r>
            <a:r>
              <a:rPr lang="zh-CN" altLang="en-US" sz="2400" b="1" dirty="0">
                <a:solidFill>
                  <a:srgbClr val="C00000"/>
                </a:solidFill>
              </a:rPr>
              <a:t>设立发行股票</a:t>
            </a:r>
            <a:endParaRPr lang="en-US" altLang="zh-CN" sz="2400" b="1" dirty="0">
              <a:solidFill>
                <a:srgbClr val="C00000"/>
              </a:solidFill>
            </a:endParaRPr>
          </a:p>
        </p:txBody>
      </p:sp>
      <p:sp>
        <p:nvSpPr>
          <p:cNvPr id="96258" name="内容占位符 2"/>
          <p:cNvSpPr>
            <a:spLocks noGrp="1"/>
          </p:cNvSpPr>
          <p:nvPr>
            <p:ph idx="1"/>
          </p:nvPr>
        </p:nvSpPr>
        <p:spPr>
          <a:xfrm>
            <a:off x="282575" y="854085"/>
            <a:ext cx="8610600" cy="5484813"/>
          </a:xfrm>
        </p:spPr>
        <p:txBody>
          <a:bodyPr lIns="0" rIns="0" anchor="t"/>
          <a:lstStyle/>
          <a:p>
            <a:pPr fontAlgn="base"/>
            <a:r>
              <a:rPr lang="zh-CN" altLang="en-US" strike="noStrike" noProof="1">
                <a:latin typeface="楷体" panose="02010609060101010101" charset="-122"/>
                <a:ea typeface="楷体" panose="02010609060101010101" charset="-122"/>
              </a:rPr>
              <a:t>第十一条　</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rPr>
              <a:t>设立股份有限公司公开发行股票，应当符合</a:t>
            </a:r>
            <a:r>
              <a:rPr lang="zh-CN" altLang="en-US" strike="noStrike" noProof="1">
                <a:latin typeface="楷体" panose="02010609060101010101" charset="-122"/>
                <a:ea typeface="楷体" panose="02010609060101010101" charset="-122"/>
              </a:rPr>
              <a:t>《中华人民共和国公司法》规定的条件和经国务院批准的国务院证券监督管理机构规定的其他条件，向国务院证券监督管理机构报送募股申请和下列文件：</a:t>
            </a:r>
          </a:p>
          <a:p>
            <a:pPr fontAlgn="base"/>
            <a:r>
              <a:rPr lang="zh-CN" altLang="en-US" strike="noStrike" noProof="1">
                <a:latin typeface="楷体" panose="02010609060101010101" charset="-122"/>
                <a:ea typeface="楷体" panose="02010609060101010101" charset="-122"/>
              </a:rPr>
              <a:t>（一）公司章程；</a:t>
            </a:r>
          </a:p>
          <a:p>
            <a:pPr fontAlgn="base"/>
            <a:r>
              <a:rPr lang="zh-CN" altLang="en-US" strike="noStrike" noProof="1">
                <a:latin typeface="楷体" panose="02010609060101010101" charset="-122"/>
                <a:ea typeface="楷体" panose="02010609060101010101" charset="-122"/>
              </a:rPr>
              <a:t>（二）发起人协议；</a:t>
            </a:r>
          </a:p>
          <a:p>
            <a:pPr fontAlgn="base"/>
            <a:r>
              <a:rPr lang="zh-CN" altLang="en-US" strike="noStrike" noProof="1">
                <a:latin typeface="楷体" panose="02010609060101010101" charset="-122"/>
                <a:ea typeface="楷体" panose="02010609060101010101" charset="-122"/>
              </a:rPr>
              <a:t>（三）发起人姓名或者名称，发起人认购的股份数、出资种类及验资证明；</a:t>
            </a:r>
          </a:p>
          <a:p>
            <a:pPr fontAlgn="base"/>
            <a:r>
              <a:rPr lang="zh-CN" altLang="en-US" strike="noStrike" noProof="1">
                <a:latin typeface="楷体" panose="02010609060101010101" charset="-122"/>
                <a:ea typeface="楷体" panose="02010609060101010101" charset="-122"/>
              </a:rPr>
              <a:t>（四）招股说明书；</a:t>
            </a:r>
          </a:p>
          <a:p>
            <a:pPr fontAlgn="base"/>
            <a:r>
              <a:rPr lang="zh-CN" altLang="en-US" strike="noStrike" noProof="1">
                <a:latin typeface="楷体" panose="02010609060101010101" charset="-122"/>
                <a:ea typeface="楷体" panose="02010609060101010101" charset="-122"/>
              </a:rPr>
              <a:t>（五）代收股款银行的名称及地址；</a:t>
            </a:r>
          </a:p>
          <a:p>
            <a:pPr fontAlgn="base"/>
            <a:r>
              <a:rPr lang="zh-CN" altLang="en-US" strike="noStrike" noProof="1">
                <a:latin typeface="楷体" panose="02010609060101010101" charset="-122"/>
                <a:ea typeface="楷体" panose="02010609060101010101" charset="-122"/>
              </a:rPr>
              <a:t>（六）承销机构名称及有关的协议。</a:t>
            </a:r>
          </a:p>
          <a:p>
            <a:pPr fontAlgn="base"/>
            <a:r>
              <a:rPr lang="zh-CN" altLang="en-US" strike="noStrike" noProof="1">
                <a:latin typeface="楷体" panose="02010609060101010101" charset="-122"/>
                <a:ea typeface="楷体" panose="02010609060101010101" charset="-122"/>
              </a:rPr>
              <a:t>依照本法规定聘请保荐人的，还应当报送保荐人出具的发行保荐书。</a:t>
            </a:r>
          </a:p>
          <a:p>
            <a:pPr fontAlgn="base"/>
            <a:r>
              <a:rPr lang="zh-CN" altLang="en-US" strike="noStrike" noProof="1">
                <a:latin typeface="楷体" panose="02010609060101010101" charset="-122"/>
                <a:ea typeface="楷体" panose="02010609060101010101" charset="-122"/>
              </a:rPr>
              <a:t>法律、行政法规规定设立公司必须报经批准的，还应当提交相应的批准文件。</a:t>
            </a:r>
          </a:p>
          <a:p>
            <a:pPr fontAlgn="base"/>
            <a:endParaRPr lang="zh-CN" altLang="en-US" strike="noStrike" noProof="1">
              <a:latin typeface="楷体" panose="02010609060101010101" charset="-122"/>
              <a:ea typeface="楷体" panose="02010609060101010101" charset="-122"/>
            </a:endParaRPr>
          </a:p>
        </p:txBody>
      </p:sp>
    </p:spTree>
  </p:cSld>
  <p:clrMapOvr>
    <a:masterClrMapping/>
  </p:clrMapOvr>
  <p:transition>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5"/>
          <p:cNvSpPr txBox="1"/>
          <p:nvPr/>
        </p:nvSpPr>
        <p:spPr>
          <a:xfrm>
            <a:off x="200034" y="395289"/>
            <a:ext cx="8520113" cy="393382"/>
          </a:xfrm>
          <a:prstGeom prst="rect">
            <a:avLst/>
          </a:prstGeom>
          <a:noFill/>
          <a:ln w="9525">
            <a:noFill/>
          </a:ln>
        </p:spPr>
        <p:txBody>
          <a:bodyPr anchor="t"/>
          <a:lstStyle/>
          <a:p>
            <a:pPr>
              <a:lnSpc>
                <a:spcPct val="85000"/>
              </a:lnSpc>
            </a:pPr>
            <a:r>
              <a:rPr lang="en-US" altLang="zh-CN" sz="2400" dirty="0">
                <a:solidFill>
                  <a:srgbClr val="C00000"/>
                </a:solidFill>
              </a:rPr>
              <a:t>4.</a:t>
            </a:r>
            <a:r>
              <a:rPr lang="zh-CN" altLang="en-US" sz="2400" dirty="0">
                <a:solidFill>
                  <a:srgbClr val="C00000"/>
                </a:solidFill>
              </a:rPr>
              <a:t>公司</a:t>
            </a:r>
            <a:r>
              <a:rPr lang="zh-CN" altLang="en-US" sz="2400" b="1" dirty="0">
                <a:solidFill>
                  <a:srgbClr val="C00000"/>
                </a:solidFill>
              </a:rPr>
              <a:t>首次</a:t>
            </a:r>
            <a:r>
              <a:rPr lang="zh-CN" altLang="en-US" sz="2400" dirty="0">
                <a:solidFill>
                  <a:srgbClr val="C00000"/>
                </a:solidFill>
              </a:rPr>
              <a:t>公开发行新股的条件</a:t>
            </a:r>
            <a:r>
              <a:rPr lang="en-US" altLang="zh-CN" sz="2400" dirty="0">
                <a:solidFill>
                  <a:srgbClr val="C00000"/>
                </a:solidFill>
              </a:rPr>
              <a:t>A12</a:t>
            </a:r>
          </a:p>
        </p:txBody>
      </p:sp>
      <p:sp>
        <p:nvSpPr>
          <p:cNvPr id="90115" name="矩形 7"/>
          <p:cNvSpPr/>
          <p:nvPr/>
        </p:nvSpPr>
        <p:spPr>
          <a:xfrm>
            <a:off x="197971" y="788680"/>
            <a:ext cx="8946039" cy="6230937"/>
          </a:xfrm>
          <a:prstGeom prst="rect">
            <a:avLst/>
          </a:prstGeom>
          <a:noFill/>
          <a:ln w="9525">
            <a:noFill/>
          </a:ln>
        </p:spPr>
        <p:txBody>
          <a:bodyPr wrap="square" anchor="t">
            <a:spAutoFit/>
          </a:bodyPr>
          <a:lstStyle/>
          <a:p>
            <a:pPr eaLnBrk="0" fontAlgn="base" hangingPunct="0">
              <a:lnSpc>
                <a:spcPct val="110000"/>
              </a:lnSpc>
            </a:pPr>
            <a:r>
              <a:rPr lang="zh-CN" altLang="en-US" sz="2000" noProof="1"/>
              <a:t>（</a:t>
            </a:r>
            <a:r>
              <a:rPr lang="en-US" altLang="zh-CN" sz="2000" noProof="1"/>
              <a:t>1</a:t>
            </a:r>
            <a:r>
              <a:rPr lang="zh-CN" altLang="en-US" sz="2000" noProof="1"/>
              <a:t>）组织机构健全且运行良好</a:t>
            </a:r>
            <a:r>
              <a:rPr lang="en-US" altLang="zh-CN" sz="2000" noProof="1"/>
              <a:t> </a:t>
            </a:r>
          </a:p>
          <a:p>
            <a:pPr eaLnBrk="0" fontAlgn="base" hangingPunct="0">
              <a:lnSpc>
                <a:spcPct val="110000"/>
              </a:lnSpc>
            </a:pPr>
            <a:r>
              <a:rPr lang="zh-CN" altLang="en-US" sz="2000" noProof="1"/>
              <a:t>（</a:t>
            </a:r>
            <a:r>
              <a:rPr lang="en-US" altLang="zh-CN" sz="2000" noProof="1"/>
              <a:t>2</a:t>
            </a:r>
            <a:r>
              <a:rPr lang="zh-CN" altLang="en-US" sz="2000" noProof="1"/>
              <a:t>）具有持续</a:t>
            </a:r>
            <a:r>
              <a:rPr lang="zh-CN" altLang="en-US" sz="2000" noProof="1">
                <a:solidFill>
                  <a:srgbClr val="FF0000"/>
                </a:solidFill>
              </a:rPr>
              <a:t>盈利</a:t>
            </a:r>
            <a:r>
              <a:rPr lang="zh-CN" altLang="en-US" sz="2000" noProof="1"/>
              <a:t>能力</a:t>
            </a:r>
            <a:r>
              <a:rPr lang="en-US" altLang="zh-CN" sz="2000" noProof="1">
                <a:latin typeface="Arial" panose="020B0604020202020204" pitchFamily="34" charset="0"/>
                <a:cs typeface="Arial" panose="020B0604020202020204" pitchFamily="34" charset="0"/>
              </a:rPr>
              <a:t>→</a:t>
            </a:r>
            <a:r>
              <a:rPr lang="en-US" altLang="zh-CN" sz="2000" b="1" noProof="1">
                <a:solidFill>
                  <a:srgbClr val="0070C0"/>
                </a:solidFill>
              </a:rPr>
              <a:t>经营</a:t>
            </a:r>
            <a:r>
              <a:rPr lang="zh-CN" altLang="en-US" sz="2000" noProof="1">
                <a:latin typeface="Arial" panose="020B0604020202020204" pitchFamily="34" charset="0"/>
                <a:cs typeface="Arial" panose="020B0604020202020204" pitchFamily="34" charset="0"/>
              </a:rPr>
              <a:t>能力</a:t>
            </a:r>
            <a:endParaRPr lang="zh-CN" altLang="en-US" sz="2000" noProof="1"/>
          </a:p>
          <a:p>
            <a:pPr eaLnBrk="0" fontAlgn="base" hangingPunct="0">
              <a:lnSpc>
                <a:spcPct val="110000"/>
              </a:lnSpc>
            </a:pPr>
            <a:r>
              <a:rPr lang="zh-CN" altLang="en-US" sz="2000" noProof="1">
                <a:solidFill>
                  <a:srgbClr val="FF0000"/>
                </a:solidFill>
              </a:rPr>
              <a:t>（</a:t>
            </a:r>
            <a:r>
              <a:rPr lang="en-US" altLang="zh-CN" sz="2000" noProof="1">
                <a:solidFill>
                  <a:srgbClr val="FF0000"/>
                </a:solidFill>
              </a:rPr>
              <a:t>3</a:t>
            </a:r>
            <a:r>
              <a:rPr lang="zh-CN" altLang="en-US" sz="2000" noProof="1">
                <a:solidFill>
                  <a:srgbClr val="FF0000"/>
                </a:solidFill>
              </a:rPr>
              <a:t>）财务状况良好</a:t>
            </a:r>
            <a:r>
              <a:rPr lang="en-US" altLang="zh-CN" sz="2000" noProof="1">
                <a:latin typeface="Arial" panose="020B0604020202020204" pitchFamily="34" charset="0"/>
                <a:cs typeface="Arial" panose="020B0604020202020204" pitchFamily="34" charset="0"/>
              </a:rPr>
              <a:t>→</a:t>
            </a:r>
            <a:r>
              <a:rPr lang="en-US" altLang="zh-CN" sz="2000" b="1" noProof="1">
                <a:solidFill>
                  <a:srgbClr val="0070C0"/>
                </a:solidFill>
              </a:rPr>
              <a:t>删除，亏损公司也能IPO</a:t>
            </a:r>
          </a:p>
          <a:p>
            <a:pPr eaLnBrk="0" fontAlgn="base" hangingPunct="0">
              <a:lnSpc>
                <a:spcPct val="110000"/>
              </a:lnSpc>
            </a:pPr>
            <a:r>
              <a:rPr lang="zh-CN" altLang="en-US" sz="2000" noProof="1"/>
              <a:t>（4）最近三年财务会计</a:t>
            </a:r>
            <a:r>
              <a:rPr lang="zh-CN" altLang="en-US" sz="2000" noProof="1">
                <a:solidFill>
                  <a:srgbClr val="FF0000"/>
                </a:solidFill>
              </a:rPr>
              <a:t>文件无虚假记载</a:t>
            </a:r>
            <a:r>
              <a:rPr lang="zh-CN" altLang="en-US" sz="2000" noProof="1">
                <a:solidFill>
                  <a:srgbClr val="FF0000"/>
                </a:solidFill>
                <a:latin typeface="Arial" panose="020B0604020202020204" pitchFamily="34" charset="0"/>
                <a:cs typeface="Arial" panose="020B0604020202020204" pitchFamily="34" charset="0"/>
              </a:rPr>
              <a:t>→</a:t>
            </a:r>
            <a:r>
              <a:rPr lang="en-US" altLang="zh-CN" sz="2000" noProof="1">
                <a:sym typeface="+mn-ea"/>
              </a:rPr>
              <a:t> [</a:t>
            </a:r>
            <a:r>
              <a:rPr lang="en-US" altLang="zh-CN" sz="2000" b="1" noProof="1">
                <a:solidFill>
                  <a:srgbClr val="0070C0"/>
                </a:solidFill>
                <a:sym typeface="+mn-ea"/>
              </a:rPr>
              <a:t>会计报告被出具无保留意见审计报告]</a:t>
            </a:r>
            <a:r>
              <a:rPr lang="zh-CN" altLang="en-US" sz="2000" noProof="1"/>
              <a:t>，</a:t>
            </a:r>
            <a:r>
              <a:rPr lang="zh-CN" altLang="en-US" sz="2000" noProof="1">
                <a:solidFill>
                  <a:srgbClr val="FF0000"/>
                </a:solidFill>
              </a:rPr>
              <a:t>无其他重大违法行为</a:t>
            </a:r>
            <a:r>
              <a:rPr lang="en-US" altLang="zh-CN" sz="2000" noProof="1"/>
              <a:t>[</a:t>
            </a:r>
            <a:r>
              <a:rPr lang="zh-CN" altLang="en-US" sz="2000" b="1" noProof="1">
                <a:solidFill>
                  <a:srgbClr val="0070C0"/>
                </a:solidFill>
              </a:rPr>
              <a:t>删除</a:t>
            </a:r>
            <a:r>
              <a:rPr lang="en-US" altLang="zh-CN" sz="2000" b="1" noProof="1">
                <a:solidFill>
                  <a:srgbClr val="0070C0"/>
                </a:solidFill>
              </a:rPr>
              <a:t>]</a:t>
            </a:r>
            <a:endParaRPr lang="en-US" altLang="zh-CN" sz="2000" noProof="1"/>
          </a:p>
          <a:p>
            <a:pPr eaLnBrk="0" fontAlgn="base" hangingPunct="0">
              <a:lnSpc>
                <a:spcPct val="110000"/>
              </a:lnSpc>
            </a:pPr>
            <a:r>
              <a:rPr lang="zh-CN" altLang="en-US" sz="2000" noProof="1"/>
              <a:t>（</a:t>
            </a:r>
            <a:r>
              <a:rPr lang="en-US" altLang="zh-CN" sz="2000" noProof="1"/>
              <a:t>5</a:t>
            </a:r>
            <a:r>
              <a:rPr lang="zh-CN" altLang="en-US" sz="2000" noProof="1"/>
              <a:t>）募集资金使用符合规定（</a:t>
            </a:r>
            <a:r>
              <a:rPr lang="en-US" altLang="zh-CN" sz="2000" noProof="1">
                <a:sym typeface="+mn-ea"/>
              </a:rPr>
              <a:t>A1</a:t>
            </a:r>
            <a:r>
              <a:rPr lang="en-US" sz="2000" noProof="1">
                <a:sym typeface="+mn-ea"/>
              </a:rPr>
              <a:t>4</a:t>
            </a:r>
            <a:r>
              <a:rPr lang="zh-CN" altLang="en-US" sz="2000" noProof="1"/>
              <a:t>）</a:t>
            </a:r>
            <a:endParaRPr lang="en-US" sz="2000" noProof="1"/>
          </a:p>
          <a:p>
            <a:pPr eaLnBrk="0" fontAlgn="base" hangingPunct="0">
              <a:lnSpc>
                <a:spcPct val="110000"/>
              </a:lnSpc>
            </a:pPr>
            <a:r>
              <a:rPr lang="zh-CN" altLang="en-US" sz="2000" noProof="1"/>
              <a:t>公司对公开发行股票所募集资金，必须按照招股说明书</a:t>
            </a:r>
            <a:r>
              <a:rPr lang="zh-CN" altLang="en-US" sz="2000" noProof="1">
                <a:ln w="22225">
                  <a:solidFill>
                    <a:schemeClr val="accent2"/>
                  </a:solidFill>
                  <a:prstDash val="solid"/>
                </a:ln>
                <a:solidFill>
                  <a:schemeClr val="accent2">
                    <a:lumMod val="40000"/>
                    <a:lumOff val="60000"/>
                  </a:schemeClr>
                </a:solidFill>
              </a:rPr>
              <a:t>或者其他公开发行募集文件（新增）</a:t>
            </a:r>
            <a:r>
              <a:rPr lang="zh-CN" altLang="en-US" sz="2000" noProof="1"/>
              <a:t>所列资金用途使用；</a:t>
            </a:r>
            <a:r>
              <a:rPr lang="zh-CN" altLang="en-US" sz="2000" noProof="1">
                <a:ln w="22225">
                  <a:solidFill>
                    <a:schemeClr val="accent2"/>
                  </a:solidFill>
                  <a:prstDash val="solid"/>
                </a:ln>
                <a:solidFill>
                  <a:schemeClr val="accent2">
                    <a:lumMod val="40000"/>
                    <a:lumOff val="60000"/>
                  </a:schemeClr>
                </a:solidFill>
              </a:rPr>
              <a:t>改变资金用途</a:t>
            </a:r>
            <a:r>
              <a:rPr lang="zh-CN" altLang="en-US" sz="2000" noProof="1"/>
              <a:t>，必须经股东大会作出决议。擅自改变用途，未作纠正的，或者未经股东大会认可的，不得公开发行新股。</a:t>
            </a:r>
            <a:endParaRPr lang="en-US" altLang="zh-CN" sz="2000" noProof="1"/>
          </a:p>
          <a:p>
            <a:pPr fontAlgn="base"/>
            <a:r>
              <a:rPr lang="zh-CN" altLang="en-US" sz="2000" noProof="1">
                <a:solidFill>
                  <a:schemeClr val="accent4"/>
                </a:solidFill>
              </a:rPr>
              <a:t>（</a:t>
            </a:r>
            <a:r>
              <a:rPr lang="en-US" altLang="zh-CN" sz="2000" noProof="1">
                <a:solidFill>
                  <a:schemeClr val="accent4"/>
                </a:solidFill>
              </a:rPr>
              <a:t>6</a:t>
            </a:r>
            <a:r>
              <a:rPr lang="zh-CN" altLang="en-US" sz="2000" noProof="1">
                <a:solidFill>
                  <a:schemeClr val="accent4"/>
                </a:solidFill>
              </a:rPr>
              <a:t>）</a:t>
            </a:r>
            <a:r>
              <a:rPr lang="zh-CN" altLang="en-US" sz="2000" noProof="1">
                <a:ln w="22225">
                  <a:solidFill>
                    <a:schemeClr val="accent2"/>
                  </a:solidFill>
                  <a:prstDash val="solid"/>
                </a:ln>
                <a:solidFill>
                  <a:schemeClr val="accent2">
                    <a:lumMod val="40000"/>
                    <a:lumOff val="60000"/>
                  </a:schemeClr>
                </a:solidFill>
              </a:rPr>
              <a:t>发行人及其控股股东、实际控制人最近三年不存在贪污、贿赂、侵占财产、挪用财产或者破坏社会主义市场经济秩序的刑事犯罪。</a:t>
            </a:r>
            <a:r>
              <a:rPr lang="zh-CN" altLang="en-US" sz="2000" noProof="1">
                <a:solidFill>
                  <a:schemeClr val="accent4"/>
                </a:solidFill>
              </a:rPr>
              <a:t>（新增）</a:t>
            </a:r>
          </a:p>
          <a:p>
            <a:pPr fontAlgn="base"/>
            <a:r>
              <a:rPr lang="zh-CN" altLang="en-US" sz="2000" noProof="1">
                <a:solidFill>
                  <a:schemeClr val="accent4"/>
                </a:solidFill>
              </a:rPr>
              <a:t>（</a:t>
            </a:r>
            <a:r>
              <a:rPr lang="en-US" altLang="zh-CN" sz="2000" noProof="1">
                <a:solidFill>
                  <a:schemeClr val="accent4"/>
                </a:solidFill>
              </a:rPr>
              <a:t>7</a:t>
            </a:r>
            <a:r>
              <a:rPr lang="zh-CN" altLang="en-US" sz="2000" noProof="1">
                <a:solidFill>
                  <a:schemeClr val="accent4"/>
                </a:solidFill>
              </a:rPr>
              <a:t>）经国务院批准的国务院证券监督管理机构规定的其他条件：</a:t>
            </a:r>
          </a:p>
          <a:p>
            <a:pPr fontAlgn="base"/>
            <a:r>
              <a:rPr lang="zh-CN" altLang="en-US" sz="2000" noProof="1">
                <a:solidFill>
                  <a:schemeClr val="accent4"/>
                </a:solidFill>
              </a:rPr>
              <a:t>上市公司（</a:t>
            </a:r>
            <a:r>
              <a:rPr lang="zh-CN" altLang="en-US" sz="2000" noProof="1">
                <a:solidFill>
                  <a:srgbClr val="FF0000"/>
                </a:solidFill>
              </a:rPr>
              <a:t>非公开</a:t>
            </a:r>
            <a:r>
              <a:rPr lang="zh-CN" altLang="en-US" sz="2000" noProof="1">
                <a:solidFill>
                  <a:schemeClr val="accent4"/>
                </a:solidFill>
                <a:latin typeface="Arial" panose="020B0604020202020204" pitchFamily="34" charset="0"/>
                <a:cs typeface="Arial" panose="020B0604020202020204" pitchFamily="34" charset="0"/>
              </a:rPr>
              <a:t>→</a:t>
            </a:r>
            <a:r>
              <a:rPr lang="zh-CN" altLang="en-US" sz="2000" b="1" noProof="1">
                <a:solidFill>
                  <a:srgbClr val="0070C0"/>
                </a:solidFill>
                <a:latin typeface="Arial" panose="020B0604020202020204" pitchFamily="34" charset="0"/>
                <a:cs typeface="Arial" panose="020B0604020202020204" pitchFamily="34" charset="0"/>
              </a:rPr>
              <a:t>删除</a:t>
            </a:r>
            <a:r>
              <a:rPr lang="zh-CN" altLang="en-US" sz="2000" noProof="1">
                <a:solidFill>
                  <a:schemeClr val="accent4"/>
                </a:solidFill>
              </a:rPr>
              <a:t>）</a:t>
            </a:r>
            <a:r>
              <a:rPr lang="zh-CN" altLang="en-US" sz="2000" noProof="1">
                <a:ln w="22225">
                  <a:solidFill>
                    <a:schemeClr val="accent2"/>
                  </a:solidFill>
                  <a:prstDash val="solid"/>
                </a:ln>
                <a:solidFill>
                  <a:schemeClr val="accent2">
                    <a:lumMod val="40000"/>
                    <a:lumOff val="60000"/>
                  </a:schemeClr>
                </a:solidFill>
              </a:rPr>
              <a:t>发行新股</a:t>
            </a:r>
            <a:r>
              <a:rPr lang="zh-CN" altLang="en-US" sz="2000" noProof="1">
                <a:solidFill>
                  <a:schemeClr val="accent4"/>
                </a:solidFill>
              </a:rPr>
              <a:t>，应当符合经国务院批准的国务院证券监督管理机构规定的条件，</a:t>
            </a:r>
            <a:r>
              <a:rPr lang="zh-CN" altLang="en-US" sz="2000" noProof="1">
                <a:solidFill>
                  <a:schemeClr val="accent4"/>
                </a:solidFill>
                <a:effectLst>
                  <a:outerShdw blurRad="38100" dist="25400" dir="5400000" algn="ctr" rotWithShape="0">
                    <a:srgbClr val="6E747A">
                      <a:alpha val="43000"/>
                    </a:srgbClr>
                  </a:outerShdw>
                </a:effectLst>
              </a:rPr>
              <a:t>具体管理办法</a:t>
            </a:r>
            <a:r>
              <a:rPr lang="zh-CN" altLang="en-US" sz="2000" noProof="1">
                <a:solidFill>
                  <a:schemeClr val="accent4"/>
                </a:solidFill>
              </a:rPr>
              <a:t>由国务院证券监督管理机构规定。（</a:t>
            </a:r>
            <a:r>
              <a:rPr lang="zh-CN" altLang="en-US" sz="2000" noProof="1">
                <a:solidFill>
                  <a:srgbClr val="FF0000"/>
                </a:solidFill>
              </a:rPr>
              <a:t>无需证监会核准</a:t>
            </a:r>
            <a:r>
              <a:rPr lang="zh-CN" altLang="en-US" sz="2000" noProof="1">
                <a:solidFill>
                  <a:srgbClr val="FF0000"/>
                </a:solidFill>
                <a:latin typeface="Arial" panose="020B0604020202020204" pitchFamily="34" charset="0"/>
                <a:cs typeface="Arial" panose="020B0604020202020204" pitchFamily="34" charset="0"/>
              </a:rPr>
              <a:t>→注册制取代</a:t>
            </a:r>
            <a:r>
              <a:rPr lang="zh-CN" altLang="en-US" sz="2000" noProof="1">
                <a:solidFill>
                  <a:schemeClr val="accent4"/>
                </a:solidFill>
              </a:rPr>
              <a:t>）</a:t>
            </a:r>
          </a:p>
          <a:p>
            <a:pPr fontAlgn="base"/>
            <a:r>
              <a:rPr lang="zh-CN" altLang="en-US" sz="2000" noProof="1">
                <a:solidFill>
                  <a:schemeClr val="accent4"/>
                </a:solidFill>
              </a:rPr>
              <a:t>公开发行</a:t>
            </a:r>
            <a:r>
              <a:rPr lang="zh-CN" altLang="en-US" sz="2000" noProof="1">
                <a:ln w="22225">
                  <a:solidFill>
                    <a:schemeClr val="accent2"/>
                  </a:solidFill>
                  <a:prstDash val="solid"/>
                </a:ln>
                <a:solidFill>
                  <a:schemeClr val="accent2">
                    <a:lumMod val="40000"/>
                    <a:lumOff val="60000"/>
                  </a:schemeClr>
                </a:solidFill>
              </a:rPr>
              <a:t>存托凭证</a:t>
            </a:r>
            <a:r>
              <a:rPr lang="zh-CN" altLang="en-US" sz="2000" noProof="1">
                <a:solidFill>
                  <a:schemeClr val="accent4"/>
                </a:solidFill>
              </a:rPr>
              <a:t>的，应当符合首次公开发行新股的条件</a:t>
            </a:r>
            <a:r>
              <a:rPr lang="zh-CN" altLang="en-US" sz="2000" u="sng" noProof="1">
                <a:solidFill>
                  <a:srgbClr val="FF0000"/>
                </a:solidFill>
              </a:rPr>
              <a:t>以及</a:t>
            </a:r>
            <a:r>
              <a:rPr lang="zh-CN" altLang="en-US" sz="2000" noProof="1">
                <a:solidFill>
                  <a:schemeClr val="accent4"/>
                </a:solidFill>
              </a:rPr>
              <a:t>国务院证券监督管理机构规定的其他条件。</a:t>
            </a:r>
          </a:p>
          <a:p>
            <a:pPr fontAlgn="base"/>
            <a:endParaRPr lang="zh-CN" altLang="en-US" sz="2000" noProof="1">
              <a:solidFill>
                <a:schemeClr val="accent4"/>
              </a:solidFill>
            </a:endParaRPr>
          </a:p>
          <a:p>
            <a:pPr eaLnBrk="0" fontAlgn="base" hangingPunct="0">
              <a:lnSpc>
                <a:spcPct val="110000"/>
              </a:lnSpc>
            </a:pPr>
            <a:endParaRPr lang="zh-CN" altLang="en-US" sz="2000" noProof="1"/>
          </a:p>
        </p:txBody>
      </p:sp>
    </p:spTree>
  </p:cSld>
  <p:clrMapOvr>
    <a:masterClrMapping/>
  </p:clrMapOvr>
  <p:transition>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569" name="直接连接符 3"/>
          <p:cNvCxnSpPr/>
          <p:nvPr/>
        </p:nvCxnSpPr>
        <p:spPr>
          <a:xfrm>
            <a:off x="968377" y="1290638"/>
            <a:ext cx="7297738" cy="0"/>
          </a:xfrm>
          <a:prstGeom prst="line">
            <a:avLst/>
          </a:prstGeom>
          <a:ln w="12700" cap="flat" cmpd="sng">
            <a:solidFill>
              <a:schemeClr val="tx1"/>
            </a:solidFill>
            <a:prstDash val="solid"/>
            <a:round/>
            <a:headEnd type="none" w="med" len="med"/>
            <a:tailEnd type="none" w="med" len="med"/>
          </a:ln>
        </p:spPr>
      </p:cxnSp>
      <p:sp>
        <p:nvSpPr>
          <p:cNvPr id="109570" name="标题 5"/>
          <p:cNvSpPr txBox="1"/>
          <p:nvPr/>
        </p:nvSpPr>
        <p:spPr>
          <a:xfrm>
            <a:off x="501650" y="719146"/>
            <a:ext cx="8326438" cy="5591175"/>
          </a:xfrm>
          <a:prstGeom prst="rect">
            <a:avLst/>
          </a:prstGeom>
          <a:noFill/>
          <a:ln w="9525">
            <a:noFill/>
          </a:ln>
        </p:spPr>
        <p:txBody>
          <a:bodyPr anchor="t"/>
          <a:lstStyle/>
          <a:p>
            <a:pPr>
              <a:lnSpc>
                <a:spcPct val="85000"/>
              </a:lnSpc>
            </a:pPr>
            <a:r>
              <a:rPr lang="zh-CN" altLang="en-US" sz="3600" dirty="0">
                <a:solidFill>
                  <a:srgbClr val="404040"/>
                </a:solidFill>
                <a:latin typeface="Calibri Light" panose="020F0302020204030204" pitchFamily="2" charset="0"/>
              </a:rPr>
              <a:t>相关法规</a:t>
            </a:r>
          </a:p>
          <a:p>
            <a:pPr>
              <a:lnSpc>
                <a:spcPct val="85000"/>
              </a:lnSpc>
            </a:pPr>
            <a:endParaRPr lang="zh-CN" altLang="en-US" sz="3600" dirty="0">
              <a:solidFill>
                <a:srgbClr val="404040"/>
              </a:solidFill>
              <a:latin typeface="Calibri Light" panose="020F0302020204030204" pitchFamily="2" charset="0"/>
            </a:endParaRPr>
          </a:p>
          <a:p>
            <a:pPr>
              <a:lnSpc>
                <a:spcPct val="85000"/>
              </a:lnSpc>
            </a:pPr>
            <a:r>
              <a:rPr lang="zh-CN" altLang="en-US" sz="3600" dirty="0">
                <a:solidFill>
                  <a:srgbClr val="404040"/>
                </a:solidFill>
                <a:latin typeface="Calibri Light" panose="020F0302020204030204" pitchFamily="2" charset="0"/>
              </a:rPr>
              <a:t>《存托凭证发行与交易管理办法(试行)》（</a:t>
            </a:r>
            <a:r>
              <a:rPr lang="en-US" altLang="zh-CN" sz="3600" dirty="0">
                <a:solidFill>
                  <a:srgbClr val="404040"/>
                </a:solidFill>
                <a:latin typeface="Calibri Light" panose="020F0302020204030204" pitchFamily="2" charset="0"/>
              </a:rPr>
              <a:t>2018</a:t>
            </a:r>
            <a:r>
              <a:rPr lang="zh-CN" altLang="en-US" sz="3600" dirty="0">
                <a:solidFill>
                  <a:srgbClr val="404040"/>
                </a:solidFill>
                <a:latin typeface="Calibri Light" panose="020F0302020204030204" pitchFamily="2" charset="0"/>
              </a:rPr>
              <a:t>）</a:t>
            </a:r>
          </a:p>
          <a:p>
            <a:pPr>
              <a:lnSpc>
                <a:spcPct val="85000"/>
              </a:lnSpc>
            </a:pPr>
            <a:endParaRPr lang="zh-CN" altLang="en-US" sz="3600" dirty="0">
              <a:solidFill>
                <a:srgbClr val="404040"/>
              </a:solidFill>
              <a:latin typeface="Calibri Light" panose="020F0302020204030204" pitchFamily="2" charset="0"/>
            </a:endParaRPr>
          </a:p>
          <a:p>
            <a:pPr>
              <a:lnSpc>
                <a:spcPct val="85000"/>
              </a:lnSpc>
            </a:pPr>
            <a:r>
              <a:rPr lang="zh-CN" altLang="en-US" sz="3600" dirty="0">
                <a:solidFill>
                  <a:srgbClr val="404040"/>
                </a:solidFill>
                <a:latin typeface="Calibri Light" panose="020F0302020204030204" pitchFamily="2" charset="0"/>
              </a:rPr>
              <a:t>《试点创新企业境内发行股票或存托凭</a:t>
            </a:r>
          </a:p>
          <a:p>
            <a:pPr>
              <a:lnSpc>
                <a:spcPct val="85000"/>
              </a:lnSpc>
            </a:pPr>
            <a:r>
              <a:rPr lang="zh-CN" altLang="en-US" sz="3600" dirty="0">
                <a:solidFill>
                  <a:srgbClr val="404040"/>
                </a:solidFill>
                <a:latin typeface="Calibri Light" panose="020F0302020204030204" pitchFamily="2" charset="0"/>
              </a:rPr>
              <a:t>证并上市监管工作实施办法》（</a:t>
            </a:r>
            <a:r>
              <a:rPr lang="en-US" altLang="zh-CN" sz="3600" dirty="0">
                <a:solidFill>
                  <a:srgbClr val="404040"/>
                </a:solidFill>
                <a:latin typeface="Calibri Light" panose="020F0302020204030204" pitchFamily="2" charset="0"/>
              </a:rPr>
              <a:t>2018</a:t>
            </a:r>
            <a:r>
              <a:rPr lang="zh-CN" altLang="en-US" sz="3600" dirty="0">
                <a:solidFill>
                  <a:srgbClr val="404040"/>
                </a:solidFill>
                <a:latin typeface="Calibri Light" panose="020F0302020204030204" pitchFamily="2" charset="0"/>
              </a:rPr>
              <a:t>）</a:t>
            </a:r>
          </a:p>
          <a:p>
            <a:pPr>
              <a:lnSpc>
                <a:spcPct val="85000"/>
              </a:lnSpc>
            </a:pPr>
            <a:endParaRPr lang="zh-CN" altLang="en-US" sz="3600" dirty="0">
              <a:solidFill>
                <a:srgbClr val="404040"/>
              </a:solidFill>
              <a:latin typeface="Calibri Light" panose="020F0302020204030204" pitchFamily="2" charset="0"/>
            </a:endParaRPr>
          </a:p>
          <a:p>
            <a:pPr>
              <a:lnSpc>
                <a:spcPct val="85000"/>
              </a:lnSpc>
            </a:pPr>
            <a:endParaRPr lang="zh-CN" altLang="en-US" sz="3600" dirty="0">
              <a:solidFill>
                <a:srgbClr val="404040"/>
              </a:solidFill>
              <a:latin typeface="Calibri Light" panose="020F0302020204030204" pitchFamily="2" charset="0"/>
            </a:endParaRPr>
          </a:p>
        </p:txBody>
      </p:sp>
    </p:spTree>
  </p:cSld>
  <p:clrMapOvr>
    <a:masterClrMapping/>
  </p:clrMapOvr>
  <p:transition>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
          <p:cNvSpPr>
            <a:spLocks noGrp="1"/>
          </p:cNvSpPr>
          <p:nvPr>
            <p:ph type="title"/>
          </p:nvPr>
        </p:nvSpPr>
        <p:spPr>
          <a:xfrm>
            <a:off x="415927" y="477536"/>
            <a:ext cx="8312150" cy="421958"/>
          </a:xfrm>
        </p:spPr>
        <p:txBody>
          <a:bodyPr anchor="b"/>
          <a:lstStyle/>
          <a:p>
            <a:r>
              <a:rPr lang="en-US" altLang="zh-CN" sz="2400" b="1" dirty="0">
                <a:solidFill>
                  <a:srgbClr val="C00000"/>
                </a:solidFill>
              </a:rPr>
              <a:t>5.</a:t>
            </a:r>
            <a:r>
              <a:rPr lang="zh-CN" altLang="en-US" sz="2400" b="1" dirty="0">
                <a:solidFill>
                  <a:srgbClr val="C00000"/>
                </a:solidFill>
              </a:rPr>
              <a:t>公司公开发行新股报送文件</a:t>
            </a:r>
            <a:endParaRPr lang="en-US" altLang="zh-CN" sz="2400" b="1" dirty="0">
              <a:solidFill>
                <a:srgbClr val="C00000"/>
              </a:solidFill>
            </a:endParaRPr>
          </a:p>
        </p:txBody>
      </p:sp>
      <p:sp>
        <p:nvSpPr>
          <p:cNvPr id="3" name="内容占位符 2"/>
          <p:cNvSpPr>
            <a:spLocks noGrp="1"/>
          </p:cNvSpPr>
          <p:nvPr>
            <p:ph idx="1"/>
          </p:nvPr>
        </p:nvSpPr>
        <p:spPr>
          <a:xfrm>
            <a:off x="417202" y="899492"/>
            <a:ext cx="8310883" cy="5105400"/>
          </a:xfrm>
        </p:spPr>
        <p:txBody>
          <a:bodyPr/>
          <a:lstStyle/>
          <a:p>
            <a:pPr fontAlgn="base"/>
            <a:r>
              <a:rPr lang="zh-CN" altLang="en-US" strike="noStrike" noProof="1">
                <a:latin typeface="楷体" panose="02010609060101010101" charset="-122"/>
                <a:ea typeface="楷体" panose="02010609060101010101" charset="-122"/>
              </a:rPr>
              <a:t>第十三条　公司公开发行新股，应当报送募股申请和下列文件：</a:t>
            </a:r>
            <a:r>
              <a:rPr lang="zh-CN" altLang="en-US" strike="noStrike" noProof="1">
                <a:solidFill>
                  <a:srgbClr val="FF0000"/>
                </a:solidFill>
                <a:latin typeface="楷体" panose="02010609060101010101" charset="-122"/>
                <a:ea typeface="楷体" panose="02010609060101010101" charset="-122"/>
              </a:rPr>
              <a:t>（向证监会</a:t>
            </a:r>
            <a:r>
              <a:rPr lang="zh-CN" altLang="en-US" strike="noStrike" noProof="1">
                <a:solidFill>
                  <a:srgbClr val="FF0000"/>
                </a:solidFill>
                <a:latin typeface="Arial" panose="020B0604020202020204" pitchFamily="34" charset="0"/>
                <a:ea typeface="楷体" panose="02010609060101010101" charset="-122"/>
                <a:cs typeface="Arial" panose="020B0604020202020204" pitchFamily="34" charset="0"/>
              </a:rPr>
              <a:t>→</a:t>
            </a:r>
            <a:r>
              <a:rPr lang="zh-CN" altLang="en-US" strike="noStrike" noProof="1">
                <a:solidFill>
                  <a:srgbClr val="FF0000"/>
                </a:solidFill>
                <a:latin typeface="楷体" panose="02010609060101010101" charset="-122"/>
                <a:ea typeface="楷体" panose="02010609060101010101" charset="-122"/>
              </a:rPr>
              <a:t>证券交易场所报送）</a:t>
            </a:r>
            <a:endParaRPr lang="zh-CN" altLang="en-US" strike="noStrike" noProof="1">
              <a:latin typeface="楷体" panose="02010609060101010101" charset="-122"/>
              <a:ea typeface="楷体" panose="02010609060101010101" charset="-122"/>
            </a:endParaRPr>
          </a:p>
          <a:p>
            <a:pPr fontAlgn="base"/>
            <a:r>
              <a:rPr lang="zh-CN" altLang="en-US" strike="noStrike" noProof="1">
                <a:latin typeface="楷体" panose="02010609060101010101" charset="-122"/>
                <a:ea typeface="楷体" panose="02010609060101010101" charset="-122"/>
              </a:rPr>
              <a:t>（一）公司营业执照；</a:t>
            </a:r>
          </a:p>
          <a:p>
            <a:pPr fontAlgn="base"/>
            <a:r>
              <a:rPr lang="zh-CN" altLang="en-US" strike="noStrike" noProof="1">
                <a:latin typeface="楷体" panose="02010609060101010101" charset="-122"/>
                <a:ea typeface="楷体" panose="02010609060101010101" charset="-122"/>
              </a:rPr>
              <a:t>（二）公司章程；</a:t>
            </a:r>
          </a:p>
          <a:p>
            <a:pPr fontAlgn="base"/>
            <a:r>
              <a:rPr lang="zh-CN" altLang="en-US" strike="noStrike" noProof="1">
                <a:latin typeface="楷体" panose="02010609060101010101" charset="-122"/>
                <a:ea typeface="楷体" panose="02010609060101010101" charset="-122"/>
              </a:rPr>
              <a:t>（三）股东大会决议；</a:t>
            </a:r>
          </a:p>
          <a:p>
            <a:pPr fontAlgn="base"/>
            <a:r>
              <a:rPr lang="zh-CN" altLang="en-US" strike="noStrike" noProof="1">
                <a:latin typeface="楷体" panose="02010609060101010101" charset="-122"/>
                <a:ea typeface="楷体" panose="02010609060101010101" charset="-122"/>
              </a:rPr>
              <a:t>（四）招股说明书</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rPr>
              <a:t>或者其他公开发行募集文件</a:t>
            </a:r>
            <a:r>
              <a:rPr lang="zh-CN" altLang="en-US" strike="noStrike" noProof="1">
                <a:latin typeface="楷体" panose="02010609060101010101" charset="-122"/>
                <a:ea typeface="楷体" panose="02010609060101010101" charset="-122"/>
              </a:rPr>
              <a:t>；</a:t>
            </a:r>
          </a:p>
          <a:p>
            <a:pPr fontAlgn="base"/>
            <a:r>
              <a:rPr lang="zh-CN" altLang="en-US" strike="noStrike" noProof="1">
                <a:latin typeface="楷体" panose="02010609060101010101" charset="-122"/>
                <a:ea typeface="楷体" panose="02010609060101010101" charset="-122"/>
              </a:rPr>
              <a:t>（五）财务会计报告；</a:t>
            </a:r>
          </a:p>
          <a:p>
            <a:pPr fontAlgn="base"/>
            <a:r>
              <a:rPr lang="zh-CN" altLang="en-US" strike="noStrike" noProof="1">
                <a:latin typeface="楷体" panose="02010609060101010101" charset="-122"/>
                <a:ea typeface="楷体" panose="02010609060101010101" charset="-122"/>
              </a:rPr>
              <a:t>（六）代收股款银行的名称及地址。</a:t>
            </a:r>
          </a:p>
          <a:p>
            <a:pPr fontAlgn="base"/>
            <a:r>
              <a:rPr lang="zh-CN" altLang="en-US" strike="noStrike" noProof="1">
                <a:latin typeface="楷体" panose="02010609060101010101" charset="-122"/>
                <a:ea typeface="楷体" panose="02010609060101010101" charset="-122"/>
              </a:rPr>
              <a:t>依照本法规定聘请保荐人的，还应当报送保荐人出具的发行保荐书。</a:t>
            </a:r>
            <a:r>
              <a:rPr lang="zh-CN" altLang="en-US" b="1" strike="noStrike" noProof="1">
                <a:solidFill>
                  <a:srgbClr val="0070C0"/>
                </a:solidFill>
                <a:latin typeface="楷体" panose="02010609060101010101" charset="-122"/>
                <a:ea typeface="楷体" panose="02010609060101010101" charset="-122"/>
              </a:rPr>
              <a:t>依照本法规定实行承销</a:t>
            </a:r>
            <a:r>
              <a:rPr lang="zh-CN" altLang="en-US" strike="noStrike" noProof="1">
                <a:ln w="22225">
                  <a:solidFill>
                    <a:schemeClr val="accent2"/>
                  </a:solidFill>
                  <a:prstDash val="solid"/>
                </a:ln>
                <a:solidFill>
                  <a:schemeClr val="accent2">
                    <a:lumMod val="40000"/>
                    <a:lumOff val="60000"/>
                  </a:schemeClr>
                </a:solidFill>
                <a:effectLst/>
                <a:latin typeface="楷体" panose="02010609060101010101" charset="-122"/>
                <a:ea typeface="楷体" panose="02010609060101010101" charset="-122"/>
              </a:rPr>
              <a:t>的，还应当报送承销机构名称及有关的协议。</a:t>
            </a:r>
            <a:r>
              <a:rPr lang="zh-CN" altLang="en-US" b="1" strike="noStrike" noProof="1">
                <a:solidFill>
                  <a:srgbClr val="0070C0"/>
                </a:solidFill>
                <a:latin typeface="楷体" panose="02010609060101010101" charset="-122"/>
                <a:ea typeface="楷体" panose="02010609060101010101" charset="-122"/>
              </a:rPr>
              <a:t>（原来所有的都承销）</a:t>
            </a:r>
            <a:endParaRPr lang="zh-CN" altLang="en-US" b="1" strike="noStrike" noProof="1">
              <a:ln w="22225">
                <a:solidFill>
                  <a:schemeClr val="accent2"/>
                </a:solidFill>
                <a:prstDash val="solid"/>
              </a:ln>
              <a:solidFill>
                <a:srgbClr val="0070C0"/>
              </a:solidFill>
              <a:effectLst/>
              <a:latin typeface="楷体" panose="02010609060101010101" charset="-122"/>
              <a:ea typeface="楷体" panose="02010609060101010101" charset="-122"/>
            </a:endParaRPr>
          </a:p>
        </p:txBody>
      </p:sp>
    </p:spTree>
  </p:cSld>
  <p:clrMapOvr>
    <a:masterClrMapping/>
  </p:clrMapOvr>
  <p:transition>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5"/>
          <p:cNvSpPr txBox="1"/>
          <p:nvPr/>
        </p:nvSpPr>
        <p:spPr>
          <a:xfrm>
            <a:off x="211613" y="287020"/>
            <a:ext cx="8229600" cy="453070"/>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四、股票发行程序</a:t>
            </a:r>
            <a:endParaRPr lang="zh-CN" altLang="en-US" sz="2800" dirty="0">
              <a:solidFill>
                <a:srgbClr val="404040"/>
              </a:solidFill>
              <a:latin typeface="Calibri Light" panose="020F0302020204030204" pitchFamily="2" charset="0"/>
            </a:endParaRPr>
          </a:p>
        </p:txBody>
      </p:sp>
      <p:sp>
        <p:nvSpPr>
          <p:cNvPr id="92163" name="矩形 7"/>
          <p:cNvSpPr/>
          <p:nvPr/>
        </p:nvSpPr>
        <p:spPr>
          <a:xfrm>
            <a:off x="549919" y="740100"/>
            <a:ext cx="7735887" cy="4200765"/>
          </a:xfrm>
          <a:prstGeom prst="rect">
            <a:avLst/>
          </a:prstGeom>
          <a:noFill/>
          <a:ln w="9525">
            <a:noFill/>
          </a:ln>
        </p:spPr>
        <p:txBody>
          <a:bodyPr anchor="t">
            <a:spAutoFit/>
          </a:bodyPr>
          <a:lstStyle/>
          <a:p>
            <a:pPr indent="457196" eaLnBrk="0" hangingPunct="0">
              <a:lnSpc>
                <a:spcPct val="110000"/>
              </a:lnSpc>
            </a:pPr>
            <a:r>
              <a:rPr lang="zh-CN" altLang="en-US" sz="2400" b="1" noProof="1"/>
              <a:t>原来的程序</a:t>
            </a:r>
            <a:r>
              <a:rPr lang="en-US" altLang="zh-CN" sz="2400" b="1" noProof="1"/>
              <a:t>  </a:t>
            </a:r>
            <a:r>
              <a:rPr lang="en-US" altLang="zh-CN" sz="2400" noProof="1"/>
              <a:t>P87-96</a:t>
            </a:r>
            <a:r>
              <a:rPr lang="zh-CN" altLang="en-US" sz="2400" noProof="1"/>
              <a:t>彭冰</a:t>
            </a:r>
          </a:p>
          <a:p>
            <a:pPr indent="457196" eaLnBrk="0" hangingPunct="0">
              <a:lnSpc>
                <a:spcPct val="110000"/>
              </a:lnSpc>
            </a:pPr>
            <a:r>
              <a:rPr lang="zh-CN" altLang="en-US" sz="2000" noProof="1"/>
              <a:t>股东大会决议—→保荐、申报（</a:t>
            </a:r>
            <a:r>
              <a:rPr lang="en-US" altLang="zh-CN" sz="2000" noProof="1"/>
              <a:t>20</a:t>
            </a:r>
            <a:r>
              <a:rPr lang="zh-CN" altLang="en-US" sz="2000" noProof="1"/>
              <a:t>万受理费）—→证监会受理申请（</a:t>
            </a:r>
            <a:r>
              <a:rPr lang="en-US" altLang="zh-CN" sz="2000" noProof="1"/>
              <a:t>5</a:t>
            </a:r>
            <a:r>
              <a:rPr lang="zh-CN" altLang="en-US" sz="2000" noProof="1"/>
              <a:t>日内决定）、初审（发行监管部、合规性）和预披露—→</a:t>
            </a:r>
            <a:r>
              <a:rPr lang="zh-CN" altLang="en-US" sz="2000" noProof="1">
                <a:ln w="22225">
                  <a:solidFill>
                    <a:schemeClr val="accent2"/>
                  </a:solidFill>
                  <a:prstDash val="solid"/>
                </a:ln>
                <a:solidFill>
                  <a:schemeClr val="accent2">
                    <a:lumMod val="40000"/>
                    <a:lumOff val="60000"/>
                  </a:schemeClr>
                </a:solidFill>
              </a:rPr>
              <a:t>发审委</a:t>
            </a:r>
            <a:r>
              <a:rPr lang="zh-CN" altLang="en-US" sz="2000" noProof="1"/>
              <a:t>审核（投票表决，又称“上会”）</a:t>
            </a:r>
            <a:r>
              <a:rPr lang="zh-CN" altLang="en-US" sz="2000" b="1" noProof="1">
                <a:solidFill>
                  <a:srgbClr val="0070C0"/>
                </a:solidFill>
              </a:rPr>
              <a:t>【注册制后，发审委已废止】</a:t>
            </a:r>
            <a:r>
              <a:rPr lang="zh-CN" altLang="en-US" sz="2000" noProof="1"/>
              <a:t> —→会后事项和核准（披露的实效性，受理后</a:t>
            </a:r>
            <a:r>
              <a:rPr lang="en-US" altLang="zh-CN" sz="2000" noProof="1"/>
              <a:t>3</a:t>
            </a:r>
            <a:r>
              <a:rPr lang="zh-CN" altLang="en-US" sz="2000" noProof="1"/>
              <a:t>个月内答复；披露事项无变更，办理封卷手续；申请人需要提交无重大事项发生的承诺函）—→期限（</a:t>
            </a:r>
            <a:r>
              <a:rPr lang="zh-CN" altLang="en-US" sz="2000" b="1" noProof="1"/>
              <a:t>超过</a:t>
            </a:r>
            <a:r>
              <a:rPr lang="en-US" altLang="zh-CN" sz="2000" b="1" noProof="1"/>
              <a:t>3</a:t>
            </a:r>
            <a:r>
              <a:rPr lang="zh-CN" altLang="en-US" sz="2000" b="1" noProof="1"/>
              <a:t>个月，退回重新申请</a:t>
            </a:r>
            <a:r>
              <a:rPr lang="zh-CN" altLang="en-US" sz="2000" noProof="1"/>
              <a:t>）和复议（</a:t>
            </a:r>
            <a:r>
              <a:rPr lang="en-US" altLang="zh-CN" sz="2000" b="1" noProof="1"/>
              <a:t>60</a:t>
            </a:r>
            <a:r>
              <a:rPr lang="zh-CN" altLang="en-US" sz="2000" b="1" noProof="1"/>
              <a:t>日内申请复议，</a:t>
            </a:r>
            <a:r>
              <a:rPr lang="en-US" altLang="zh-CN" sz="2000" b="1" noProof="1"/>
              <a:t>60</a:t>
            </a:r>
            <a:r>
              <a:rPr lang="zh-CN" altLang="en-US" sz="2000" b="1" noProof="1"/>
              <a:t>日内作出决定</a:t>
            </a:r>
            <a:r>
              <a:rPr lang="zh-CN" altLang="en-US" sz="2000" noProof="1"/>
              <a:t>）—→发行（核准后的</a:t>
            </a:r>
            <a:r>
              <a:rPr lang="en-US" altLang="zh-CN" sz="2000" noProof="1"/>
              <a:t>6</a:t>
            </a:r>
            <a:r>
              <a:rPr lang="zh-CN" altLang="en-US" sz="2000" noProof="1"/>
              <a:t>个月内）（公告—→承销</a:t>
            </a:r>
            <a:r>
              <a:rPr lang="en-US" altLang="zh-CN" sz="2000" noProof="1"/>
              <a:t>(</a:t>
            </a:r>
            <a:r>
              <a:rPr lang="zh-CN" altLang="en-US" sz="2000" noProof="1"/>
              <a:t>≤</a:t>
            </a:r>
            <a:r>
              <a:rPr lang="en-US" altLang="zh-CN" sz="2000" noProof="1"/>
              <a:t>90</a:t>
            </a:r>
            <a:r>
              <a:rPr lang="zh-CN" altLang="en-US" sz="2000" noProof="1"/>
              <a:t>天</a:t>
            </a:r>
            <a:r>
              <a:rPr lang="en-US" altLang="zh-CN" sz="2000" noProof="1"/>
              <a:t>)</a:t>
            </a:r>
            <a:r>
              <a:rPr lang="zh-CN" altLang="en-US" sz="2000" noProof="1"/>
              <a:t>—→认购与配售—→超额配售选择权—→发行方式）—→上市（</a:t>
            </a:r>
            <a:r>
              <a:rPr lang="en-US" altLang="zh-CN" sz="2000" noProof="1"/>
              <a:t>2006</a:t>
            </a:r>
            <a:r>
              <a:rPr lang="zh-CN" altLang="en-US" sz="2000" noProof="1"/>
              <a:t>年之前，联动，只要是公开发行的股票，一定会上市交易，只有通海高科一例失败；</a:t>
            </a:r>
            <a:r>
              <a:rPr lang="en-US" altLang="zh-CN" sz="2000" noProof="1"/>
              <a:t>2006</a:t>
            </a:r>
            <a:r>
              <a:rPr lang="zh-CN" altLang="en-US" sz="2000" noProof="1"/>
              <a:t>年之后，上市与否则看是否满足证券交易所的上市条件，不再由证监会负责）。</a:t>
            </a:r>
          </a:p>
        </p:txBody>
      </p: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7"/>
          <p:cNvSpPr/>
          <p:nvPr/>
        </p:nvSpPr>
        <p:spPr>
          <a:xfrm>
            <a:off x="223498" y="209129"/>
            <a:ext cx="8820151" cy="6248442"/>
          </a:xfrm>
          <a:prstGeom prst="rect">
            <a:avLst/>
          </a:prstGeom>
          <a:noFill/>
          <a:ln w="9525">
            <a:noFill/>
          </a:ln>
        </p:spPr>
        <p:txBody>
          <a:bodyPr wrap="square" anchor="t">
            <a:spAutoFit/>
          </a:bodyPr>
          <a:lstStyle/>
          <a:p>
            <a:pPr fontAlgn="base">
              <a:lnSpc>
                <a:spcPct val="114000"/>
              </a:lnSpc>
            </a:pPr>
            <a:r>
              <a:rPr lang="zh-CN" altLang="en-US" sz="2400" b="1" noProof="1"/>
              <a:t>证券的存在与权利的存在有密切的关系，依其密切程度可以分为</a:t>
            </a:r>
            <a:r>
              <a:rPr lang="zh-CN" altLang="en-US" sz="2200" noProof="1"/>
              <a:t>：</a:t>
            </a:r>
            <a:endParaRPr lang="zh-CN" altLang="en-US" sz="1900" b="1" noProof="1"/>
          </a:p>
          <a:p>
            <a:pPr fontAlgn="base">
              <a:lnSpc>
                <a:spcPct val="114000"/>
              </a:lnSpc>
            </a:pPr>
            <a:r>
              <a:rPr lang="zh-CN" altLang="en-US" sz="2400" b="1" noProof="1">
                <a:solidFill>
                  <a:srgbClr val="C00000"/>
                </a:solidFill>
              </a:rPr>
              <a:t>（</a:t>
            </a:r>
            <a:r>
              <a:rPr lang="en-US" altLang="zh-CN" sz="2400" b="1" noProof="1">
                <a:solidFill>
                  <a:srgbClr val="C00000"/>
                </a:solidFill>
              </a:rPr>
              <a:t>1</a:t>
            </a:r>
            <a:r>
              <a:rPr lang="zh-CN" altLang="en-US" sz="2400" b="1" noProof="1">
                <a:solidFill>
                  <a:srgbClr val="C00000"/>
                </a:solidFill>
              </a:rPr>
              <a:t>）金券</a:t>
            </a:r>
            <a:r>
              <a:rPr lang="zh-CN" altLang="en-US" sz="2400" noProof="1">
                <a:solidFill>
                  <a:srgbClr val="C00000"/>
                </a:solidFill>
              </a:rPr>
              <a:t>：</a:t>
            </a:r>
            <a:r>
              <a:rPr lang="zh-CN" altLang="en-US" sz="2000" noProof="1"/>
              <a:t>标明一定金额，只能为一定目的而使用。</a:t>
            </a:r>
          </a:p>
          <a:p>
            <a:pPr fontAlgn="base">
              <a:lnSpc>
                <a:spcPct val="114000"/>
              </a:lnSpc>
            </a:pPr>
            <a:r>
              <a:rPr lang="zh-CN" altLang="en-US" sz="1900" b="1" noProof="1">
                <a:sym typeface="宋体" panose="02010600030101010101" pitchFamily="2" charset="-122"/>
              </a:rPr>
              <a:t>特点：</a:t>
            </a:r>
            <a:r>
              <a:rPr lang="zh-CN" altLang="en-US" sz="2000" noProof="1"/>
              <a:t>证券与权利密切结合不可分，</a:t>
            </a:r>
            <a:r>
              <a:rPr lang="zh-CN" altLang="en-US" sz="2000" b="1" noProof="1"/>
              <a:t>失去金券，无补救办法</a:t>
            </a:r>
            <a:r>
              <a:rPr lang="zh-CN" altLang="en-US" sz="2000" noProof="1"/>
              <a:t>。    </a:t>
            </a:r>
            <a:r>
              <a:rPr lang="zh-CN" altLang="en-US" sz="1900" noProof="1"/>
              <a:t>          </a:t>
            </a:r>
          </a:p>
          <a:p>
            <a:pPr fontAlgn="base">
              <a:lnSpc>
                <a:spcPct val="114000"/>
              </a:lnSpc>
            </a:pPr>
            <a:r>
              <a:rPr lang="zh-CN" altLang="en-US" sz="1900" b="1" noProof="1"/>
              <a:t>例子：</a:t>
            </a:r>
            <a:r>
              <a:rPr lang="zh-CN" altLang="en-US" sz="2000" noProof="1"/>
              <a:t>邮票、代金券。</a:t>
            </a:r>
          </a:p>
          <a:p>
            <a:pPr fontAlgn="base">
              <a:lnSpc>
                <a:spcPct val="114000"/>
              </a:lnSpc>
            </a:pPr>
            <a:r>
              <a:rPr lang="zh-CN" altLang="en-US" sz="2400" b="1" noProof="1">
                <a:solidFill>
                  <a:srgbClr val="C00000"/>
                </a:solidFill>
              </a:rPr>
              <a:t>（</a:t>
            </a:r>
            <a:r>
              <a:rPr lang="en-US" altLang="zh-CN" sz="2400" b="1" noProof="1">
                <a:solidFill>
                  <a:srgbClr val="C00000"/>
                </a:solidFill>
              </a:rPr>
              <a:t>2</a:t>
            </a:r>
            <a:r>
              <a:rPr lang="zh-CN" altLang="en-US" sz="2400" b="1" noProof="1">
                <a:solidFill>
                  <a:srgbClr val="C00000"/>
                </a:solidFill>
              </a:rPr>
              <a:t>）资格</a:t>
            </a:r>
            <a:r>
              <a:rPr lang="en-US" altLang="zh-CN" sz="2400" b="1" noProof="1">
                <a:solidFill>
                  <a:srgbClr val="C00000"/>
                </a:solidFill>
              </a:rPr>
              <a:t>/</a:t>
            </a:r>
            <a:r>
              <a:rPr lang="zh-CN" altLang="en-US" sz="2400" b="1" noProof="1">
                <a:solidFill>
                  <a:srgbClr val="C00000"/>
                </a:solidFill>
                <a:sym typeface="宋体" panose="02010600030101010101" pitchFamily="2" charset="-122"/>
              </a:rPr>
              <a:t>免责</a:t>
            </a:r>
            <a:r>
              <a:rPr lang="zh-CN" altLang="en-US" sz="2400" b="1" noProof="1">
                <a:solidFill>
                  <a:srgbClr val="C00000"/>
                </a:solidFill>
              </a:rPr>
              <a:t>证券：</a:t>
            </a:r>
            <a:r>
              <a:rPr lang="zh-CN" altLang="en-US" sz="2000" noProof="1"/>
              <a:t>表明持有人具有行使一定权利的资格的证券</a:t>
            </a:r>
            <a:r>
              <a:rPr lang="en-US" altLang="zh-CN" sz="2000" noProof="1"/>
              <a:t>=</a:t>
            </a:r>
            <a:r>
              <a:rPr lang="zh-CN" altLang="en-US" sz="2000" noProof="1"/>
              <a:t>义务人向持有证券的人履行义务后即可免责。</a:t>
            </a:r>
            <a:endParaRPr lang="zh-CN" altLang="en-US" sz="2200" noProof="1"/>
          </a:p>
          <a:p>
            <a:pPr fontAlgn="base">
              <a:lnSpc>
                <a:spcPct val="114000"/>
              </a:lnSpc>
            </a:pPr>
            <a:r>
              <a:rPr lang="zh-CN" altLang="en-US" sz="1900" b="1" noProof="1"/>
              <a:t>特点</a:t>
            </a:r>
            <a:r>
              <a:rPr lang="zh-CN" altLang="en-US" sz="1900" noProof="1"/>
              <a:t>：</a:t>
            </a:r>
            <a:r>
              <a:rPr lang="zh-CN" altLang="en-US" sz="2000" b="1" noProof="1"/>
              <a:t>一般情况下不可分；</a:t>
            </a:r>
            <a:r>
              <a:rPr lang="zh-CN" altLang="en-US" sz="2000" noProof="1"/>
              <a:t>特殊情况下，只要权利人能够证明自己的权利，即可分离。</a:t>
            </a:r>
          </a:p>
          <a:p>
            <a:pPr fontAlgn="base">
              <a:lnSpc>
                <a:spcPct val="114000"/>
              </a:lnSpc>
            </a:pPr>
            <a:r>
              <a:rPr lang="zh-CN" altLang="en-US" sz="1900" b="1" noProof="1">
                <a:sym typeface="宋体" panose="02010600030101010101" pitchFamily="2" charset="-122"/>
              </a:rPr>
              <a:t>例子</a:t>
            </a:r>
            <a:r>
              <a:rPr lang="zh-CN" altLang="en-US" sz="1900" noProof="1">
                <a:sym typeface="宋体" panose="02010600030101010101" pitchFamily="2" charset="-122"/>
              </a:rPr>
              <a:t>：</a:t>
            </a:r>
            <a:r>
              <a:rPr lang="zh-CN" altLang="en-US" sz="2000" noProof="1">
                <a:sym typeface="宋体" panose="02010600030101010101" pitchFamily="2" charset="-122"/>
              </a:rPr>
              <a:t>车船票、存车牌（古董）、银行存折。</a:t>
            </a:r>
            <a:endParaRPr lang="zh-CN" altLang="en-US" sz="2000" noProof="1"/>
          </a:p>
          <a:p>
            <a:pPr fontAlgn="base">
              <a:lnSpc>
                <a:spcPct val="114000"/>
              </a:lnSpc>
            </a:pPr>
            <a:r>
              <a:rPr lang="zh-CN" altLang="en-US" sz="2400" b="1" noProof="1">
                <a:solidFill>
                  <a:srgbClr val="C00000"/>
                </a:solidFill>
              </a:rPr>
              <a:t>（</a:t>
            </a:r>
            <a:r>
              <a:rPr lang="en-US" altLang="zh-CN" sz="2400" b="1" noProof="1">
                <a:solidFill>
                  <a:srgbClr val="C00000"/>
                </a:solidFill>
              </a:rPr>
              <a:t>3</a:t>
            </a:r>
            <a:r>
              <a:rPr lang="zh-CN" altLang="en-US" sz="2400" b="1" noProof="1">
                <a:solidFill>
                  <a:srgbClr val="C00000"/>
                </a:solidFill>
              </a:rPr>
              <a:t>）有价证券</a:t>
            </a:r>
            <a:r>
              <a:rPr lang="zh-CN" altLang="en-US" sz="2400" noProof="1">
                <a:solidFill>
                  <a:srgbClr val="C00000"/>
                </a:solidFill>
              </a:rPr>
              <a:t>：</a:t>
            </a:r>
            <a:r>
              <a:rPr lang="zh-CN" altLang="en-US" sz="2000" b="1" noProof="1"/>
              <a:t>表示一定的权利</a:t>
            </a:r>
            <a:r>
              <a:rPr lang="zh-CN" altLang="en-US" sz="2000" noProof="1"/>
              <a:t>，权利人行使权利必须持有证券，</a:t>
            </a:r>
            <a:r>
              <a:rPr lang="zh-CN" altLang="en-US" sz="2000" b="1" noProof="1"/>
              <a:t>原则上不得离开证券而行使权利。</a:t>
            </a:r>
          </a:p>
          <a:p>
            <a:pPr fontAlgn="base">
              <a:lnSpc>
                <a:spcPct val="114000"/>
              </a:lnSpc>
            </a:pPr>
            <a:r>
              <a:rPr lang="zh-CN" altLang="en-US" sz="1900" b="1" noProof="1"/>
              <a:t>特点</a:t>
            </a:r>
            <a:r>
              <a:rPr lang="zh-CN" altLang="en-US" sz="1900" noProof="1"/>
              <a:t>：</a:t>
            </a:r>
            <a:r>
              <a:rPr lang="zh-CN" altLang="en-US" sz="2000" noProof="1"/>
              <a:t>不持有证券的人按照通常方法证明其权利同样不能行使权利；只有依照法律规定的特殊方法才能行使权利。</a:t>
            </a:r>
          </a:p>
          <a:p>
            <a:pPr fontAlgn="base">
              <a:lnSpc>
                <a:spcPct val="114000"/>
              </a:lnSpc>
            </a:pPr>
            <a:r>
              <a:rPr lang="zh-CN" altLang="en-US" sz="1900" b="1" noProof="1"/>
              <a:t>① 完全有价证券</a:t>
            </a:r>
            <a:r>
              <a:rPr lang="zh-CN" altLang="en-US" sz="1900" noProof="1"/>
              <a:t>（权利</a:t>
            </a:r>
            <a:r>
              <a:rPr lang="zh-CN" altLang="en-US" sz="1900" noProof="1">
                <a:solidFill>
                  <a:srgbClr val="FF0000"/>
                </a:solidFill>
              </a:rPr>
              <a:t>发生</a:t>
            </a:r>
            <a:r>
              <a:rPr lang="zh-CN" altLang="en-US" sz="1900" noProof="1"/>
              <a:t>、</a:t>
            </a:r>
            <a:r>
              <a:rPr lang="zh-CN" altLang="en-US" sz="1900" noProof="1">
                <a:solidFill>
                  <a:srgbClr val="FF0000"/>
                </a:solidFill>
              </a:rPr>
              <a:t>移转、行使</a:t>
            </a:r>
            <a:r>
              <a:rPr lang="zh-CN" altLang="en-US" sz="1900" noProof="1"/>
              <a:t>均以证券存在为必要）：</a:t>
            </a:r>
            <a:r>
              <a:rPr lang="zh-CN" altLang="en-US" sz="1900" b="1" noProof="1"/>
              <a:t>票据</a:t>
            </a:r>
            <a:r>
              <a:rPr lang="zh-CN" altLang="en-US" sz="1900" b="1" noProof="1">
                <a:solidFill>
                  <a:schemeClr val="accent1"/>
                </a:solidFill>
                <a:effectLst>
                  <a:outerShdw blurRad="38100" dist="25400" dir="5400000" algn="ctr" rotWithShape="0">
                    <a:srgbClr val="6E747A">
                      <a:alpha val="43000"/>
                    </a:srgbClr>
                  </a:outerShdw>
                </a:effectLst>
              </a:rPr>
              <a:t>（法）</a:t>
            </a:r>
            <a:endParaRPr lang="zh-CN" altLang="en-US" sz="1900" noProof="1"/>
          </a:p>
          <a:p>
            <a:pPr fontAlgn="base">
              <a:lnSpc>
                <a:spcPct val="114000"/>
              </a:lnSpc>
            </a:pPr>
            <a:r>
              <a:rPr lang="zh-CN" altLang="en-US" sz="1900" b="1" noProof="1"/>
              <a:t>②不完全有价证券</a:t>
            </a:r>
            <a:r>
              <a:rPr lang="zh-CN" altLang="en-US" sz="1900" noProof="1"/>
              <a:t>（权利</a:t>
            </a:r>
            <a:r>
              <a:rPr lang="zh-CN" altLang="en-US" sz="1900" noProof="1">
                <a:solidFill>
                  <a:srgbClr val="FF0000"/>
                </a:solidFill>
                <a:sym typeface="+mn-ea"/>
              </a:rPr>
              <a:t>移转、行使</a:t>
            </a:r>
            <a:r>
              <a:rPr lang="zh-CN" altLang="en-US" sz="1900" noProof="1">
                <a:sym typeface="+mn-ea"/>
              </a:rPr>
              <a:t>均以证券存在为必要</a:t>
            </a:r>
            <a:r>
              <a:rPr lang="zh-CN" altLang="en-US" sz="1900" noProof="1"/>
              <a:t>）：股票、债券</a:t>
            </a:r>
            <a:r>
              <a:rPr lang="zh-CN" altLang="en-US" sz="1900" b="1" noProof="1">
                <a:solidFill>
                  <a:schemeClr val="accent1"/>
                </a:solidFill>
                <a:effectLst>
                  <a:outerShdw blurRad="38100" dist="25400" dir="5400000" algn="ctr" rotWithShape="0">
                    <a:srgbClr val="6E747A">
                      <a:alpha val="43000"/>
                    </a:srgbClr>
                  </a:outerShdw>
                </a:effectLst>
              </a:rPr>
              <a:t>（证券法）</a:t>
            </a:r>
          </a:p>
          <a:p>
            <a:pPr fontAlgn="base">
              <a:lnSpc>
                <a:spcPct val="114000"/>
              </a:lnSpc>
            </a:pPr>
            <a:endParaRPr lang="zh-CN" altLang="en-US" sz="1900" b="1" noProof="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5"/>
          <p:cNvSpPr txBox="1"/>
          <p:nvPr/>
        </p:nvSpPr>
        <p:spPr>
          <a:xfrm>
            <a:off x="385444" y="459115"/>
            <a:ext cx="8229600" cy="335913"/>
          </a:xfrm>
          <a:prstGeom prst="rect">
            <a:avLst/>
          </a:prstGeom>
          <a:noFill/>
          <a:ln w="9525">
            <a:noFill/>
          </a:ln>
        </p:spPr>
        <p:txBody>
          <a:bodyPr anchor="t"/>
          <a:lstStyle/>
          <a:p>
            <a:pPr>
              <a:lnSpc>
                <a:spcPct val="85000"/>
              </a:lnSpc>
            </a:pPr>
            <a:r>
              <a:rPr lang="zh-CN" altLang="zh-CN" sz="2400" b="1" dirty="0">
                <a:solidFill>
                  <a:srgbClr val="404040"/>
                </a:solidFill>
                <a:latin typeface="Calibri Light" panose="020F0302020204030204" pitchFamily="2" charset="0"/>
              </a:rPr>
              <a:t>现在的程序框架</a:t>
            </a:r>
          </a:p>
        </p:txBody>
      </p:sp>
      <p:sp>
        <p:nvSpPr>
          <p:cNvPr id="93187" name="矩形 7"/>
          <p:cNvSpPr/>
          <p:nvPr/>
        </p:nvSpPr>
        <p:spPr>
          <a:xfrm>
            <a:off x="385446" y="666121"/>
            <a:ext cx="8249920" cy="4755148"/>
          </a:xfrm>
          <a:prstGeom prst="rect">
            <a:avLst/>
          </a:prstGeom>
          <a:noFill/>
          <a:ln w="9525">
            <a:noFill/>
          </a:ln>
        </p:spPr>
        <p:txBody>
          <a:bodyPr wrap="square" anchor="t">
            <a:spAutoFit/>
          </a:bodyPr>
          <a:lstStyle/>
          <a:p>
            <a:pPr eaLnBrk="0" fontAlgn="base" hangingPunct="0"/>
            <a:endParaRPr lang="zh-CN" altLang="en-US" sz="2500" b="1" noProof="1">
              <a:latin typeface="楷体" panose="02010609060101010101" charset="-122"/>
              <a:ea typeface="楷体" panose="02010609060101010101" charset="-122"/>
            </a:endParaRPr>
          </a:p>
          <a:p>
            <a:pPr eaLnBrk="0" hangingPunct="0"/>
            <a:r>
              <a:rPr lang="zh-CN" altLang="en-US" sz="2400" b="1" noProof="1">
                <a:solidFill>
                  <a:srgbClr val="C00000"/>
                </a:solidFill>
                <a:latin typeface="楷体" panose="02010609060101010101" charset="-122"/>
                <a:ea typeface="楷体" panose="02010609060101010101" charset="-122"/>
              </a:rPr>
              <a:t>原则 </a:t>
            </a:r>
            <a:r>
              <a:rPr lang="zh-CN" altLang="en-US" sz="2000" b="1" noProof="1">
                <a:latin typeface="楷体" panose="02010609060101010101" charset="-122"/>
                <a:ea typeface="楷体" panose="02010609060101010101" charset="-122"/>
              </a:rPr>
              <a:t> 第九条第一款第三句  </a:t>
            </a:r>
            <a:r>
              <a:rPr lang="en-US" altLang="zh-CN" sz="2000" noProof="1">
                <a:latin typeface="楷体" panose="02010609060101010101" charset="-122"/>
                <a:ea typeface="楷体" panose="02010609060101010101" charset="-122"/>
              </a:rPr>
              <a:t>证券发行注册制的具体范围、实施步骤，由</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国务院</a:t>
            </a:r>
            <a:r>
              <a:rPr lang="en-US" altLang="zh-CN" sz="2000" noProof="1">
                <a:latin typeface="楷体" panose="02010609060101010101" charset="-122"/>
                <a:ea typeface="楷体" panose="02010609060101010101" charset="-122"/>
              </a:rPr>
              <a:t>规定。</a:t>
            </a:r>
          </a:p>
          <a:p>
            <a:pPr eaLnBrk="0" hangingPunct="0"/>
            <a:r>
              <a:rPr lang="zh-CN" altLang="en-US" sz="2400" b="1" noProof="1">
                <a:solidFill>
                  <a:srgbClr val="C00000"/>
                </a:solidFill>
                <a:latin typeface="楷体" panose="02010609060101010101" charset="-122"/>
                <a:ea typeface="楷体" panose="02010609060101010101" charset="-122"/>
              </a:rPr>
              <a:t>分工 </a:t>
            </a:r>
            <a:r>
              <a:rPr lang="zh-CN" altLang="en-US" sz="2000" b="1" noProof="1">
                <a:latin typeface="楷体" panose="02010609060101010101" charset="-122"/>
                <a:ea typeface="楷体" panose="02010609060101010101" charset="-122"/>
              </a:rPr>
              <a:t> </a:t>
            </a:r>
            <a:r>
              <a:rPr lang="en-US" altLang="zh-CN" sz="2000" b="1" noProof="1">
                <a:latin typeface="楷体" panose="02010609060101010101" charset="-122"/>
                <a:ea typeface="楷体" panose="02010609060101010101" charset="-122"/>
              </a:rPr>
              <a:t>第二十一条</a:t>
            </a:r>
            <a:r>
              <a:rPr lang="en-US" altLang="zh-CN" sz="2000" noProof="1">
                <a:latin typeface="楷体" panose="02010609060101010101" charset="-122"/>
                <a:ea typeface="楷体" panose="02010609060101010101" charset="-122"/>
              </a:rPr>
              <a:t>　国务院证券监督管理机构或者国务院授权的部门依照法定条件</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负责证券发行申请的注册</a:t>
            </a:r>
            <a:r>
              <a:rPr lang="en-US" altLang="zh-CN" sz="2000" noProof="1">
                <a:latin typeface="楷体" panose="02010609060101010101" charset="-122"/>
                <a:ea typeface="楷体" panose="02010609060101010101" charset="-122"/>
              </a:rPr>
              <a:t>。证券公开发行注册的具体办法由国务院规定。</a:t>
            </a:r>
          </a:p>
          <a:p>
            <a:pPr eaLnBrk="0" hangingPunct="0"/>
            <a:r>
              <a:rPr lang="en-US" altLang="zh-CN" sz="2000" noProof="1">
                <a:latin typeface="楷体" panose="02010609060101010101" charset="-122"/>
                <a:ea typeface="楷体" panose="02010609060101010101" charset="-122"/>
              </a:rPr>
              <a:t>    按照国务院的规定，</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证券交易所等</a:t>
            </a:r>
            <a:r>
              <a:rPr lang="en-US" altLang="zh-CN" sz="2000" noProof="1">
                <a:latin typeface="楷体" panose="02010609060101010101" charset="-122"/>
                <a:ea typeface="楷体" panose="02010609060101010101" charset="-122"/>
              </a:rPr>
              <a:t>可以</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审核</a:t>
            </a:r>
            <a:r>
              <a:rPr lang="en-US" altLang="zh-CN" sz="2000" noProof="1">
                <a:latin typeface="楷体" panose="02010609060101010101" charset="-122"/>
                <a:ea typeface="楷体" panose="02010609060101010101" charset="-122"/>
              </a:rPr>
              <a:t>公开发行证券申请，判断发行人是否符合发行条件、信息披露要求，督促发行人完善信息披露内容。</a:t>
            </a:r>
          </a:p>
          <a:p>
            <a:pPr eaLnBrk="0" hangingPunct="0"/>
            <a:r>
              <a:rPr lang="en-US" altLang="zh-CN" sz="2000" noProof="1">
                <a:latin typeface="楷体" panose="02010609060101010101" charset="-122"/>
                <a:ea typeface="楷体" panose="02010609060101010101" charset="-122"/>
              </a:rPr>
              <a:t>    依照前两款规定</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参与证券发行申请注册的人员</a:t>
            </a:r>
            <a:r>
              <a:rPr lang="en-US" altLang="zh-CN" sz="2000" noProof="1">
                <a:latin typeface="楷体" panose="02010609060101010101" charset="-122"/>
                <a:ea typeface="楷体" panose="02010609060101010101" charset="-122"/>
              </a:rPr>
              <a:t>，</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不得</a:t>
            </a:r>
            <a:r>
              <a:rPr lang="en-US" altLang="zh-CN" sz="2000" noProof="1">
                <a:latin typeface="楷体" panose="02010609060101010101" charset="-122"/>
                <a:ea typeface="楷体" panose="02010609060101010101" charset="-122"/>
              </a:rPr>
              <a:t>与发行申请人有利害关系，</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不得</a:t>
            </a:r>
            <a:r>
              <a:rPr lang="en-US" altLang="zh-CN" sz="2000" noProof="1">
                <a:latin typeface="楷体" panose="02010609060101010101" charset="-122"/>
                <a:ea typeface="楷体" panose="02010609060101010101" charset="-122"/>
              </a:rPr>
              <a:t>直接或者间接接受发行申请人的馈赠，</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不得</a:t>
            </a:r>
            <a:r>
              <a:rPr lang="en-US" altLang="zh-CN" sz="2000" noProof="1">
                <a:latin typeface="楷体" panose="02010609060101010101" charset="-122"/>
                <a:ea typeface="楷体" panose="02010609060101010101" charset="-122"/>
              </a:rPr>
              <a:t>持有所注册的发行申请的证券，</a:t>
            </a:r>
            <a:r>
              <a:rPr lang="en-US" altLang="zh-CN"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不得</a:t>
            </a:r>
            <a:r>
              <a:rPr lang="en-US" altLang="zh-CN" sz="2000" noProof="1">
                <a:latin typeface="楷体" panose="02010609060101010101" charset="-122"/>
                <a:ea typeface="楷体" panose="02010609060101010101" charset="-122"/>
              </a:rPr>
              <a:t>私下与发行申请人进行接触。</a:t>
            </a:r>
            <a:endParaRPr lang="en-US" altLang="zh-CN" sz="2000" b="1" noProof="1"/>
          </a:p>
          <a:p>
            <a:pPr eaLnBrk="0" fontAlgn="base" hangingPunct="0"/>
            <a:endParaRPr lang="zh-CN" altLang="en-US" sz="2500" b="1" noProof="1">
              <a:latin typeface="楷体" panose="02010609060101010101" charset="-122"/>
              <a:ea typeface="楷体" panose="02010609060101010101" charset="-122"/>
            </a:endParaRPr>
          </a:p>
          <a:p>
            <a:pPr eaLnBrk="0" fontAlgn="base" hangingPunct="0"/>
            <a:endParaRPr lang="zh-CN" altLang="en-US" sz="2500" noProof="1"/>
          </a:p>
        </p:txBody>
      </p:sp>
    </p:spTree>
  </p:cSld>
  <p:clrMapOvr>
    <a:masterClrMapping/>
  </p:clrMapOvr>
  <p:transition>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1"/>
          <p:cNvSpPr>
            <a:spLocks noGrp="1"/>
          </p:cNvSpPr>
          <p:nvPr>
            <p:ph type="title"/>
          </p:nvPr>
        </p:nvSpPr>
        <p:spPr>
          <a:xfrm>
            <a:off x="822325" y="800109"/>
            <a:ext cx="7543800" cy="777875"/>
          </a:xfrm>
        </p:spPr>
        <p:txBody>
          <a:bodyPr anchor="b"/>
          <a:lstStyle/>
          <a:p>
            <a:r>
              <a:rPr lang="zh-CN" altLang="en-US" sz="2400" b="1" dirty="0">
                <a:latin typeface="Calibri" panose="020F0502020204030204" pitchFamily="2" charset="0"/>
                <a:sym typeface="宋体" panose="02010600030101010101" pitchFamily="2" charset="-122"/>
              </a:rPr>
              <a:t>主要变化：</a:t>
            </a:r>
            <a:br>
              <a:rPr lang="zh-CN" altLang="en-US" dirty="0">
                <a:latin typeface="Calibri" panose="020F0502020204030204" pitchFamily="2" charset="0"/>
                <a:sym typeface="宋体" panose="02010600030101010101" pitchFamily="2" charset="-122"/>
              </a:rPr>
            </a:br>
            <a:r>
              <a:rPr lang="zh-CN" altLang="en-US" sz="2000" b="1" dirty="0">
                <a:latin typeface="Calibri" panose="020F0502020204030204" pitchFamily="2" charset="0"/>
                <a:sym typeface="宋体" panose="02010600030101010101" pitchFamily="2" charset="-122"/>
              </a:rPr>
              <a:t>功能</a:t>
            </a:r>
            <a:r>
              <a:rPr lang="en-US" altLang="zh-CN" sz="2000" b="1" dirty="0">
                <a:latin typeface="Calibri" panose="020F0502020204030204" pitchFamily="2" charset="0"/>
                <a:sym typeface="宋体" panose="02010600030101010101" pitchFamily="2" charset="-122"/>
              </a:rPr>
              <a:t>-</a:t>
            </a:r>
            <a:r>
              <a:rPr lang="zh-CN" altLang="en-US" sz="2000" b="1" dirty="0">
                <a:latin typeface="Calibri" panose="020F0502020204030204" pitchFamily="2" charset="0"/>
                <a:sym typeface="宋体" panose="02010600030101010101" pitchFamily="2" charset="-122"/>
              </a:rPr>
              <a:t>机构分离；核准变为注册</a:t>
            </a:r>
          </a:p>
        </p:txBody>
      </p:sp>
      <p:sp>
        <p:nvSpPr>
          <p:cNvPr id="113666" name="内容占位符 2"/>
          <p:cNvSpPr>
            <a:spLocks noGrp="1"/>
          </p:cNvSpPr>
          <p:nvPr>
            <p:ph idx="1"/>
          </p:nvPr>
        </p:nvSpPr>
        <p:spPr/>
        <p:txBody>
          <a:bodyPr lIns="0" rIns="0" anchor="t"/>
          <a:lstStyle/>
          <a:p>
            <a:r>
              <a:rPr lang="zh-CN" altLang="en-US" dirty="0"/>
              <a:t>向证券交易所等申请。</a:t>
            </a:r>
          </a:p>
          <a:p>
            <a:r>
              <a:rPr lang="zh-CN" altLang="en-US" dirty="0">
                <a:sym typeface="宋体" panose="02010600030101010101" pitchFamily="2" charset="-122"/>
              </a:rPr>
              <a:t>证券交易所等</a:t>
            </a:r>
            <a:r>
              <a:rPr lang="zh-CN" altLang="en-US" dirty="0"/>
              <a:t>审核</a:t>
            </a:r>
            <a:r>
              <a:rPr lang="zh-CN" altLang="en-US" dirty="0">
                <a:sym typeface="宋体" panose="02010600030101010101" pitchFamily="2" charset="-122"/>
              </a:rPr>
              <a:t>—→</a:t>
            </a:r>
            <a:r>
              <a:rPr lang="zh-CN" altLang="en-US" dirty="0"/>
              <a:t>证监会受理申请 —→注册与否（</a:t>
            </a:r>
            <a:r>
              <a:rPr lang="en-US" altLang="zh-CN" dirty="0"/>
              <a:t>3</a:t>
            </a:r>
            <a:r>
              <a:rPr lang="zh-CN" altLang="en-US" dirty="0"/>
              <a:t>个月内，发行人根据要求补充、修改发行申请文件的时间不计算在内。不予注册的，应当说明理由。）</a:t>
            </a:r>
          </a:p>
        </p:txBody>
      </p:sp>
    </p:spTree>
  </p:cSld>
  <p:clrMapOvr>
    <a:masterClrMapping/>
  </p:clrMapOvr>
  <p:transition>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5"/>
          <p:cNvSpPr txBox="1"/>
          <p:nvPr/>
        </p:nvSpPr>
        <p:spPr>
          <a:xfrm>
            <a:off x="457200" y="238877"/>
            <a:ext cx="8229600" cy="423971"/>
          </a:xfrm>
          <a:prstGeom prst="rect">
            <a:avLst/>
          </a:prstGeom>
          <a:noFill/>
          <a:ln w="9525">
            <a:noFill/>
          </a:ln>
        </p:spPr>
        <p:txBody>
          <a:bodyPr anchor="t"/>
          <a:lstStyle/>
          <a:p>
            <a:pPr>
              <a:lnSpc>
                <a:spcPct val="85000"/>
              </a:lnSpc>
            </a:pPr>
            <a:r>
              <a:rPr lang="zh-CN" altLang="en-US" sz="2800" b="1" dirty="0">
                <a:solidFill>
                  <a:srgbClr val="404040"/>
                </a:solidFill>
                <a:latin typeface="Calibri Light" panose="020F0302020204030204" pitchFamily="2" charset="0"/>
              </a:rPr>
              <a:t>五、私募</a:t>
            </a:r>
            <a:endParaRPr lang="zh-CN" altLang="en-US" sz="2800" dirty="0">
              <a:solidFill>
                <a:srgbClr val="404040"/>
              </a:solidFill>
              <a:latin typeface="Calibri Light" panose="020F0302020204030204" pitchFamily="2" charset="0"/>
            </a:endParaRPr>
          </a:p>
        </p:txBody>
      </p:sp>
      <p:sp>
        <p:nvSpPr>
          <p:cNvPr id="114691" name="矩形 7"/>
          <p:cNvSpPr/>
          <p:nvPr/>
        </p:nvSpPr>
        <p:spPr>
          <a:xfrm>
            <a:off x="457200" y="662848"/>
            <a:ext cx="7735888" cy="5810437"/>
          </a:xfrm>
          <a:prstGeom prst="rect">
            <a:avLst/>
          </a:prstGeom>
          <a:noFill/>
          <a:ln w="9525">
            <a:noFill/>
          </a:ln>
        </p:spPr>
        <p:txBody>
          <a:bodyPr anchor="t">
            <a:spAutoFit/>
          </a:bodyPr>
          <a:lstStyle/>
          <a:p>
            <a:pPr eaLnBrk="0" hangingPunct="0">
              <a:lnSpc>
                <a:spcPct val="150000"/>
              </a:lnSpc>
              <a:spcAft>
                <a:spcPts val="600"/>
              </a:spcAft>
            </a:pPr>
            <a:r>
              <a:rPr lang="en-US" altLang="zh-CN" sz="2000" b="1" dirty="0">
                <a:solidFill>
                  <a:srgbClr val="C00000"/>
                </a:solidFill>
              </a:rPr>
              <a:t>1</a:t>
            </a:r>
            <a:r>
              <a:rPr lang="zh-CN" altLang="en-US" sz="2000" b="1" dirty="0">
                <a:solidFill>
                  <a:srgbClr val="C00000"/>
                </a:solidFill>
              </a:rPr>
              <a:t>、定义</a:t>
            </a:r>
            <a:r>
              <a:rPr lang="zh-CN" altLang="en-US" sz="2000" dirty="0"/>
              <a:t>：对</a:t>
            </a:r>
            <a:r>
              <a:rPr lang="zh-CN" altLang="en-US" sz="2000" b="1" dirty="0"/>
              <a:t>特定人</a:t>
            </a:r>
            <a:r>
              <a:rPr lang="zh-CN" altLang="en-US" sz="2000" dirty="0"/>
              <a:t>为</a:t>
            </a:r>
            <a:r>
              <a:rPr lang="zh-CN" altLang="en-US" sz="2000" b="1" dirty="0"/>
              <a:t>招募有价证券</a:t>
            </a:r>
            <a:r>
              <a:rPr lang="zh-CN" altLang="en-US" sz="2000" dirty="0"/>
              <a:t>之行为。</a:t>
            </a:r>
            <a:r>
              <a:rPr lang="en-US" altLang="zh-CN" sz="2000" dirty="0"/>
              <a:t>	Cf</a:t>
            </a:r>
            <a:r>
              <a:rPr lang="zh-CN" altLang="en-US" sz="2000" dirty="0"/>
              <a:t>公开发行</a:t>
            </a:r>
          </a:p>
          <a:p>
            <a:pPr eaLnBrk="0" hangingPunct="0">
              <a:lnSpc>
                <a:spcPct val="150000"/>
              </a:lnSpc>
              <a:spcAft>
                <a:spcPts val="600"/>
              </a:spcAft>
            </a:pPr>
            <a:r>
              <a:rPr lang="en-US" altLang="zh-CN" sz="2000" b="1" dirty="0">
                <a:solidFill>
                  <a:srgbClr val="C00000"/>
                </a:solidFill>
              </a:rPr>
              <a:t>2</a:t>
            </a:r>
            <a:r>
              <a:rPr lang="zh-CN" altLang="en-US" sz="2000" b="1" dirty="0">
                <a:solidFill>
                  <a:srgbClr val="C00000"/>
                </a:solidFill>
              </a:rPr>
              <a:t>、一般程序</a:t>
            </a:r>
            <a:r>
              <a:rPr lang="zh-CN" altLang="en-US" sz="2000" dirty="0"/>
              <a:t>：决议、提供信息、备案</a:t>
            </a:r>
          </a:p>
          <a:p>
            <a:pPr eaLnBrk="0" hangingPunct="0">
              <a:lnSpc>
                <a:spcPct val="150000"/>
              </a:lnSpc>
            </a:pPr>
            <a:r>
              <a:rPr lang="en-US" altLang="zh-CN" sz="2000" b="1" dirty="0">
                <a:solidFill>
                  <a:srgbClr val="C00000"/>
                </a:solidFill>
              </a:rPr>
              <a:t>3</a:t>
            </a:r>
            <a:r>
              <a:rPr lang="zh-CN" altLang="en-US" sz="2000" b="1" dirty="0">
                <a:solidFill>
                  <a:srgbClr val="C00000"/>
                </a:solidFill>
              </a:rPr>
              <a:t>、私募对象的资格与人数</a:t>
            </a:r>
            <a:endParaRPr lang="zh-CN" altLang="en-US" sz="2000" dirty="0">
              <a:solidFill>
                <a:srgbClr val="C00000"/>
              </a:solidFill>
            </a:endParaRPr>
          </a:p>
          <a:p>
            <a:pPr eaLnBrk="0" hangingPunct="0">
              <a:lnSpc>
                <a:spcPct val="150000"/>
              </a:lnSpc>
            </a:pPr>
            <a:r>
              <a:rPr lang="zh-CN" altLang="en-US" sz="2000" dirty="0"/>
              <a:t>（</a:t>
            </a:r>
            <a:r>
              <a:rPr lang="en-US" altLang="zh-CN" sz="2000" dirty="0"/>
              <a:t>1</a:t>
            </a:r>
            <a:r>
              <a:rPr lang="zh-CN" altLang="en-US" sz="2000" dirty="0"/>
              <a:t>）金融机构：银行、证券、保险、信托、票券等业</a:t>
            </a:r>
            <a:r>
              <a:rPr lang="en-US" altLang="zh-CN" sz="2000" dirty="0"/>
              <a:t>    </a:t>
            </a:r>
            <a:r>
              <a:rPr lang="zh-CN" altLang="en-US" sz="2000" b="1" dirty="0"/>
              <a:t>无人数限制</a:t>
            </a:r>
          </a:p>
          <a:p>
            <a:pPr eaLnBrk="0" hangingPunct="0">
              <a:lnSpc>
                <a:spcPct val="150000"/>
              </a:lnSpc>
            </a:pPr>
            <a:r>
              <a:rPr lang="zh-CN" altLang="en-US" sz="2000" dirty="0"/>
              <a:t>（</a:t>
            </a:r>
            <a:r>
              <a:rPr lang="en-US" altLang="zh-CN" sz="2000" dirty="0"/>
              <a:t>2</a:t>
            </a:r>
            <a:r>
              <a:rPr lang="zh-CN" altLang="en-US" sz="2000" dirty="0"/>
              <a:t>）具备专业知识且资力丰厚的自然人、法人或基金</a:t>
            </a:r>
          </a:p>
          <a:p>
            <a:pPr eaLnBrk="0" hangingPunct="0">
              <a:lnSpc>
                <a:spcPct val="150000"/>
              </a:lnSpc>
            </a:pPr>
            <a:r>
              <a:rPr lang="zh-CN" altLang="en-US" sz="2000" dirty="0"/>
              <a:t>（</a:t>
            </a:r>
            <a:r>
              <a:rPr lang="en-US" altLang="zh-CN" sz="2000" dirty="0"/>
              <a:t>3</a:t>
            </a:r>
            <a:r>
              <a:rPr lang="zh-CN" altLang="en-US" sz="2000" dirty="0"/>
              <a:t>）公司或关系企业的董事、监事和经理</a:t>
            </a:r>
          </a:p>
          <a:p>
            <a:pPr eaLnBrk="0" hangingPunct="0">
              <a:lnSpc>
                <a:spcPct val="150000"/>
              </a:lnSpc>
              <a:spcAft>
                <a:spcPts val="600"/>
              </a:spcAft>
            </a:pPr>
            <a:r>
              <a:rPr lang="zh-CN" altLang="en-US" sz="2000" dirty="0"/>
              <a:t>我国小于</a:t>
            </a:r>
            <a:r>
              <a:rPr lang="en-US" altLang="zh-CN" sz="2000" dirty="0"/>
              <a:t>200</a:t>
            </a:r>
            <a:r>
              <a:rPr lang="zh-CN" altLang="en-US" sz="2000" dirty="0"/>
              <a:t>人</a:t>
            </a:r>
            <a:r>
              <a:rPr lang="en-US" altLang="zh-CN" sz="2000" dirty="0"/>
              <a:t>  </a:t>
            </a:r>
            <a:r>
              <a:rPr lang="zh-CN" altLang="en-US" sz="2000" dirty="0"/>
              <a:t>我国台湾地区</a:t>
            </a:r>
            <a:r>
              <a:rPr lang="en-US" altLang="zh-CN" sz="2000" dirty="0"/>
              <a:t>35</a:t>
            </a:r>
            <a:r>
              <a:rPr lang="zh-CN" altLang="en-US" sz="2000" dirty="0"/>
              <a:t>人</a:t>
            </a:r>
          </a:p>
          <a:p>
            <a:pPr eaLnBrk="0" hangingPunct="0">
              <a:lnSpc>
                <a:spcPct val="150000"/>
              </a:lnSpc>
            </a:pPr>
            <a:r>
              <a:rPr lang="en-US" altLang="zh-CN" sz="2000" b="1" dirty="0">
                <a:solidFill>
                  <a:srgbClr val="C00000"/>
                </a:solidFill>
              </a:rPr>
              <a:t>4</a:t>
            </a:r>
            <a:r>
              <a:rPr lang="zh-CN" altLang="en-US" sz="2000" b="1" dirty="0">
                <a:solidFill>
                  <a:srgbClr val="C00000"/>
                </a:solidFill>
              </a:rPr>
              <a:t>、转售的限制</a:t>
            </a:r>
            <a:endParaRPr lang="zh-CN" altLang="en-US" sz="2000" dirty="0">
              <a:solidFill>
                <a:srgbClr val="C00000"/>
              </a:solidFill>
            </a:endParaRPr>
          </a:p>
          <a:p>
            <a:pPr eaLnBrk="0" hangingPunct="0">
              <a:lnSpc>
                <a:spcPct val="150000"/>
              </a:lnSpc>
            </a:pPr>
            <a:r>
              <a:rPr lang="zh-CN" altLang="en-US" sz="2000" dirty="0"/>
              <a:t>（</a:t>
            </a:r>
            <a:r>
              <a:rPr lang="en-US" altLang="zh-CN" sz="2000" dirty="0"/>
              <a:t>1</a:t>
            </a:r>
            <a:r>
              <a:rPr lang="zh-CN" altLang="en-US" sz="2000" dirty="0"/>
              <a:t>）不限制持有期间，但应符合特定条件</a:t>
            </a:r>
          </a:p>
          <a:p>
            <a:pPr eaLnBrk="0" hangingPunct="0">
              <a:lnSpc>
                <a:spcPct val="150000"/>
              </a:lnSpc>
            </a:pPr>
            <a:r>
              <a:rPr lang="zh-CN" altLang="en-US" sz="2000" dirty="0"/>
              <a:t>金融机构之间；依法所生移转</a:t>
            </a:r>
            <a:r>
              <a:rPr lang="en-US" altLang="zh-CN" sz="2000" dirty="0"/>
              <a:t>eg</a:t>
            </a:r>
            <a:r>
              <a:rPr lang="zh-CN" altLang="en-US" sz="2000" dirty="0"/>
              <a:t>继承、强制执行；数量（少于</a:t>
            </a:r>
            <a:r>
              <a:rPr lang="en-US" altLang="zh-CN" sz="2000" dirty="0"/>
              <a:t>1000</a:t>
            </a:r>
            <a:r>
              <a:rPr lang="zh-CN" altLang="en-US" sz="2000" dirty="0"/>
              <a:t>股）与时间（前后两次之间不少于</a:t>
            </a:r>
            <a:r>
              <a:rPr lang="en-US" altLang="zh-CN" sz="2000" dirty="0"/>
              <a:t>3</a:t>
            </a:r>
            <a:r>
              <a:rPr lang="zh-CN" altLang="en-US" sz="2000" dirty="0"/>
              <a:t>个月）</a:t>
            </a:r>
          </a:p>
          <a:p>
            <a:pPr eaLnBrk="0" hangingPunct="0">
              <a:lnSpc>
                <a:spcPct val="150000"/>
              </a:lnSpc>
            </a:pPr>
            <a:r>
              <a:rPr lang="zh-CN" altLang="en-US" sz="2000" dirty="0"/>
              <a:t>（</a:t>
            </a:r>
            <a:r>
              <a:rPr lang="en-US" altLang="zh-CN" sz="2000" dirty="0"/>
              <a:t>2</a:t>
            </a:r>
            <a:r>
              <a:rPr lang="zh-CN" altLang="en-US" sz="2000" dirty="0"/>
              <a:t>）根据持有期间长短进行限制或放开</a:t>
            </a:r>
          </a:p>
        </p:txBody>
      </p:sp>
    </p:spTree>
  </p:cSld>
  <p:clrMapOvr>
    <a:masterClrMapping/>
  </p:clrMapOvr>
  <p:transition>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title"/>
          </p:nvPr>
        </p:nvSpPr>
        <p:spPr>
          <a:xfrm>
            <a:off x="252730" y="314164"/>
            <a:ext cx="7543800" cy="494350"/>
          </a:xfrm>
        </p:spPr>
        <p:txBody>
          <a:bodyPr anchor="b"/>
          <a:lstStyle/>
          <a:p>
            <a:r>
              <a:rPr lang="zh-CN" altLang="en-US" sz="2800" b="1" dirty="0"/>
              <a:t>六、公司债发行的条件</a:t>
            </a:r>
          </a:p>
        </p:txBody>
      </p:sp>
      <p:sp>
        <p:nvSpPr>
          <p:cNvPr id="3" name="内容占位符 2"/>
          <p:cNvSpPr>
            <a:spLocks noGrp="1"/>
          </p:cNvSpPr>
          <p:nvPr>
            <p:ph idx="1"/>
          </p:nvPr>
        </p:nvSpPr>
        <p:spPr>
          <a:xfrm>
            <a:off x="244159" y="878205"/>
            <a:ext cx="8655685" cy="5101590"/>
          </a:xfrm>
        </p:spPr>
        <p:txBody>
          <a:bodyPr/>
          <a:lstStyle/>
          <a:p>
            <a:pPr fontAlgn="base">
              <a:lnSpc>
                <a:spcPct val="150000"/>
              </a:lnSpc>
            </a:pPr>
            <a:r>
              <a:rPr lang="zh-CN" altLang="en-US" noProof="1">
                <a:latin typeface="楷体" panose="02010609060101010101" charset="-122"/>
                <a:ea typeface="楷体" panose="02010609060101010101" charset="-122"/>
                <a:cs typeface="楷体" panose="02010609060101010101" charset="-122"/>
              </a:rPr>
              <a:t>第十五条　公开发行公司债券，应当符合下列条件：</a:t>
            </a:r>
          </a:p>
          <a:p>
            <a:pPr fontAlgn="base">
              <a:lnSpc>
                <a:spcPct val="150000"/>
              </a:lnSpc>
            </a:pPr>
            <a:r>
              <a:rPr lang="zh-CN" altLang="en-US" noProof="1">
                <a:latin typeface="楷体" panose="02010609060101010101" charset="-122"/>
                <a:ea typeface="楷体" panose="02010609060101010101" charset="-122"/>
                <a:cs typeface="楷体" panose="02010609060101010101" charset="-122"/>
              </a:rPr>
              <a:t>（一）具备健全且运行良好的组织机构；</a:t>
            </a:r>
            <a:r>
              <a:rPr lang="zh-CN" altLang="en-US" b="1"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（新增）</a:t>
            </a:r>
            <a:endParaRPr lang="zh-CN" altLang="en-US" noProof="1">
              <a:latin typeface="楷体" panose="02010609060101010101" charset="-122"/>
              <a:ea typeface="楷体" panose="02010609060101010101" charset="-122"/>
              <a:cs typeface="楷体" panose="02010609060101010101" charset="-122"/>
            </a:endParaRPr>
          </a:p>
          <a:p>
            <a:pPr fontAlgn="base">
              <a:lnSpc>
                <a:spcPct val="150000"/>
              </a:lnSpc>
            </a:pPr>
            <a:r>
              <a:rPr lang="en-US" altLang="zh-CN" noProof="1">
                <a:latin typeface="楷体" panose="02010609060101010101" charset="-122"/>
                <a:ea typeface="楷体" panose="02010609060101010101" charset="-122"/>
                <a:cs typeface="楷体" panose="02010609060101010101" charset="-122"/>
              </a:rPr>
              <a:t>*</a:t>
            </a:r>
            <a:r>
              <a:rPr lang="zh-CN" altLang="en-US" noProof="1">
                <a:latin typeface="楷体" panose="02010609060101010101" charset="-122"/>
                <a:ea typeface="楷体" panose="02010609060101010101" charset="-122"/>
                <a:cs typeface="楷体" panose="02010609060101010101" charset="-122"/>
              </a:rPr>
              <a:t>股份有限公司的净资产不低于人民币三千万元，有限责任公司的净资产不低于人民币六千万元</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（删除）</a:t>
            </a:r>
          </a:p>
          <a:p>
            <a:pPr fontAlgn="base">
              <a:lnSpc>
                <a:spcPct val="150000"/>
              </a:lnSpc>
            </a:pPr>
            <a:r>
              <a:rPr lang="en-US" altLang="zh-CN" noProof="1">
                <a:latin typeface="楷体" panose="02010609060101010101" charset="-122"/>
                <a:ea typeface="楷体" panose="02010609060101010101" charset="-122"/>
                <a:cs typeface="楷体" panose="02010609060101010101" charset="-122"/>
              </a:rPr>
              <a:t>*</a:t>
            </a:r>
            <a:r>
              <a:rPr lang="zh-CN" altLang="en-US" noProof="1">
                <a:latin typeface="楷体" panose="02010609060101010101" charset="-122"/>
                <a:ea typeface="楷体" panose="02010609060101010101" charset="-122"/>
                <a:cs typeface="楷体" panose="02010609060101010101" charset="-122"/>
              </a:rPr>
              <a:t>累计债券余额不超过公司净资产的百分之四十</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（删除）</a:t>
            </a:r>
            <a:endPar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endParaRPr>
          </a:p>
          <a:p>
            <a:pPr fontAlgn="base">
              <a:lnSpc>
                <a:spcPct val="150000"/>
              </a:lnSpc>
            </a:pPr>
            <a:r>
              <a:rPr lang="zh-CN" altLang="en-US" noProof="1">
                <a:latin typeface="楷体" panose="02010609060101010101" charset="-122"/>
                <a:ea typeface="楷体" panose="02010609060101010101" charset="-122"/>
                <a:cs typeface="楷体" panose="02010609060101010101" charset="-122"/>
              </a:rPr>
              <a:t>（二）最近三年平均可分配利润足以支付公司债券一年的利息；</a:t>
            </a:r>
          </a:p>
          <a:p>
            <a:pPr fontAlgn="base">
              <a:lnSpc>
                <a:spcPct val="150000"/>
              </a:lnSpc>
            </a:pPr>
            <a:r>
              <a:rPr lang="en-US" altLang="zh-CN" noProof="1">
                <a:latin typeface="楷体" panose="02010609060101010101" charset="-122"/>
                <a:ea typeface="楷体" panose="02010609060101010101" charset="-122"/>
                <a:cs typeface="楷体" panose="02010609060101010101" charset="-122"/>
              </a:rPr>
              <a:t>*</a:t>
            </a:r>
            <a:r>
              <a:rPr lang="zh-CN" altLang="en-US" noProof="1">
                <a:latin typeface="楷体" panose="02010609060101010101" charset="-122"/>
                <a:ea typeface="楷体" panose="02010609060101010101" charset="-122"/>
                <a:cs typeface="楷体" panose="02010609060101010101" charset="-122"/>
              </a:rPr>
              <a:t>筹集的资金投向符合国家产业政策</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（删除）</a:t>
            </a:r>
            <a:endParaRPr lang="zh-CN" altLang="en-US" noProof="1">
              <a:latin typeface="楷体" panose="02010609060101010101" charset="-122"/>
              <a:ea typeface="楷体" panose="02010609060101010101" charset="-122"/>
              <a:cs typeface="楷体" panose="02010609060101010101" charset="-122"/>
            </a:endParaRPr>
          </a:p>
          <a:p>
            <a:pPr fontAlgn="base">
              <a:lnSpc>
                <a:spcPct val="150000"/>
              </a:lnSpc>
            </a:pPr>
            <a:r>
              <a:rPr lang="en-US" altLang="zh-CN" noProof="1">
                <a:latin typeface="楷体" panose="02010609060101010101" charset="-122"/>
                <a:ea typeface="楷体" panose="02010609060101010101" charset="-122"/>
                <a:cs typeface="楷体" panose="02010609060101010101" charset="-122"/>
              </a:rPr>
              <a:t>*</a:t>
            </a:r>
            <a:r>
              <a:rPr lang="zh-CN" altLang="en-US" noProof="1">
                <a:latin typeface="楷体" panose="02010609060101010101" charset="-122"/>
                <a:ea typeface="楷体" panose="02010609060101010101" charset="-122"/>
                <a:cs typeface="楷体" panose="02010609060101010101" charset="-122"/>
              </a:rPr>
              <a:t>债券的利率不超过国务院限定的利率水平</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（删除）</a:t>
            </a:r>
            <a:endParaRPr lang="zh-CN" altLang="en-US" noProof="1">
              <a:latin typeface="楷体" panose="02010609060101010101" charset="-122"/>
              <a:ea typeface="楷体" panose="02010609060101010101" charset="-122"/>
              <a:cs typeface="楷体" panose="02010609060101010101" charset="-122"/>
            </a:endParaRPr>
          </a:p>
          <a:p>
            <a:pPr fontAlgn="base">
              <a:lnSpc>
                <a:spcPct val="150000"/>
              </a:lnSpc>
            </a:pPr>
            <a:r>
              <a:rPr lang="zh-CN" altLang="en-US" noProof="1">
                <a:latin typeface="楷体" panose="02010609060101010101" charset="-122"/>
                <a:ea typeface="楷体" panose="02010609060101010101" charset="-122"/>
                <a:cs typeface="楷体" panose="02010609060101010101" charset="-122"/>
              </a:rPr>
              <a:t>（三）国务院规定的其他条件。</a:t>
            </a:r>
          </a:p>
          <a:p>
            <a:pPr fontAlgn="base"/>
            <a:endParaRPr lang="zh-CN" altLang="en-US" sz="2700"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1655" y="348608"/>
            <a:ext cx="7814310" cy="4464050"/>
          </a:xfrm>
        </p:spPr>
        <p:txBody>
          <a:bodyPr/>
          <a:lstStyle/>
          <a:p>
            <a:pPr fontAlgn="base">
              <a:lnSpc>
                <a:spcPct val="150000"/>
              </a:lnSpc>
            </a:pPr>
            <a:r>
              <a:rPr lang="zh-CN" altLang="en-US" noProof="1">
                <a:latin typeface="楷体" panose="02010609060101010101" charset="-122"/>
                <a:ea typeface="楷体" panose="02010609060101010101" charset="-122"/>
                <a:cs typeface="楷体" panose="02010609060101010101" charset="-122"/>
                <a:sym typeface="+mn-ea"/>
              </a:rPr>
              <a:t>公开发行公司债券筹集的资金，</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（必须用于核准的用途</a:t>
            </a:r>
            <a:r>
              <a:rPr lang="zh-CN" altLang="en-US" noProof="1">
                <a:solidFill>
                  <a:srgbClr val="FF0000"/>
                </a:solidFill>
                <a:latin typeface="Arial" panose="020B0604020202020204" pitchFamily="34" charset="0"/>
                <a:ea typeface="楷体" panose="02010609060101010101" charset="-122"/>
                <a:cs typeface="Arial" panose="020B0604020202020204" pitchFamily="34" charset="0"/>
                <a:sym typeface="+mn-ea"/>
              </a:rPr>
              <a:t>→</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必须按照公司债券募集办法所列资金用途使用；改变资金用途，必须经</a:t>
            </a:r>
            <a:r>
              <a:rPr lang="zh-CN" altLang="en-US" b="1" noProof="1">
                <a:solidFill>
                  <a:srgbClr val="0070C0"/>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债券持有人会议（新制度）</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作出决议。</a:t>
            </a:r>
            <a:r>
              <a:rPr lang="zh-CN" altLang="en-US" noProof="1">
                <a:latin typeface="楷体" panose="02010609060101010101" charset="-122"/>
                <a:ea typeface="楷体" panose="02010609060101010101" charset="-122"/>
                <a:cs typeface="楷体" panose="02010609060101010101" charset="-122"/>
                <a:sym typeface="+mn-ea"/>
              </a:rPr>
              <a:t>公开发行公司债券筹集的资金，不得用于弥补亏损和非生产性支出。</a:t>
            </a:r>
            <a:endParaRPr lang="zh-CN" altLang="en-US" noProof="1">
              <a:latin typeface="楷体" panose="02010609060101010101" charset="-122"/>
              <a:ea typeface="楷体" panose="02010609060101010101" charset="-122"/>
              <a:cs typeface="楷体" panose="02010609060101010101" charset="-122"/>
            </a:endParaRPr>
          </a:p>
          <a:p>
            <a:pPr fontAlgn="base">
              <a:lnSpc>
                <a:spcPct val="150000"/>
              </a:lnSpc>
            </a:pPr>
            <a:r>
              <a:rPr lang="zh-CN" altLang="en-US" noProof="1">
                <a:latin typeface="楷体" panose="02010609060101010101" charset="-122"/>
                <a:ea typeface="楷体" panose="02010609060101010101" charset="-122"/>
                <a:cs typeface="楷体" panose="02010609060101010101" charset="-122"/>
                <a:sym typeface="+mn-ea"/>
              </a:rPr>
              <a:t>上市公司发行可转换为股票的公司债券，除应当符合第一款规定的条件外，还应当遵守本法第十二条第二款的规定。</a:t>
            </a:r>
            <a:r>
              <a:rPr lang="zh-CN" altLang="en-US" b="1" noProof="1">
                <a:solidFill>
                  <a:srgbClr val="0070C0"/>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sym typeface="+mn-ea"/>
              </a:rPr>
              <a:t>但是，按照公司债券募集办法，上市公司通过收购本公司股份的方式进行公司债券转换的除外。</a:t>
            </a:r>
            <a:r>
              <a:rPr lang="zh-CN" altLang="en-US" noProof="1">
                <a:solidFill>
                  <a:srgbClr val="FF0000"/>
                </a:solidFill>
                <a:latin typeface="楷体" panose="02010609060101010101" charset="-122"/>
                <a:ea typeface="楷体" panose="02010609060101010101" charset="-122"/>
                <a:cs typeface="楷体" panose="02010609060101010101" charset="-122"/>
                <a:sym typeface="+mn-ea"/>
              </a:rPr>
              <a:t>（新增，可豁免发行新股的条件）</a:t>
            </a:r>
            <a:endParaRPr lang="zh-CN" altLang="en-US" noProof="1">
              <a:solidFill>
                <a:srgbClr val="FF0000"/>
              </a:solidFill>
              <a:latin typeface="楷体" panose="02010609060101010101" charset="-122"/>
              <a:ea typeface="楷体" panose="02010609060101010101" charset="-122"/>
              <a:cs typeface="楷体" panose="02010609060101010101" charset="-122"/>
            </a:endParaRPr>
          </a:p>
          <a:p>
            <a:pPr fontAlgn="base"/>
            <a:endParaRPr lang="zh-CN" altLang="en-US" sz="2800" noProof="1"/>
          </a:p>
        </p:txBody>
      </p:sp>
    </p:spTree>
  </p:cSld>
  <p:clrMapOvr>
    <a:masterClrMapping/>
  </p:clrMapOvr>
  <p:transition>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420" y="454018"/>
            <a:ext cx="7757160" cy="4521200"/>
          </a:xfrm>
        </p:spPr>
        <p:txBody>
          <a:bodyPr/>
          <a:lstStyle/>
          <a:p>
            <a:pPr fontAlgn="base"/>
            <a:r>
              <a:rPr lang="zh-CN" altLang="en-US" sz="2400" b="1" noProof="1"/>
              <a:t>消极条件</a:t>
            </a:r>
          </a:p>
          <a:p>
            <a:pPr fontAlgn="base">
              <a:lnSpc>
                <a:spcPct val="150000"/>
              </a:lnSpc>
            </a:pPr>
            <a:r>
              <a:rPr lang="zh-CN" altLang="en-US" noProof="1">
                <a:latin typeface="楷体" panose="02010609060101010101" charset="-122"/>
                <a:ea typeface="楷体" panose="02010609060101010101" charset="-122"/>
              </a:rPr>
              <a:t>第十七条　有下列情形之一的，不得再次公开发行公司债券：</a:t>
            </a:r>
          </a:p>
          <a:p>
            <a:pPr fontAlgn="base">
              <a:lnSpc>
                <a:spcPct val="150000"/>
              </a:lnSpc>
            </a:pP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*前一次公开发行的公司债券尚未募足</a:t>
            </a:r>
            <a:r>
              <a:rPr lang="zh-CN" altLang="en-US" b="1" noProof="1">
                <a:solidFill>
                  <a:srgbClr val="0070C0"/>
                </a:solidFill>
                <a:latin typeface="楷体" panose="02010609060101010101" charset="-122"/>
                <a:ea typeface="楷体" panose="02010609060101010101" charset="-122"/>
              </a:rPr>
              <a:t>（删除）</a:t>
            </a:r>
            <a:r>
              <a:rPr lang="en-US" altLang="zh-CN" b="1" noProof="1">
                <a:solidFill>
                  <a:srgbClr val="0070C0"/>
                </a:solidFill>
                <a:latin typeface="楷体" panose="02010609060101010101" charset="-122"/>
                <a:ea typeface="楷体" panose="02010609060101010101" charset="-122"/>
              </a:rPr>
              <a:t>[</a:t>
            </a:r>
            <a:r>
              <a:rPr lang="zh-CN" altLang="en-US" b="1" noProof="1">
                <a:solidFill>
                  <a:srgbClr val="0070C0"/>
                </a:solidFill>
                <a:latin typeface="楷体" panose="02010609060101010101" charset="-122"/>
                <a:ea typeface="楷体" panose="02010609060101010101" charset="-122"/>
              </a:rPr>
              <a:t>为困难企业融资扫除障碍</a:t>
            </a:r>
            <a:r>
              <a:rPr lang="en-US" altLang="zh-CN" b="1" noProof="1">
                <a:solidFill>
                  <a:srgbClr val="0070C0"/>
                </a:solidFill>
                <a:latin typeface="楷体" panose="02010609060101010101" charset="-122"/>
                <a:ea typeface="楷体" panose="02010609060101010101" charset="-122"/>
              </a:rPr>
              <a:t>]</a:t>
            </a:r>
            <a:endParaRPr lang="en-US" altLang="zh-CN" noProof="1">
              <a:latin typeface="楷体" panose="02010609060101010101" charset="-122"/>
              <a:ea typeface="楷体" panose="02010609060101010101" charset="-122"/>
            </a:endParaRPr>
          </a:p>
          <a:p>
            <a:pPr fontAlgn="base">
              <a:lnSpc>
                <a:spcPct val="150000"/>
              </a:lnSpc>
            </a:pPr>
            <a:r>
              <a:rPr lang="zh-CN" altLang="en-US" noProof="1">
                <a:latin typeface="楷体" panose="02010609060101010101" charset="-122"/>
                <a:ea typeface="楷体" panose="02010609060101010101" charset="-122"/>
              </a:rPr>
              <a:t>（一）对已公开发行的公司债券或者其他债务有违约或者延迟支付本息的事实，仍处于继续状态；</a:t>
            </a:r>
          </a:p>
          <a:p>
            <a:pPr fontAlgn="base">
              <a:lnSpc>
                <a:spcPct val="150000"/>
              </a:lnSpc>
            </a:pPr>
            <a:r>
              <a:rPr lang="zh-CN" altLang="en-US" noProof="1">
                <a:latin typeface="楷体" panose="02010609060101010101" charset="-122"/>
                <a:ea typeface="楷体" panose="02010609060101010101" charset="-122"/>
              </a:rPr>
              <a:t>（二）违反本法规定，改变公开发行公司债券所募资金的用途。</a:t>
            </a:r>
          </a:p>
        </p:txBody>
      </p:sp>
    </p:spTree>
  </p:cSld>
  <p:clrMapOvr>
    <a:masterClrMapping/>
  </p:clrMapOvr>
  <p:transition>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
          <p:cNvSpPr>
            <a:spLocks noGrp="1"/>
          </p:cNvSpPr>
          <p:nvPr>
            <p:ph type="title"/>
          </p:nvPr>
        </p:nvSpPr>
        <p:spPr>
          <a:xfrm>
            <a:off x="409575" y="396240"/>
            <a:ext cx="7543800" cy="487998"/>
          </a:xfrm>
        </p:spPr>
        <p:txBody>
          <a:bodyPr anchor="b"/>
          <a:lstStyle/>
          <a:p>
            <a:r>
              <a:rPr lang="zh-CN" altLang="en-US" sz="2800" b="1" dirty="0"/>
              <a:t>七、公司债发行报送的文件</a:t>
            </a:r>
          </a:p>
        </p:txBody>
      </p:sp>
      <p:sp>
        <p:nvSpPr>
          <p:cNvPr id="118786" name="内容占位符 2"/>
          <p:cNvSpPr>
            <a:spLocks noGrp="1"/>
          </p:cNvSpPr>
          <p:nvPr>
            <p:ph idx="1"/>
          </p:nvPr>
        </p:nvSpPr>
        <p:spPr>
          <a:xfrm>
            <a:off x="409575" y="884238"/>
            <a:ext cx="7956550" cy="5230812"/>
          </a:xfrm>
        </p:spPr>
        <p:txBody>
          <a:bodyPr lIns="0" rIns="0" anchor="t"/>
          <a:lstStyle/>
          <a:p>
            <a:pPr>
              <a:lnSpc>
                <a:spcPct val="150000"/>
              </a:lnSpc>
            </a:pPr>
            <a:r>
              <a:rPr lang="zh-CN" altLang="en-US" dirty="0">
                <a:latin typeface="楷体" panose="02010609060101010101" charset="-122"/>
                <a:ea typeface="楷体" panose="02010609060101010101" charset="-122"/>
              </a:rPr>
              <a:t>第十六条　申请公开发行公司债券，应当向国务院授权的部门或者国务院证券监督管理机构报送下列文件：</a:t>
            </a:r>
          </a:p>
          <a:p>
            <a:pPr>
              <a:lnSpc>
                <a:spcPct val="150000"/>
              </a:lnSpc>
            </a:pPr>
            <a:r>
              <a:rPr lang="zh-CN" altLang="en-US" dirty="0">
                <a:latin typeface="楷体" panose="02010609060101010101" charset="-122"/>
                <a:ea typeface="楷体" panose="02010609060101010101" charset="-122"/>
              </a:rPr>
              <a:t>（一）公司营业执照；</a:t>
            </a:r>
          </a:p>
          <a:p>
            <a:pPr>
              <a:lnSpc>
                <a:spcPct val="150000"/>
              </a:lnSpc>
            </a:pPr>
            <a:r>
              <a:rPr lang="zh-CN" altLang="en-US" dirty="0">
                <a:latin typeface="楷体" panose="02010609060101010101" charset="-122"/>
                <a:ea typeface="楷体" panose="02010609060101010101" charset="-122"/>
              </a:rPr>
              <a:t>（二）公司章程；</a:t>
            </a:r>
          </a:p>
          <a:p>
            <a:pPr>
              <a:lnSpc>
                <a:spcPct val="150000"/>
              </a:lnSpc>
            </a:pPr>
            <a:r>
              <a:rPr lang="zh-CN" altLang="en-US" dirty="0">
                <a:latin typeface="楷体" panose="02010609060101010101" charset="-122"/>
                <a:ea typeface="楷体" panose="02010609060101010101" charset="-122"/>
              </a:rPr>
              <a:t>（三）公司债券募集办法；</a:t>
            </a:r>
          </a:p>
          <a:p>
            <a:pPr>
              <a:lnSpc>
                <a:spcPct val="150000"/>
              </a:lnSpc>
            </a:pPr>
            <a:r>
              <a:rPr lang="en-US" altLang="zh-CN" dirty="0">
                <a:latin typeface="楷体" panose="02010609060101010101" charset="-122"/>
                <a:ea typeface="楷体" panose="02010609060101010101" charset="-122"/>
              </a:rPr>
              <a:t>*</a:t>
            </a:r>
            <a:r>
              <a:rPr lang="en-US" altLang="zh-CN" dirty="0" err="1">
                <a:latin typeface="楷体" panose="02010609060101010101" charset="-122"/>
                <a:ea typeface="楷体" panose="02010609060101010101" charset="-122"/>
              </a:rPr>
              <a:t>资产评估报告和验资报告</a:t>
            </a:r>
            <a:r>
              <a:rPr lang="zh-CN" altLang="en-US" dirty="0">
                <a:solidFill>
                  <a:srgbClr val="FF0000"/>
                </a:solidFill>
                <a:latin typeface="楷体" panose="02010609060101010101" charset="-122"/>
                <a:ea typeface="楷体" panose="02010609060101010101" charset="-122"/>
              </a:rPr>
              <a:t>（删除）→资信更重要</a:t>
            </a:r>
            <a:endParaRPr lang="en-US" altLang="zh-CN" dirty="0">
              <a:solidFill>
                <a:srgbClr val="FF0000"/>
              </a:solidFill>
              <a:latin typeface="楷体" panose="02010609060101010101" charset="-122"/>
              <a:ea typeface="楷体" panose="02010609060101010101" charset="-122"/>
            </a:endParaRPr>
          </a:p>
          <a:p>
            <a:pPr>
              <a:lnSpc>
                <a:spcPct val="150000"/>
              </a:lnSpc>
            </a:pPr>
            <a:r>
              <a:rPr lang="zh-CN" altLang="en-US" dirty="0">
                <a:latin typeface="楷体" panose="02010609060101010101" charset="-122"/>
                <a:ea typeface="楷体" panose="02010609060101010101" charset="-122"/>
              </a:rPr>
              <a:t>（四）</a:t>
            </a:r>
            <a:r>
              <a:rPr lang="zh-CN" altLang="en-US" b="1" dirty="0">
                <a:latin typeface="楷体" panose="02010609060101010101" charset="-122"/>
                <a:ea typeface="楷体" panose="02010609060101010101" charset="-122"/>
              </a:rPr>
              <a:t>国务院授权的部门</a:t>
            </a:r>
            <a:r>
              <a:rPr lang="zh-CN" altLang="en-US" dirty="0">
                <a:latin typeface="楷体" panose="02010609060101010101" charset="-122"/>
                <a:ea typeface="楷体" panose="02010609060101010101" charset="-122"/>
              </a:rPr>
              <a:t>或者国务院证券监督管理机构规定的其他文件。</a:t>
            </a:r>
            <a:r>
              <a:rPr lang="zh-CN" altLang="en-US" dirty="0">
                <a:solidFill>
                  <a:srgbClr val="FF0000"/>
                </a:solidFill>
                <a:latin typeface="楷体" panose="02010609060101010101" charset="-122"/>
                <a:ea typeface="楷体" panose="02010609060101010101" charset="-122"/>
              </a:rPr>
              <a:t>（发改委）</a:t>
            </a:r>
            <a:endParaRPr lang="zh-CN" altLang="en-US" dirty="0">
              <a:latin typeface="楷体" panose="02010609060101010101" charset="-122"/>
              <a:ea typeface="楷体" panose="02010609060101010101" charset="-122"/>
            </a:endParaRPr>
          </a:p>
          <a:p>
            <a:pPr>
              <a:lnSpc>
                <a:spcPct val="150000"/>
              </a:lnSpc>
            </a:pPr>
            <a:r>
              <a:rPr lang="zh-CN" altLang="en-US" dirty="0">
                <a:latin typeface="楷体" panose="02010609060101010101" charset="-122"/>
                <a:ea typeface="楷体" panose="02010609060101010101" charset="-122"/>
              </a:rPr>
              <a:t>依照本法规定聘请保荐人的，还应当报送保荐人出具的发行保荐书。</a:t>
            </a:r>
          </a:p>
        </p:txBody>
      </p:sp>
    </p:spTree>
  </p:cSld>
  <p:clrMapOvr>
    <a:masterClrMapping/>
  </p:clrMapOvr>
  <p:transition>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1"/>
          <p:cNvSpPr>
            <a:spLocks noGrp="1"/>
          </p:cNvSpPr>
          <p:nvPr>
            <p:ph type="title"/>
          </p:nvPr>
        </p:nvSpPr>
        <p:spPr>
          <a:xfrm>
            <a:off x="367023" y="594193"/>
            <a:ext cx="7543800" cy="396558"/>
          </a:xfrm>
        </p:spPr>
        <p:txBody>
          <a:bodyPr anchor="b"/>
          <a:lstStyle/>
          <a:p>
            <a:r>
              <a:rPr lang="zh-CN" altLang="en-US" sz="2800" b="1" dirty="0"/>
              <a:t>八、发行失败</a:t>
            </a:r>
          </a:p>
        </p:txBody>
      </p:sp>
      <p:sp>
        <p:nvSpPr>
          <p:cNvPr id="3" name="内容占位符 2"/>
          <p:cNvSpPr>
            <a:spLocks noGrp="1"/>
          </p:cNvSpPr>
          <p:nvPr>
            <p:ph idx="1"/>
          </p:nvPr>
        </p:nvSpPr>
        <p:spPr>
          <a:xfrm>
            <a:off x="367023" y="1138565"/>
            <a:ext cx="8426450" cy="5201285"/>
          </a:xfrm>
        </p:spPr>
        <p:txBody>
          <a:bodyPr/>
          <a:lstStyle/>
          <a:p>
            <a:pPr fontAlgn="base">
              <a:lnSpc>
                <a:spcPct val="150000"/>
              </a:lnSpc>
            </a:pPr>
            <a:r>
              <a:rPr lang="zh-CN" altLang="en-US" noProof="1">
                <a:latin typeface="楷体" panose="02010609060101010101" charset="-122"/>
                <a:ea typeface="楷体" panose="02010609060101010101" charset="-122"/>
              </a:rPr>
              <a:t>第二十四条　国务院证券监督管理机构或者国务院授权的部门对已作出的证券发行</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注册</a:t>
            </a:r>
            <a:r>
              <a:rPr lang="zh-CN" altLang="en-US" noProof="1">
                <a:latin typeface="楷体" panose="02010609060101010101" charset="-122"/>
                <a:ea typeface="楷体" panose="02010609060101010101" charset="-122"/>
              </a:rPr>
              <a:t>的决定，发现不符合法定条件或者法定程序，尚未发行证券的，应当予以撤销，停止发行。已经发行尚未上市的，撤销发行</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注册</a:t>
            </a:r>
            <a:r>
              <a:rPr lang="zh-CN" altLang="en-US" noProof="1">
                <a:latin typeface="楷体" panose="02010609060101010101" charset="-122"/>
                <a:ea typeface="楷体" panose="02010609060101010101" charset="-122"/>
              </a:rPr>
              <a:t>决定，发行人应当按照发行价并加算银行同期存款利息返还证券持有人；</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发行人的控股股东、实际控制人</a:t>
            </a:r>
            <a:r>
              <a:rPr lang="zh-CN" altLang="en-US" noProof="1">
                <a:latin typeface="楷体" panose="02010609060101010101" charset="-122"/>
                <a:ea typeface="楷体" panose="02010609060101010101" charset="-122"/>
              </a:rPr>
              <a:t>以及保荐人，应当与发行人承担连带责任，但是</a:t>
            </a:r>
            <a:r>
              <a:rPr lang="zh-CN" altLang="en-US" b="1" noProof="1">
                <a:solidFill>
                  <a:srgbClr val="0070C0"/>
                </a:solidFill>
                <a:latin typeface="楷体" panose="02010609060101010101" charset="-122"/>
                <a:ea typeface="楷体" panose="02010609060101010101" charset="-122"/>
              </a:rPr>
              <a:t>能够证明自己没有过错的除外</a:t>
            </a:r>
            <a:r>
              <a:rPr lang="zh-CN" altLang="en-US" noProof="1">
                <a:latin typeface="楷体" panose="02010609060101010101" charset="-122"/>
                <a:ea typeface="楷体" panose="02010609060101010101" charset="-122"/>
              </a:rPr>
              <a:t>。</a:t>
            </a:r>
            <a:r>
              <a:rPr lang="en-US" altLang="zh-CN" b="1"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a:t>
            </a:r>
            <a:r>
              <a:rPr lang="zh-CN" altLang="en-US" b="1"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过错</a:t>
            </a:r>
            <a:r>
              <a:rPr lang="en-US" altLang="zh-CN" b="1"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to</a:t>
            </a:r>
            <a:r>
              <a:rPr lang="zh-CN" altLang="en-US" b="1"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过错推定</a:t>
            </a:r>
            <a:r>
              <a:rPr lang="en-US" altLang="zh-CN" b="1"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a:t>
            </a:r>
            <a:endParaRPr lang="zh-CN" altLang="en-US" noProof="1">
              <a:latin typeface="楷体" panose="02010609060101010101" charset="-122"/>
              <a:ea typeface="楷体" panose="02010609060101010101" charset="-122"/>
            </a:endParaRPr>
          </a:p>
          <a:p>
            <a:pPr fontAlgn="base">
              <a:lnSpc>
                <a:spcPct val="150000"/>
              </a:lnSpc>
            </a:pP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股票的发行人在招股说明书等证券发行文件中隐瞒重要事实或者编造重大虚假内容，已经发行并上市的，国务院证券监督管理机构可以责令发行人回购证券，或者责令负有责任的控股股东、实际控制人买回证券。</a:t>
            </a:r>
            <a:r>
              <a:rPr lang="zh-CN" altLang="en-US" b="1" noProof="1">
                <a:solidFill>
                  <a:srgbClr val="0070C0"/>
                </a:solidFill>
                <a:latin typeface="楷体" panose="02010609060101010101" charset="-122"/>
                <a:ea typeface="楷体" panose="02010609060101010101" charset="-122"/>
              </a:rPr>
              <a:t>（新增：责令回购)</a:t>
            </a:r>
          </a:p>
          <a:p>
            <a:pPr fontAlgn="base"/>
            <a:endParaRPr lang="zh-CN" altLang="en-US" strike="noStrike" noProof="1">
              <a:solidFill>
                <a:srgbClr val="0070C0"/>
              </a:solidFill>
            </a:endParaRPr>
          </a:p>
        </p:txBody>
      </p:sp>
    </p:spTree>
  </p:cSld>
  <p:clrMapOvr>
    <a:masterClrMapping/>
  </p:clrMapOvr>
  <p:transition>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3" name="组合 63489"/>
          <p:cNvGrpSpPr/>
          <p:nvPr/>
        </p:nvGrpSpPr>
        <p:grpSpPr>
          <a:xfrm>
            <a:off x="0" y="0"/>
            <a:ext cx="9144000" cy="6858000"/>
            <a:chOff x="0" y="0"/>
            <a:chExt cx="9144000" cy="6858000"/>
          </a:xfrm>
        </p:grpSpPr>
        <p:pic>
          <p:nvPicPr>
            <p:cNvPr id="120834" name="Picture 4"/>
            <p:cNvPicPr>
              <a:picLocks noChangeAspect="1"/>
            </p:cNvPicPr>
            <p:nvPr/>
          </p:nvPicPr>
          <p:blipFill>
            <a:blip r:embed="rId2"/>
            <a:srcRect l="34808" t="11313" r="9416" b="14479"/>
            <a:stretch>
              <a:fillRect/>
            </a:stretch>
          </p:blipFill>
          <p:spPr>
            <a:xfrm>
              <a:off x="0" y="0"/>
              <a:ext cx="4865688" cy="6858000"/>
            </a:xfrm>
            <a:prstGeom prst="rect">
              <a:avLst/>
            </a:prstGeom>
            <a:noFill/>
            <a:ln w="9525">
              <a:noFill/>
            </a:ln>
          </p:spPr>
        </p:pic>
        <p:sp>
          <p:nvSpPr>
            <p:cNvPr id="120835" name="矩形 3"/>
            <p:cNvSpPr/>
            <p:nvPr/>
          </p:nvSpPr>
          <p:spPr>
            <a:xfrm>
              <a:off x="4714875" y="0"/>
              <a:ext cx="442912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grpSp>
      <p:sp>
        <p:nvSpPr>
          <p:cNvPr id="120836" name="矩形 5"/>
          <p:cNvSpPr/>
          <p:nvPr/>
        </p:nvSpPr>
        <p:spPr>
          <a:xfrm>
            <a:off x="4292274" y="3429010"/>
            <a:ext cx="4794902" cy="830997"/>
          </a:xfrm>
          <a:prstGeom prst="rect">
            <a:avLst/>
          </a:prstGeom>
          <a:noFill/>
          <a:ln w="9525">
            <a:noFill/>
          </a:ln>
        </p:spPr>
        <p:txBody>
          <a:bodyPr wrap="none" anchor="t">
            <a:spAutoFit/>
          </a:bodyPr>
          <a:lstStyle/>
          <a:p>
            <a:pPr algn="ctr"/>
            <a:r>
              <a:rPr lang="zh-CN" altLang="en-US" sz="4800" dirty="0">
                <a:latin typeface="华文新魏" pitchFamily="2" charset="-122"/>
                <a:ea typeface="华文新魏" pitchFamily="2" charset="-122"/>
              </a:rPr>
              <a:t>第五讲</a:t>
            </a:r>
            <a:r>
              <a:rPr lang="en-US" altLang="zh-CN" sz="4800" dirty="0">
                <a:latin typeface="华文新魏" pitchFamily="2" charset="-122"/>
                <a:ea typeface="华文新魏" pitchFamily="2" charset="-122"/>
              </a:rPr>
              <a:t>  </a:t>
            </a:r>
            <a:r>
              <a:rPr lang="zh-CN" altLang="en-US" sz="4800" dirty="0">
                <a:latin typeface="华文新魏" pitchFamily="2" charset="-122"/>
                <a:ea typeface="华文新魏" pitchFamily="2" charset="-122"/>
              </a:rPr>
              <a:t>证券承销</a:t>
            </a:r>
          </a:p>
        </p:txBody>
      </p:sp>
    </p:spTree>
  </p:cSld>
  <p:clrMapOvr>
    <a:masterClrMapping/>
  </p:clrMapOvr>
  <p:transition>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5"/>
          <p:cNvSpPr txBox="1"/>
          <p:nvPr/>
        </p:nvSpPr>
        <p:spPr>
          <a:xfrm>
            <a:off x="86929" y="162288"/>
            <a:ext cx="8343900" cy="714375"/>
          </a:xfrm>
          <a:prstGeom prst="rect">
            <a:avLst/>
          </a:prstGeom>
          <a:noFill/>
          <a:ln w="9525">
            <a:noFill/>
          </a:ln>
        </p:spPr>
        <p:txBody>
          <a:bodyPr anchor="t"/>
          <a:lstStyle/>
          <a:p>
            <a:pPr>
              <a:lnSpc>
                <a:spcPct val="85000"/>
              </a:lnSpc>
            </a:pPr>
            <a:r>
              <a:rPr lang="zh-CN" altLang="en-US" sz="2800" b="1" dirty="0">
                <a:solidFill>
                  <a:srgbClr val="404040"/>
                </a:solidFill>
                <a:latin typeface="宋体" panose="02010600030101010101" pitchFamily="2" charset="-122"/>
              </a:rPr>
              <a:t>一、承销方式</a:t>
            </a:r>
          </a:p>
        </p:txBody>
      </p:sp>
      <p:sp>
        <p:nvSpPr>
          <p:cNvPr id="118787" name="矩形 7"/>
          <p:cNvSpPr/>
          <p:nvPr/>
        </p:nvSpPr>
        <p:spPr>
          <a:xfrm>
            <a:off x="113549" y="702355"/>
            <a:ext cx="9030453" cy="6416565"/>
          </a:xfrm>
          <a:prstGeom prst="rect">
            <a:avLst/>
          </a:prstGeom>
          <a:noFill/>
          <a:ln w="9525">
            <a:noFill/>
          </a:ln>
        </p:spPr>
        <p:txBody>
          <a:bodyPr wrap="square" anchor="t">
            <a:spAutoFit/>
          </a:bodyPr>
          <a:lstStyle/>
          <a:p>
            <a:pPr eaLnBrk="0" fontAlgn="base" hangingPunct="0">
              <a:lnSpc>
                <a:spcPct val="105000"/>
              </a:lnSpc>
            </a:pPr>
            <a:r>
              <a:rPr lang="en-US" altLang="zh-CN" sz="2400" b="1" noProof="1">
                <a:solidFill>
                  <a:srgbClr val="C00000"/>
                </a:solidFill>
              </a:rPr>
              <a:t>1</a:t>
            </a:r>
            <a:r>
              <a:rPr lang="zh-CN" altLang="en-US" sz="2400" b="1" noProof="1">
                <a:solidFill>
                  <a:srgbClr val="C00000"/>
                </a:solidFill>
              </a:rPr>
              <a:t>、法律关系</a:t>
            </a:r>
            <a:r>
              <a:rPr lang="en-US" altLang="zh-CN" sz="2400" b="1" noProof="1">
                <a:solidFill>
                  <a:srgbClr val="C00000"/>
                </a:solidFill>
              </a:rPr>
              <a:t>  </a:t>
            </a:r>
          </a:p>
          <a:p>
            <a:pPr eaLnBrk="0" fontAlgn="base" hangingPunct="0">
              <a:lnSpc>
                <a:spcPct val="105000"/>
              </a:lnSpc>
            </a:pPr>
            <a:r>
              <a:rPr lang="zh-CN" altLang="en-US" sz="2000" noProof="1"/>
              <a:t>图示</a:t>
            </a:r>
            <a:r>
              <a:rPr lang="en-US" altLang="zh-CN" sz="2000" noProof="1"/>
              <a:t>  </a:t>
            </a:r>
            <a:r>
              <a:rPr lang="zh-CN" altLang="en-US" sz="2000" noProof="1"/>
              <a:t>证券公司（承销</a:t>
            </a:r>
            <a:r>
              <a:rPr lang="en-US" altLang="zh-CN" sz="2000" noProof="1"/>
              <a:t>&amp;</a:t>
            </a:r>
            <a:r>
              <a:rPr lang="zh-CN" altLang="en-US" sz="2000" noProof="1"/>
              <a:t>佣金）——发行人</a:t>
            </a:r>
          </a:p>
          <a:p>
            <a:pPr eaLnBrk="0" fontAlgn="base" hangingPunct="0">
              <a:lnSpc>
                <a:spcPct val="105000"/>
              </a:lnSpc>
            </a:pPr>
            <a:r>
              <a:rPr lang="zh-CN" altLang="en-US" sz="2000" noProof="1">
                <a:latin typeface="楷体" panose="02010609060101010101" charset="-122"/>
                <a:ea typeface="楷体" panose="02010609060101010101" charset="-122"/>
              </a:rPr>
              <a:t>第二十七条　公开发行证券的发行人有权依法</a:t>
            </a:r>
            <a:r>
              <a:rPr lang="zh-CN" altLang="en-US" sz="2000" b="1" noProof="1">
                <a:latin typeface="楷体" panose="02010609060101010101" charset="-122"/>
                <a:ea typeface="楷体" panose="02010609060101010101" charset="-122"/>
              </a:rPr>
              <a:t>自主选择</a:t>
            </a:r>
            <a:r>
              <a:rPr lang="zh-CN" altLang="en-US" sz="2000" noProof="1">
                <a:latin typeface="楷体" panose="02010609060101010101" charset="-122"/>
                <a:ea typeface="楷体" panose="02010609060101010101" charset="-122"/>
              </a:rPr>
              <a:t>承销的证券公司。</a:t>
            </a:r>
          </a:p>
          <a:p>
            <a:pPr eaLnBrk="0" fontAlgn="base" hangingPunct="0">
              <a:lnSpc>
                <a:spcPct val="105000"/>
              </a:lnSpc>
            </a:pPr>
            <a:r>
              <a:rPr lang="zh-CN" altLang="en-US" sz="2000" noProof="1">
                <a:latin typeface="楷体" panose="02010609060101010101" charset="-122"/>
                <a:ea typeface="楷体" panose="02010609060101010101" charset="-122"/>
              </a:rPr>
              <a:t>第三十二条　股票发行采取溢价发行的，其发行价格由发行人与承销的证券公司</a:t>
            </a:r>
            <a:r>
              <a:rPr lang="zh-CN" altLang="en-US" sz="2000" b="1" noProof="1">
                <a:latin typeface="楷体" panose="02010609060101010101" charset="-122"/>
                <a:ea typeface="楷体" panose="02010609060101010101" charset="-122"/>
              </a:rPr>
              <a:t>协商</a:t>
            </a:r>
            <a:r>
              <a:rPr lang="zh-CN" altLang="en-US" sz="2000" noProof="1">
                <a:latin typeface="楷体" panose="02010609060101010101" charset="-122"/>
                <a:ea typeface="楷体" panose="02010609060101010101" charset="-122"/>
              </a:rPr>
              <a:t>确定。</a:t>
            </a:r>
          </a:p>
          <a:p>
            <a:pPr eaLnBrk="0" fontAlgn="base" hangingPunct="0">
              <a:lnSpc>
                <a:spcPct val="105000"/>
              </a:lnSpc>
            </a:pPr>
            <a:r>
              <a:rPr lang="en-US" altLang="zh-CN" sz="2400" b="1" noProof="1">
                <a:solidFill>
                  <a:srgbClr val="C00000"/>
                </a:solidFill>
              </a:rPr>
              <a:t>2</a:t>
            </a:r>
            <a:r>
              <a:rPr lang="zh-CN" altLang="en-US" sz="2400" b="1" noProof="1">
                <a:solidFill>
                  <a:srgbClr val="C00000"/>
                </a:solidFill>
              </a:rPr>
              <a:t>、方式  </a:t>
            </a:r>
          </a:p>
          <a:p>
            <a:pPr eaLnBrk="0" fontAlgn="base" hangingPunct="0">
              <a:lnSpc>
                <a:spcPct val="105000"/>
              </a:lnSpc>
            </a:pPr>
            <a:r>
              <a:rPr lang="zh-CN" altLang="en-US" sz="2000" noProof="1">
                <a:latin typeface="楷体" panose="02010609060101010101" charset="-122"/>
                <a:ea typeface="楷体" panose="02010609060101010101" charset="-122"/>
              </a:rPr>
              <a:t>第二十六条第一款第二句  </a:t>
            </a:r>
            <a:r>
              <a:rPr lang="zh-CN" altLang="en-US" sz="2000" b="1" noProof="1">
                <a:latin typeface="楷体" panose="02010609060101010101" charset="-122"/>
                <a:ea typeface="楷体" panose="02010609060101010101" charset="-122"/>
              </a:rPr>
              <a:t>证券承销业务采取</a:t>
            </a:r>
            <a:r>
              <a:rPr lang="zh-CN" altLang="en-US" sz="2000" b="1"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代销或者包销方式</a:t>
            </a:r>
            <a:endParaRPr lang="zh-CN" altLang="en-US" sz="2000" noProof="1">
              <a:latin typeface="楷体" panose="02010609060101010101" charset="-122"/>
              <a:ea typeface="楷体" panose="02010609060101010101" charset="-122"/>
            </a:endParaRPr>
          </a:p>
          <a:p>
            <a:pPr eaLnBrk="0" fontAlgn="base" hangingPunct="0">
              <a:lnSpc>
                <a:spcPct val="105000"/>
              </a:lnSpc>
            </a:pPr>
            <a:r>
              <a:rPr lang="zh-CN" altLang="en-US" sz="2000" noProof="1">
                <a:latin typeface="楷体" panose="02010609060101010101" charset="-122"/>
                <a:ea typeface="楷体" panose="02010609060101010101" charset="-122"/>
              </a:rPr>
              <a:t>第二十六条第二款</a:t>
            </a:r>
            <a:r>
              <a:rPr lang="zh-CN" altLang="en-US" sz="2000" b="1" noProof="1">
                <a:solidFill>
                  <a:srgbClr val="0070C0"/>
                </a:solidFill>
                <a:latin typeface="楷体" panose="02010609060101010101" charset="-122"/>
                <a:ea typeface="楷体" panose="02010609060101010101" charset="-122"/>
              </a:rPr>
              <a:t>  证券代销</a:t>
            </a:r>
            <a:r>
              <a:rPr lang="zh-CN" altLang="en-US" sz="2000" noProof="1">
                <a:latin typeface="楷体" panose="02010609060101010101" charset="-122"/>
                <a:ea typeface="楷体" panose="02010609060101010101" charset="-122"/>
              </a:rPr>
              <a:t>是指证券公司代发行人发售证券，在承销期结束时，将</a:t>
            </a:r>
            <a:r>
              <a:rPr lang="zh-CN" altLang="en-US" sz="2000" b="1" noProof="1">
                <a:solidFill>
                  <a:srgbClr val="C00000"/>
                </a:solidFill>
                <a:latin typeface="楷体" panose="02010609060101010101" charset="-122"/>
                <a:ea typeface="楷体" panose="02010609060101010101" charset="-122"/>
              </a:rPr>
              <a:t>未售出的证券全部退还</a:t>
            </a:r>
            <a:r>
              <a:rPr lang="zh-CN" altLang="en-US" sz="2000" noProof="1">
                <a:latin typeface="楷体" panose="02010609060101010101" charset="-122"/>
                <a:ea typeface="楷体" panose="02010609060101010101" charset="-122"/>
              </a:rPr>
              <a:t>给发行人的承销方式</a:t>
            </a:r>
          </a:p>
          <a:p>
            <a:pPr eaLnBrk="0" fontAlgn="base" hangingPunct="0">
              <a:lnSpc>
                <a:spcPct val="105000"/>
              </a:lnSpc>
            </a:pPr>
            <a:r>
              <a:rPr lang="zh-CN" altLang="en-US" sz="2000" noProof="1">
                <a:latin typeface="楷体" panose="02010609060101010101" charset="-122"/>
                <a:ea typeface="楷体" panose="02010609060101010101" charset="-122"/>
              </a:rPr>
              <a:t>第二十六条第三款</a:t>
            </a:r>
            <a:r>
              <a:rPr lang="zh-CN" altLang="en-US" sz="2000" b="1" noProof="1">
                <a:solidFill>
                  <a:srgbClr val="0070C0"/>
                </a:solidFill>
                <a:latin typeface="楷体" panose="02010609060101010101" charset="-122"/>
                <a:ea typeface="楷体" panose="02010609060101010101" charset="-122"/>
              </a:rPr>
              <a:t>  证券包销</a:t>
            </a:r>
            <a:r>
              <a:rPr lang="zh-CN" altLang="en-US" sz="2000" noProof="1">
                <a:latin typeface="楷体" panose="02010609060101010101" charset="-122"/>
                <a:ea typeface="楷体" panose="02010609060101010101" charset="-122"/>
              </a:rPr>
              <a:t>是指证券公司将发行人的证券按照协议</a:t>
            </a:r>
            <a:r>
              <a:rPr lang="zh-CN" altLang="en-US" sz="2000" b="1" noProof="1">
                <a:solidFill>
                  <a:srgbClr val="C00000"/>
                </a:solidFill>
                <a:latin typeface="楷体" panose="02010609060101010101" charset="-122"/>
                <a:ea typeface="楷体" panose="02010609060101010101" charset="-122"/>
              </a:rPr>
              <a:t>全部购入</a:t>
            </a:r>
            <a:r>
              <a:rPr lang="zh-CN" altLang="en-US" sz="2000" noProof="1">
                <a:latin typeface="楷体" panose="02010609060101010101" charset="-122"/>
                <a:ea typeface="楷体" panose="02010609060101010101" charset="-122"/>
              </a:rPr>
              <a:t>或者在承销期结束时将售后</a:t>
            </a:r>
            <a:r>
              <a:rPr lang="zh-CN" altLang="en-US" sz="2000" b="1" noProof="1">
                <a:solidFill>
                  <a:srgbClr val="C00000"/>
                </a:solidFill>
                <a:latin typeface="楷体" panose="02010609060101010101" charset="-122"/>
                <a:ea typeface="楷体" panose="02010609060101010101" charset="-122"/>
              </a:rPr>
              <a:t>剩余证券全部自行购入</a:t>
            </a:r>
            <a:r>
              <a:rPr lang="zh-CN" altLang="en-US" sz="2000" noProof="1">
                <a:latin typeface="楷体" panose="02010609060101010101" charset="-122"/>
                <a:ea typeface="楷体" panose="02010609060101010101" charset="-122"/>
              </a:rPr>
              <a:t>的承销方式。</a:t>
            </a:r>
            <a:r>
              <a:rPr lang="zh-CN" altLang="en-US" sz="2000" b="1" noProof="1">
                <a:solidFill>
                  <a:srgbClr val="C00000"/>
                </a:solidFill>
                <a:latin typeface="楷体" panose="02010609060101010101" charset="-122"/>
                <a:ea typeface="楷体" panose="02010609060101010101" charset="-122"/>
              </a:rPr>
              <a:t>证券公司不能自留证券</a:t>
            </a:r>
            <a:endParaRPr lang="en-US" altLang="zh-CN" sz="2000" b="1" noProof="1">
              <a:solidFill>
                <a:srgbClr val="C00000"/>
              </a:solidFill>
              <a:latin typeface="楷体" panose="02010609060101010101" charset="-122"/>
              <a:ea typeface="楷体" panose="02010609060101010101" charset="-122"/>
            </a:endParaRPr>
          </a:p>
          <a:p>
            <a:pPr>
              <a:lnSpc>
                <a:spcPct val="100000"/>
              </a:lnSpc>
            </a:pPr>
            <a:r>
              <a:rPr lang="zh-CN" altLang="en-US" sz="2000" b="1" dirty="0">
                <a:solidFill>
                  <a:srgbClr val="0070C0"/>
                </a:solidFill>
                <a:sym typeface="宋体" panose="02010600030101010101" pitchFamily="2" charset="-122"/>
              </a:rPr>
              <a:t>（</a:t>
            </a:r>
            <a:r>
              <a:rPr lang="en-US" altLang="zh-CN" sz="2000" b="1" dirty="0">
                <a:solidFill>
                  <a:srgbClr val="0070C0"/>
                </a:solidFill>
                <a:sym typeface="宋体" panose="02010600030101010101" pitchFamily="2" charset="-122"/>
              </a:rPr>
              <a:t>1</a:t>
            </a:r>
            <a:r>
              <a:rPr lang="zh-CN" altLang="en-US" sz="2000" b="1" dirty="0">
                <a:solidFill>
                  <a:srgbClr val="0070C0"/>
                </a:solidFill>
                <a:sym typeface="宋体" panose="02010600030101010101" pitchFamily="2" charset="-122"/>
              </a:rPr>
              <a:t>）代销</a:t>
            </a:r>
            <a:r>
              <a:rPr lang="en-US" altLang="zh-CN" sz="2000" dirty="0">
                <a:sym typeface="宋体" panose="02010600030101010101" pitchFamily="2" charset="-122"/>
              </a:rPr>
              <a:t>(best-efforts underwriting)   </a:t>
            </a:r>
            <a:r>
              <a:rPr lang="zh-CN" altLang="en-US" sz="2000" dirty="0">
                <a:sym typeface="宋体" panose="02010600030101010101" pitchFamily="2" charset="-122"/>
              </a:rPr>
              <a:t>实质为</a:t>
            </a:r>
            <a:r>
              <a:rPr lang="zh-CN" altLang="en-US" sz="2000" b="1" dirty="0">
                <a:sym typeface="宋体" panose="02010600030101010101" pitchFamily="2" charset="-122"/>
              </a:rPr>
              <a:t>代理</a:t>
            </a:r>
            <a:r>
              <a:rPr lang="en-US" altLang="zh-CN" sz="2000" dirty="0">
                <a:sym typeface="宋体" panose="02010600030101010101" pitchFamily="2" charset="-122"/>
              </a:rPr>
              <a:t>   </a:t>
            </a:r>
            <a:r>
              <a:rPr lang="zh-CN" altLang="en-US" sz="2000" dirty="0">
                <a:sym typeface="宋体" panose="02010600030101010101" pitchFamily="2" charset="-122"/>
              </a:rPr>
              <a:t>佣金：实际售出额的</a:t>
            </a:r>
            <a:r>
              <a:rPr lang="en-US" altLang="zh-CN" sz="2000" dirty="0">
                <a:sym typeface="宋体" panose="02010600030101010101" pitchFamily="2" charset="-122"/>
              </a:rPr>
              <a:t>0.5%</a:t>
            </a:r>
            <a:r>
              <a:rPr lang="zh-CN" altLang="en-US" sz="2000" dirty="0">
                <a:sym typeface="宋体" panose="02010600030101010101" pitchFamily="2" charset="-122"/>
              </a:rPr>
              <a:t>—</a:t>
            </a:r>
            <a:r>
              <a:rPr lang="en-US" altLang="zh-CN" sz="2000" dirty="0">
                <a:sym typeface="宋体" panose="02010600030101010101" pitchFamily="2" charset="-122"/>
              </a:rPr>
              <a:t>1.5%</a:t>
            </a:r>
            <a:endParaRPr lang="zh-CN" altLang="en-US" sz="2000" dirty="0"/>
          </a:p>
          <a:p>
            <a:pPr>
              <a:lnSpc>
                <a:spcPct val="100000"/>
              </a:lnSpc>
            </a:pPr>
            <a:r>
              <a:rPr lang="zh-CN" altLang="en-US" sz="2000" b="1" dirty="0">
                <a:solidFill>
                  <a:srgbClr val="0070C0"/>
                </a:solidFill>
              </a:rPr>
              <a:t>（</a:t>
            </a:r>
            <a:r>
              <a:rPr lang="en-US" altLang="zh-CN" sz="2000" b="1" dirty="0">
                <a:solidFill>
                  <a:srgbClr val="0070C0"/>
                </a:solidFill>
              </a:rPr>
              <a:t>2</a:t>
            </a:r>
            <a:r>
              <a:rPr lang="zh-CN" altLang="en-US" sz="2000" b="1" dirty="0">
                <a:solidFill>
                  <a:srgbClr val="0070C0"/>
                </a:solidFill>
              </a:rPr>
              <a:t>）包销</a:t>
            </a:r>
            <a:r>
              <a:rPr lang="zh-CN" altLang="en-US" sz="2000" dirty="0"/>
              <a:t>（</a:t>
            </a:r>
            <a:r>
              <a:rPr lang="en-US" altLang="zh-CN" sz="2000" dirty="0"/>
              <a:t>firm-commitment underwriting</a:t>
            </a:r>
            <a:r>
              <a:rPr lang="zh-CN" altLang="en-US" sz="2000" dirty="0"/>
              <a:t>全额</a:t>
            </a:r>
            <a:r>
              <a:rPr lang="en-US" altLang="zh-CN" sz="2000" dirty="0"/>
              <a:t>&amp;</a:t>
            </a:r>
            <a:r>
              <a:rPr lang="zh-CN" altLang="en-US" sz="2000" dirty="0"/>
              <a:t>余额）</a:t>
            </a:r>
            <a:r>
              <a:rPr lang="en-US" altLang="zh-CN" sz="2000" dirty="0"/>
              <a:t>  </a:t>
            </a:r>
            <a:r>
              <a:rPr lang="zh-CN" altLang="en-US" sz="2000" dirty="0"/>
              <a:t>实质为</a:t>
            </a:r>
            <a:r>
              <a:rPr lang="zh-CN" altLang="en-US" sz="2000" b="1" dirty="0"/>
              <a:t>买卖</a:t>
            </a:r>
            <a:r>
              <a:rPr lang="zh-CN" altLang="en-US" sz="2000" dirty="0"/>
              <a:t>（未售出证券的独立购买人）</a:t>
            </a:r>
            <a:r>
              <a:rPr lang="en-US" altLang="zh-CN" sz="2000" dirty="0"/>
              <a:t>  </a:t>
            </a:r>
            <a:r>
              <a:rPr lang="zh-CN" altLang="en-US" sz="2000" dirty="0"/>
              <a:t>佣金：包销总额的</a:t>
            </a:r>
            <a:r>
              <a:rPr lang="en-US" altLang="zh-CN" sz="2000" dirty="0"/>
              <a:t>1.5%</a:t>
            </a:r>
            <a:r>
              <a:rPr lang="zh-CN" altLang="en-US" sz="2000" dirty="0"/>
              <a:t>—</a:t>
            </a:r>
            <a:r>
              <a:rPr lang="en-US" altLang="zh-CN" sz="2000" dirty="0"/>
              <a:t>3%</a:t>
            </a:r>
            <a:endParaRPr lang="zh-CN" altLang="en-US" sz="2000" dirty="0"/>
          </a:p>
          <a:p>
            <a:pPr>
              <a:lnSpc>
                <a:spcPct val="100000"/>
              </a:lnSpc>
            </a:pPr>
            <a:r>
              <a:rPr lang="zh-CN" altLang="en-US" sz="2000" dirty="0"/>
              <a:t>（</a:t>
            </a:r>
            <a:r>
              <a:rPr lang="en-US" altLang="zh-CN" sz="2000" dirty="0"/>
              <a:t>3</a:t>
            </a:r>
            <a:r>
              <a:rPr lang="zh-CN" altLang="en-US" sz="2000" dirty="0"/>
              <a:t>）区别的意义：风险不同，所以佣金多少也不同。</a:t>
            </a:r>
          </a:p>
          <a:p>
            <a:endParaRPr lang="zh-CN" altLang="en-US" sz="3200" dirty="0"/>
          </a:p>
          <a:p>
            <a:pPr eaLnBrk="0" fontAlgn="base" hangingPunct="0">
              <a:lnSpc>
                <a:spcPct val="105000"/>
              </a:lnSpc>
            </a:pPr>
            <a:endParaRPr lang="zh-CN" altLang="en-US" sz="2000" b="1" noProof="1">
              <a:solidFill>
                <a:srgbClr val="C00000"/>
              </a:solidFill>
              <a:latin typeface="楷体" panose="02010609060101010101" charset="-122"/>
              <a:ea typeface="楷体" panose="02010609060101010101" charset="-122"/>
            </a:endParaRPr>
          </a:p>
        </p:txBody>
      </p:sp>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7"/>
          <p:cNvSpPr/>
          <p:nvPr/>
        </p:nvSpPr>
        <p:spPr>
          <a:xfrm>
            <a:off x="348828" y="126797"/>
            <a:ext cx="8134350" cy="6478697"/>
          </a:xfrm>
          <a:prstGeom prst="rect">
            <a:avLst/>
          </a:prstGeom>
          <a:noFill/>
          <a:ln w="9525">
            <a:noFill/>
          </a:ln>
        </p:spPr>
        <p:txBody>
          <a:bodyPr wrap="square" anchor="t">
            <a:spAutoFit/>
          </a:bodyPr>
          <a:lstStyle/>
          <a:p>
            <a:pPr>
              <a:spcAft>
                <a:spcPts val="600"/>
              </a:spcAft>
            </a:pPr>
            <a:r>
              <a:rPr lang="zh-CN" altLang="en-US" sz="2200" b="1" dirty="0"/>
              <a:t>趋势</a:t>
            </a:r>
            <a:r>
              <a:rPr lang="zh-CN" altLang="en-US" sz="2200" dirty="0"/>
              <a:t>：流通和交易便捷</a:t>
            </a:r>
            <a:endParaRPr lang="zh-CN" altLang="en-US" sz="2000" dirty="0"/>
          </a:p>
          <a:p>
            <a:pPr>
              <a:spcAft>
                <a:spcPts val="600"/>
              </a:spcAft>
            </a:pPr>
            <a:r>
              <a:rPr lang="zh-CN" altLang="en-US" sz="2000" dirty="0"/>
              <a:t>               </a:t>
            </a:r>
            <a:r>
              <a:rPr lang="zh-CN" altLang="en-US" sz="2200" dirty="0"/>
              <a:t>权利证券化，证券无纸化（电子化）</a:t>
            </a:r>
            <a:endParaRPr lang="zh-CN" altLang="en-US" sz="2200" b="1" dirty="0"/>
          </a:p>
          <a:p>
            <a:r>
              <a:rPr lang="zh-CN" altLang="en-US" sz="2200" b="1" dirty="0">
                <a:solidFill>
                  <a:srgbClr val="C00000"/>
                </a:solidFill>
              </a:rPr>
              <a:t>证券的分类</a:t>
            </a:r>
            <a:endParaRPr lang="zh-CN" altLang="en-US" sz="2000" b="1" dirty="0">
              <a:solidFill>
                <a:srgbClr val="C00000"/>
              </a:solidFill>
            </a:endParaRPr>
          </a:p>
          <a:p>
            <a:pPr>
              <a:lnSpc>
                <a:spcPct val="150000"/>
              </a:lnSpc>
            </a:pPr>
            <a:r>
              <a:rPr lang="zh-CN" altLang="en-US" sz="2200" dirty="0"/>
              <a:t>（1）代表权利的不同：</a:t>
            </a:r>
          </a:p>
          <a:p>
            <a:pPr>
              <a:lnSpc>
                <a:spcPct val="150000"/>
              </a:lnSpc>
            </a:pPr>
            <a:r>
              <a:rPr lang="zh-CN" altLang="en-US" sz="2200" dirty="0">
                <a:sym typeface="宋体" panose="02010600030101010101" pitchFamily="2" charset="-122"/>
              </a:rPr>
              <a:t>        </a:t>
            </a:r>
            <a:r>
              <a:rPr lang="zh-CN" altLang="en-US" sz="2200" dirty="0"/>
              <a:t>金券</a:t>
            </a:r>
          </a:p>
          <a:p>
            <a:pPr>
              <a:lnSpc>
                <a:spcPct val="150000"/>
              </a:lnSpc>
            </a:pPr>
            <a:r>
              <a:rPr lang="zh-CN" altLang="en-US" sz="2200" dirty="0">
                <a:sym typeface="宋体" panose="02010600030101010101" pitchFamily="2" charset="-122"/>
              </a:rPr>
              <a:t>        </a:t>
            </a:r>
            <a:r>
              <a:rPr lang="zh-CN" altLang="en-US" sz="2200" dirty="0"/>
              <a:t>货物证券（提单、仓单）</a:t>
            </a:r>
          </a:p>
          <a:p>
            <a:pPr>
              <a:lnSpc>
                <a:spcPct val="150000"/>
              </a:lnSpc>
            </a:pPr>
            <a:r>
              <a:rPr lang="zh-CN" altLang="en-US" sz="2200" dirty="0">
                <a:sym typeface="宋体" panose="02010600030101010101" pitchFamily="2" charset="-122"/>
              </a:rPr>
              <a:t>        </a:t>
            </a:r>
            <a:r>
              <a:rPr lang="zh-CN" altLang="en-US" sz="2200" dirty="0"/>
              <a:t>货币证券（代表对一定量货币请求权的凭证，货币替代物）</a:t>
            </a:r>
          </a:p>
          <a:p>
            <a:pPr>
              <a:lnSpc>
                <a:spcPct val="150000"/>
              </a:lnSpc>
            </a:pPr>
            <a:r>
              <a:rPr lang="zh-CN" altLang="en-US" sz="2200" dirty="0">
                <a:sym typeface="宋体" panose="02010600030101010101" pitchFamily="2" charset="-122"/>
              </a:rPr>
              <a:t>        </a:t>
            </a:r>
            <a:r>
              <a:rPr lang="zh-CN" altLang="en-US" sz="2200" dirty="0"/>
              <a:t>资本证券（代表资本所有权或收益请求权）</a:t>
            </a:r>
          </a:p>
          <a:p>
            <a:pPr>
              <a:lnSpc>
                <a:spcPct val="150000"/>
              </a:lnSpc>
            </a:pPr>
            <a:r>
              <a:rPr lang="zh-CN" altLang="en-US" sz="2200" dirty="0"/>
              <a:t>（2）设权证券（货币证券）v  证权证券（资本证券）</a:t>
            </a:r>
          </a:p>
          <a:p>
            <a:pPr>
              <a:lnSpc>
                <a:spcPct val="150000"/>
              </a:lnSpc>
            </a:pPr>
            <a:r>
              <a:rPr lang="zh-CN" altLang="en-US" sz="2200" dirty="0"/>
              <a:t>（3）实物式证券                      v   簿记式证券</a:t>
            </a:r>
          </a:p>
          <a:p>
            <a:pPr>
              <a:lnSpc>
                <a:spcPct val="150000"/>
              </a:lnSpc>
            </a:pPr>
            <a:r>
              <a:rPr lang="zh-CN" altLang="en-US" sz="2200" dirty="0"/>
              <a:t>（4）记名证券                           </a:t>
            </a:r>
            <a:r>
              <a:rPr lang="en-US" altLang="zh-CN" sz="2200" dirty="0"/>
              <a:t>v  </a:t>
            </a:r>
            <a:r>
              <a:rPr lang="zh-CN" altLang="en-US" sz="2200" dirty="0"/>
              <a:t>不记名证券</a:t>
            </a:r>
          </a:p>
          <a:p>
            <a:pPr>
              <a:lnSpc>
                <a:spcPct val="150000"/>
              </a:lnSpc>
            </a:pPr>
            <a:r>
              <a:rPr lang="zh-CN" altLang="en-US" sz="2200" b="1" dirty="0">
                <a:solidFill>
                  <a:srgbClr val="C00000"/>
                </a:solidFill>
              </a:rPr>
              <a:t>证券上的权利</a:t>
            </a:r>
            <a:endParaRPr lang="zh-CN" altLang="en-US" sz="2000" b="1" dirty="0">
              <a:solidFill>
                <a:srgbClr val="C00000"/>
              </a:solidFill>
            </a:endParaRPr>
          </a:p>
          <a:p>
            <a:r>
              <a:rPr lang="zh-CN" altLang="en-US" sz="2200" dirty="0"/>
              <a:t>证券</a:t>
            </a:r>
            <a:r>
              <a:rPr lang="zh-CN" altLang="en-US" sz="2200" dirty="0">
                <a:sym typeface="宋体" panose="02010600030101010101" pitchFamily="2" charset="-122"/>
              </a:rPr>
              <a:t>（形式</a:t>
            </a:r>
            <a:r>
              <a:rPr lang="en-US" altLang="zh-CN" sz="2200" dirty="0">
                <a:sym typeface="宋体" panose="02010600030101010101" pitchFamily="2" charset="-122"/>
              </a:rPr>
              <a:t>·</a:t>
            </a:r>
            <a:r>
              <a:rPr lang="zh-CN" altLang="en-US" sz="2200" dirty="0">
                <a:sym typeface="宋体" panose="02010600030101010101" pitchFamily="2" charset="-122"/>
              </a:rPr>
              <a:t>载体）</a:t>
            </a:r>
            <a:r>
              <a:rPr lang="zh-CN" altLang="en-US" sz="2200" dirty="0"/>
              <a:t>所有权  </a:t>
            </a:r>
            <a:r>
              <a:rPr lang="en-US" altLang="zh-CN" sz="2200" dirty="0"/>
              <a:t>+  </a:t>
            </a:r>
            <a:r>
              <a:rPr lang="zh-CN" altLang="en-US" sz="2200" dirty="0"/>
              <a:t>证券</a:t>
            </a:r>
            <a:r>
              <a:rPr lang="zh-CN" altLang="en-US" sz="2200" dirty="0">
                <a:sym typeface="宋体" panose="02010600030101010101" pitchFamily="2" charset="-122"/>
              </a:rPr>
              <a:t>（内容）</a:t>
            </a:r>
            <a:r>
              <a:rPr lang="zh-CN" altLang="en-US" sz="2200" dirty="0"/>
              <a:t>权利</a:t>
            </a:r>
            <a:endParaRPr lang="zh-CN" altLang="en-US" sz="2000" dirty="0"/>
          </a:p>
          <a:p>
            <a:endParaRPr lang="zh-CN" altLang="en-US" sz="2000" dirty="0"/>
          </a:p>
        </p:txBody>
      </p:sp>
    </p:spTree>
  </p:cSld>
  <p:clrMapOvr>
    <a:masterClrMapping/>
  </p:clrMapOvr>
  <p:transition>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
          <p:cNvSpPr>
            <a:spLocks noGrp="1"/>
          </p:cNvSpPr>
          <p:nvPr>
            <p:ph type="title"/>
          </p:nvPr>
        </p:nvSpPr>
        <p:spPr>
          <a:xfrm>
            <a:off x="202565" y="304802"/>
            <a:ext cx="7543800" cy="434983"/>
          </a:xfrm>
        </p:spPr>
        <p:txBody>
          <a:bodyPr anchor="b"/>
          <a:lstStyle/>
          <a:p>
            <a:r>
              <a:rPr lang="zh-CN" altLang="en-US" sz="2800" b="1" dirty="0"/>
              <a:t>二、承销协议</a:t>
            </a:r>
          </a:p>
        </p:txBody>
      </p:sp>
      <p:sp>
        <p:nvSpPr>
          <p:cNvPr id="120834" name="内容占位符 2"/>
          <p:cNvSpPr>
            <a:spLocks noGrp="1"/>
          </p:cNvSpPr>
          <p:nvPr>
            <p:ph idx="1"/>
          </p:nvPr>
        </p:nvSpPr>
        <p:spPr>
          <a:xfrm>
            <a:off x="202567" y="871855"/>
            <a:ext cx="8469313" cy="5386388"/>
          </a:xfrm>
        </p:spPr>
        <p:txBody>
          <a:bodyPr lIns="0" rIns="0" anchor="t"/>
          <a:lstStyle/>
          <a:p>
            <a:pPr rtl="0">
              <a:lnSpc>
                <a:spcPct val="150000"/>
              </a:lnSpc>
              <a:spcAft>
                <a:spcPts val="600"/>
              </a:spcAft>
              <a:buSzTx/>
            </a:pPr>
            <a:r>
              <a:rPr lang="zh-CN" altLang="en-US" b="1" noProof="1">
                <a:latin typeface="楷体" panose="02010609060101010101" charset="-122"/>
                <a:ea typeface="楷体" panose="02010609060101010101" charset="-122"/>
              </a:rPr>
              <a:t>第二十六条第一款第一句</a:t>
            </a:r>
            <a:r>
              <a:rPr lang="zh-CN" altLang="en-US" noProof="1">
                <a:latin typeface="楷体" panose="02010609060101010101" charset="-122"/>
                <a:ea typeface="楷体" panose="02010609060101010101" charset="-122"/>
              </a:rPr>
              <a:t>　发行人向</a:t>
            </a:r>
            <a:r>
              <a:rPr lang="zh-CN" altLang="en-US" b="1" noProof="1">
                <a:solidFill>
                  <a:srgbClr val="0070C0"/>
                </a:solidFill>
                <a:latin typeface="楷体" panose="02010609060101010101" charset="-122"/>
                <a:ea typeface="楷体" panose="02010609060101010101" charset="-122"/>
              </a:rPr>
              <a:t>不特定对象发行</a:t>
            </a:r>
            <a:r>
              <a:rPr lang="zh-CN" altLang="en-US" noProof="1">
                <a:latin typeface="楷体" panose="02010609060101010101" charset="-122"/>
                <a:ea typeface="楷体" panose="02010609060101010101" charset="-122"/>
              </a:rPr>
              <a:t>的证券，法律、行政法规规定</a:t>
            </a:r>
            <a:r>
              <a:rPr lang="zh-CN" altLang="en-US" b="1"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应当</a:t>
            </a:r>
            <a:r>
              <a:rPr lang="zh-CN" altLang="en-US" b="1" noProof="1">
                <a:latin typeface="楷体" panose="02010609060101010101" charset="-122"/>
                <a:ea typeface="楷体" panose="02010609060101010101" charset="-122"/>
              </a:rPr>
              <a:t>由证券公司承销的</a:t>
            </a:r>
            <a:r>
              <a:rPr lang="zh-CN" altLang="en-US" noProof="1">
                <a:latin typeface="楷体" panose="02010609060101010101" charset="-122"/>
                <a:ea typeface="楷体" panose="02010609060101010101" charset="-122"/>
              </a:rPr>
              <a:t>，发行人</a:t>
            </a:r>
            <a:r>
              <a:rPr lang="zh-CN" altLang="en-US" b="1" noProof="1">
                <a:solidFill>
                  <a:srgbClr val="0070C0"/>
                </a:solidFill>
                <a:latin typeface="楷体" panose="02010609060101010101" charset="-122"/>
                <a:ea typeface="楷体" panose="02010609060101010101" charset="-122"/>
              </a:rPr>
              <a:t>应当</a:t>
            </a:r>
            <a:r>
              <a:rPr lang="zh-CN" altLang="en-US" noProof="1">
                <a:latin typeface="楷体" panose="02010609060101010101" charset="-122"/>
                <a:ea typeface="楷体" panose="02010609060101010101" charset="-122"/>
              </a:rPr>
              <a:t>同证券公司签订承销协议。</a:t>
            </a:r>
            <a:endParaRPr lang="zh-CN" altLang="en-US" noProof="1">
              <a:latin typeface="楷体" panose="02010609060101010101" charset="-122"/>
              <a:ea typeface="楷体" panose="02010609060101010101" charset="-122"/>
              <a:sym typeface="宋体" panose="02010600030101010101" pitchFamily="2" charset="-122"/>
            </a:endParaRPr>
          </a:p>
          <a:p>
            <a:pPr rtl="0">
              <a:lnSpc>
                <a:spcPct val="150000"/>
              </a:lnSpc>
              <a:spcBef>
                <a:spcPct val="0"/>
              </a:spcBef>
              <a:spcAft>
                <a:spcPct val="0"/>
              </a:spcAft>
              <a:buSzTx/>
            </a:pPr>
            <a:r>
              <a:rPr lang="zh-CN" altLang="en-US" b="1" noProof="1">
                <a:latin typeface="楷体" panose="02010609060101010101" charset="-122"/>
                <a:ea typeface="楷体" panose="02010609060101010101" charset="-122"/>
                <a:sym typeface="宋体" panose="02010600030101010101" pitchFamily="2" charset="-122"/>
              </a:rPr>
              <a:t>第二十八条</a:t>
            </a:r>
            <a:r>
              <a:rPr lang="zh-CN" altLang="en-US" noProof="1">
                <a:latin typeface="楷体" panose="02010609060101010101" charset="-122"/>
                <a:ea typeface="楷体" panose="02010609060101010101" charset="-122"/>
                <a:sym typeface="宋体" panose="02010600030101010101" pitchFamily="2" charset="-122"/>
              </a:rPr>
              <a:t>　证券公司承销证券，应当同发行人签订代销或者包销协议，</a:t>
            </a:r>
            <a:r>
              <a:rPr lang="zh-CN" altLang="en-US" b="1" noProof="1">
                <a:solidFill>
                  <a:srgbClr val="0070C0"/>
                </a:solidFill>
                <a:latin typeface="楷体" panose="02010609060101010101" charset="-122"/>
                <a:ea typeface="楷体" panose="02010609060101010101" charset="-122"/>
                <a:sym typeface="宋体" panose="02010600030101010101" pitchFamily="2" charset="-122"/>
              </a:rPr>
              <a:t>载明下列事项</a:t>
            </a:r>
            <a:r>
              <a:rPr lang="zh-CN" altLang="en-US" noProof="1">
                <a:latin typeface="楷体" panose="02010609060101010101" charset="-122"/>
                <a:ea typeface="楷体" panose="02010609060101010101" charset="-122"/>
                <a:sym typeface="宋体" panose="02010600030101010101" pitchFamily="2" charset="-122"/>
              </a:rPr>
              <a:t>：</a:t>
            </a:r>
          </a:p>
          <a:p>
            <a:pPr rtl="0">
              <a:lnSpc>
                <a:spcPct val="150000"/>
              </a:lnSpc>
              <a:spcBef>
                <a:spcPct val="0"/>
              </a:spcBef>
              <a:spcAft>
                <a:spcPct val="0"/>
              </a:spcAft>
              <a:buSzTx/>
            </a:pPr>
            <a:r>
              <a:rPr lang="zh-CN" altLang="en-US" noProof="1">
                <a:latin typeface="楷体" panose="02010609060101010101" charset="-122"/>
                <a:ea typeface="楷体" panose="02010609060101010101" charset="-122"/>
                <a:sym typeface="宋体" panose="02010600030101010101" pitchFamily="2" charset="-122"/>
              </a:rPr>
              <a:t>（一）当事人的名称、住所及法定代表人姓名；</a:t>
            </a:r>
          </a:p>
          <a:p>
            <a:pPr rtl="0">
              <a:lnSpc>
                <a:spcPct val="150000"/>
              </a:lnSpc>
              <a:spcBef>
                <a:spcPct val="0"/>
              </a:spcBef>
              <a:spcAft>
                <a:spcPct val="0"/>
              </a:spcAft>
              <a:buSzTx/>
            </a:pPr>
            <a:r>
              <a:rPr lang="zh-CN" altLang="en-US" noProof="1">
                <a:latin typeface="楷体" panose="02010609060101010101" charset="-122"/>
                <a:ea typeface="楷体" panose="02010609060101010101" charset="-122"/>
                <a:sym typeface="宋体" panose="02010600030101010101" pitchFamily="2" charset="-122"/>
              </a:rPr>
              <a:t>（二）代销、包销证券的种类、数量、金额及发行价格；</a:t>
            </a:r>
          </a:p>
          <a:p>
            <a:pPr rtl="0">
              <a:lnSpc>
                <a:spcPct val="150000"/>
              </a:lnSpc>
              <a:spcBef>
                <a:spcPct val="0"/>
              </a:spcBef>
              <a:spcAft>
                <a:spcPct val="0"/>
              </a:spcAft>
              <a:buSzTx/>
            </a:pPr>
            <a:r>
              <a:rPr lang="zh-CN" altLang="en-US" noProof="1">
                <a:latin typeface="楷体" panose="02010609060101010101" charset="-122"/>
                <a:ea typeface="楷体" panose="02010609060101010101" charset="-122"/>
                <a:sym typeface="宋体" panose="02010600030101010101" pitchFamily="2" charset="-122"/>
              </a:rPr>
              <a:t>（三）代销、包销的期限及起止日期；</a:t>
            </a:r>
          </a:p>
          <a:p>
            <a:pPr rtl="0">
              <a:lnSpc>
                <a:spcPct val="150000"/>
              </a:lnSpc>
              <a:spcBef>
                <a:spcPct val="0"/>
              </a:spcBef>
              <a:spcAft>
                <a:spcPct val="0"/>
              </a:spcAft>
              <a:buSzTx/>
            </a:pPr>
            <a:r>
              <a:rPr lang="zh-CN" altLang="en-US" noProof="1">
                <a:latin typeface="楷体" panose="02010609060101010101" charset="-122"/>
                <a:ea typeface="楷体" panose="02010609060101010101" charset="-122"/>
                <a:sym typeface="宋体" panose="02010600030101010101" pitchFamily="2" charset="-122"/>
              </a:rPr>
              <a:t>（四）代销、包销的付款方式及日期；</a:t>
            </a:r>
          </a:p>
          <a:p>
            <a:pPr rtl="0">
              <a:lnSpc>
                <a:spcPct val="150000"/>
              </a:lnSpc>
              <a:spcBef>
                <a:spcPct val="0"/>
              </a:spcBef>
              <a:spcAft>
                <a:spcPct val="0"/>
              </a:spcAft>
              <a:buSzTx/>
            </a:pPr>
            <a:r>
              <a:rPr lang="zh-CN" altLang="en-US" noProof="1">
                <a:latin typeface="楷体" panose="02010609060101010101" charset="-122"/>
                <a:ea typeface="楷体" panose="02010609060101010101" charset="-122"/>
                <a:sym typeface="宋体" panose="02010600030101010101" pitchFamily="2" charset="-122"/>
              </a:rPr>
              <a:t>（五）代销、包销的费用和结算办法；</a:t>
            </a:r>
          </a:p>
          <a:p>
            <a:pPr rtl="0">
              <a:lnSpc>
                <a:spcPct val="150000"/>
              </a:lnSpc>
              <a:spcBef>
                <a:spcPct val="0"/>
              </a:spcBef>
              <a:spcAft>
                <a:spcPct val="0"/>
              </a:spcAft>
              <a:buSzTx/>
            </a:pPr>
            <a:r>
              <a:rPr lang="zh-CN" altLang="en-US" noProof="1">
                <a:latin typeface="楷体" panose="02010609060101010101" charset="-122"/>
                <a:ea typeface="楷体" panose="02010609060101010101" charset="-122"/>
                <a:sym typeface="宋体" panose="02010600030101010101" pitchFamily="2" charset="-122"/>
              </a:rPr>
              <a:t>（六）违约责任；</a:t>
            </a:r>
          </a:p>
          <a:p>
            <a:pPr rtl="0">
              <a:lnSpc>
                <a:spcPct val="150000"/>
              </a:lnSpc>
              <a:spcBef>
                <a:spcPct val="0"/>
              </a:spcBef>
              <a:spcAft>
                <a:spcPct val="0"/>
              </a:spcAft>
              <a:buSzTx/>
            </a:pPr>
            <a:r>
              <a:rPr lang="zh-CN" altLang="en-US" noProof="1">
                <a:latin typeface="楷体" panose="02010609060101010101" charset="-122"/>
                <a:ea typeface="楷体" panose="02010609060101010101" charset="-122"/>
                <a:sym typeface="宋体" panose="02010600030101010101" pitchFamily="2" charset="-122"/>
              </a:rPr>
              <a:t>（七）国务院证券监督管理机构规定的其他事项。</a:t>
            </a:r>
            <a:endParaRPr lang="zh-CN" altLang="en-US" noProof="1"/>
          </a:p>
        </p:txBody>
      </p:sp>
    </p:spTree>
  </p:cSld>
  <p:clrMapOvr>
    <a:masterClrMapping/>
  </p:clrMapOvr>
  <p:transition>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
          <p:cNvSpPr>
            <a:spLocks noGrp="1"/>
          </p:cNvSpPr>
          <p:nvPr>
            <p:ph type="title"/>
          </p:nvPr>
        </p:nvSpPr>
        <p:spPr>
          <a:xfrm>
            <a:off x="296552" y="264160"/>
            <a:ext cx="7543800" cy="457200"/>
          </a:xfrm>
        </p:spPr>
        <p:txBody>
          <a:bodyPr anchor="b"/>
          <a:lstStyle/>
          <a:p>
            <a:r>
              <a:rPr lang="zh-CN" altLang="en-US" sz="2800" dirty="0">
                <a:latin typeface="楷体" panose="02010609060101010101" charset="-122"/>
                <a:ea typeface="楷体" panose="02010609060101010101" charset="-122"/>
                <a:sym typeface="宋体" panose="02010600030101010101" pitchFamily="2" charset="-122"/>
              </a:rPr>
              <a:t>三、承销公司的义务</a:t>
            </a:r>
            <a:endParaRPr lang="zh-CN" altLang="en-US" sz="2800" dirty="0"/>
          </a:p>
        </p:txBody>
      </p:sp>
      <p:sp>
        <p:nvSpPr>
          <p:cNvPr id="3" name="内容占位符 2"/>
          <p:cNvSpPr>
            <a:spLocks noGrp="1"/>
          </p:cNvSpPr>
          <p:nvPr>
            <p:ph idx="1"/>
          </p:nvPr>
        </p:nvSpPr>
        <p:spPr>
          <a:xfrm>
            <a:off x="296554" y="910590"/>
            <a:ext cx="8625841" cy="5528310"/>
          </a:xfrm>
        </p:spPr>
        <p:txBody>
          <a:bodyPr/>
          <a:lstStyle/>
          <a:p>
            <a:pPr fontAlgn="base"/>
            <a:r>
              <a:rPr lang="en-US" altLang="zh-CN" b="1" noProof="1">
                <a:solidFill>
                  <a:srgbClr val="C00000"/>
                </a:solidFill>
                <a:latin typeface="楷体" panose="02010609060101010101" charset="-122"/>
                <a:ea typeface="楷体" panose="02010609060101010101" charset="-122"/>
              </a:rPr>
              <a:t>1.</a:t>
            </a:r>
            <a:r>
              <a:rPr lang="zh-CN" altLang="en-US" b="1" noProof="1">
                <a:solidFill>
                  <a:srgbClr val="C00000"/>
                </a:solidFill>
                <a:latin typeface="楷体" panose="02010609060101010101" charset="-122"/>
                <a:ea typeface="楷体" panose="02010609060101010101" charset="-122"/>
              </a:rPr>
              <a:t>保证募集文件的真实、准确、完整的义务</a:t>
            </a:r>
          </a:p>
          <a:p>
            <a:pPr>
              <a:spcBef>
                <a:spcPts val="200"/>
              </a:spcBef>
            </a:pPr>
            <a:r>
              <a:rPr lang="zh-CN" altLang="en-US" noProof="1">
                <a:latin typeface="楷体" panose="02010609060101010101" charset="-122"/>
                <a:ea typeface="楷体" panose="02010609060101010101" charset="-122"/>
              </a:rPr>
              <a:t>第二十九条第一款　证券公司承销证券，应当对公开发行募集文件的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真实性、准确性、完整性</a:t>
            </a:r>
            <a:r>
              <a:rPr lang="zh-CN" altLang="en-US" noProof="1">
                <a:latin typeface="楷体" panose="02010609060101010101" charset="-122"/>
                <a:ea typeface="楷体" panose="02010609060101010101" charset="-122"/>
              </a:rPr>
              <a:t>进行</a:t>
            </a:r>
            <a:r>
              <a:rPr lang="zh-CN" altLang="en-US" b="1" noProof="1">
                <a:latin typeface="楷体" panose="02010609060101010101" charset="-122"/>
                <a:ea typeface="楷体" panose="02010609060101010101" charset="-122"/>
              </a:rPr>
              <a:t>核查</a:t>
            </a:r>
            <a:r>
              <a:rPr lang="zh-CN" altLang="en-US" noProof="1">
                <a:latin typeface="楷体" panose="02010609060101010101" charset="-122"/>
                <a:ea typeface="楷体" panose="02010609060101010101" charset="-122"/>
              </a:rPr>
              <a:t>。发现有虚假记载、误导性陈述或者重大遗漏的，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不得</a:t>
            </a:r>
            <a:r>
              <a:rPr lang="zh-CN" altLang="en-US" noProof="1">
                <a:latin typeface="楷体" panose="02010609060101010101" charset="-122"/>
                <a:ea typeface="楷体" panose="02010609060101010101" charset="-122"/>
              </a:rPr>
              <a:t>进行销售活动；已经销售的，必须立即停止销售活动，并采取</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纠正措施</a:t>
            </a:r>
            <a:r>
              <a:rPr lang="zh-CN" altLang="en-US" noProof="1">
                <a:latin typeface="楷体" panose="02010609060101010101" charset="-122"/>
                <a:ea typeface="楷体" panose="02010609060101010101" charset="-122"/>
              </a:rPr>
              <a:t>。</a:t>
            </a:r>
          </a:p>
          <a:p>
            <a:pPr>
              <a:spcBef>
                <a:spcPts val="200"/>
              </a:spcBef>
            </a:pPr>
            <a:r>
              <a:rPr lang="en-US" altLang="zh-CN" b="1" noProof="1">
                <a:solidFill>
                  <a:srgbClr val="C00000"/>
                </a:solidFill>
                <a:latin typeface="楷体" panose="02010609060101010101" charset="-122"/>
                <a:ea typeface="楷体" panose="02010609060101010101" charset="-122"/>
              </a:rPr>
              <a:t>2.</a:t>
            </a:r>
            <a:r>
              <a:rPr lang="zh-CN" altLang="en-US" b="1" noProof="1">
                <a:solidFill>
                  <a:srgbClr val="C00000"/>
                </a:solidFill>
                <a:latin typeface="楷体" panose="02010609060101010101" charset="-122"/>
                <a:ea typeface="楷体" panose="02010609060101010101" charset="-122"/>
              </a:rPr>
              <a:t>禁止非法承销的义务</a:t>
            </a:r>
          </a:p>
          <a:p>
            <a:pPr>
              <a:spcBef>
                <a:spcPts val="200"/>
              </a:spcBef>
            </a:pPr>
            <a:r>
              <a:rPr lang="zh-CN" altLang="en-US" noProof="1">
                <a:latin typeface="楷体" panose="02010609060101010101" charset="-122"/>
                <a:ea typeface="楷体" panose="02010609060101010101" charset="-122"/>
                <a:sym typeface="+mn-ea"/>
              </a:rPr>
              <a:t>第二十九条第二款　</a:t>
            </a:r>
            <a:r>
              <a:rPr lang="zh-CN" altLang="en-US" noProof="1">
                <a:latin typeface="楷体" panose="02010609060101010101" charset="-122"/>
                <a:ea typeface="楷体" panose="02010609060101010101" charset="-122"/>
              </a:rPr>
              <a:t>证券公司承销证券，</a:t>
            </a:r>
            <a:r>
              <a:rPr lang="zh-CN" altLang="en-US" b="1" noProof="1">
                <a:latin typeface="楷体" panose="02010609060101010101" charset="-122"/>
                <a:ea typeface="楷体" panose="02010609060101010101" charset="-122"/>
              </a:rPr>
              <a:t>不得</a:t>
            </a:r>
            <a:r>
              <a:rPr lang="zh-CN" altLang="en-US" noProof="1">
                <a:latin typeface="楷体" panose="02010609060101010101" charset="-122"/>
                <a:ea typeface="楷体" panose="02010609060101010101" charset="-122"/>
              </a:rPr>
              <a:t>有下列行为：</a:t>
            </a:r>
          </a:p>
          <a:p>
            <a:pPr>
              <a:spcBef>
                <a:spcPts val="200"/>
              </a:spcBef>
            </a:pPr>
            <a:r>
              <a:rPr lang="zh-CN" altLang="en-US" noProof="1">
                <a:ln w="22225">
                  <a:solidFill>
                    <a:schemeClr val="accent2"/>
                  </a:solidFill>
                  <a:prstDash val="solid"/>
                </a:ln>
                <a:solidFill>
                  <a:srgbClr val="C00000"/>
                </a:solidFill>
                <a:latin typeface="楷体" panose="02010609060101010101" charset="-122"/>
                <a:ea typeface="楷体" panose="02010609060101010101" charset="-122"/>
              </a:rPr>
              <a:t>（一）进行虚假的或者误导投资者的广告宣传或者其他宣传推介活动；（新增）</a:t>
            </a:r>
          </a:p>
          <a:p>
            <a:pPr>
              <a:spcBef>
                <a:spcPts val="200"/>
              </a:spcBef>
            </a:pPr>
            <a:r>
              <a:rPr lang="zh-CN" altLang="en-US" noProof="1">
                <a:latin typeface="楷体" panose="02010609060101010101" charset="-122"/>
                <a:ea typeface="楷体" panose="02010609060101010101" charset="-122"/>
              </a:rPr>
              <a:t>（二）以不正当竞争手段招揽承销业务；</a:t>
            </a:r>
            <a:r>
              <a:rPr lang="zh-CN" altLang="en-US" noProof="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rPr>
              <a:t>（挪位）</a:t>
            </a:r>
            <a:endParaRPr lang="zh-CN" altLang="en-US" noProof="1">
              <a:latin typeface="楷体" panose="02010609060101010101" charset="-122"/>
              <a:ea typeface="楷体" panose="02010609060101010101" charset="-122"/>
            </a:endParaRPr>
          </a:p>
          <a:p>
            <a:pPr>
              <a:spcBef>
                <a:spcPts val="200"/>
              </a:spcBef>
            </a:pPr>
            <a:r>
              <a:rPr lang="zh-CN" altLang="en-US" noProof="1">
                <a:latin typeface="楷体" panose="02010609060101010101" charset="-122"/>
                <a:ea typeface="楷体" panose="02010609060101010101" charset="-122"/>
              </a:rPr>
              <a:t>（三）其他违反证券承销业务规定的行为。</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sym typeface="+mn-ea"/>
              </a:rPr>
              <a:t>（新增）</a:t>
            </a:r>
            <a:endParaRPr lang="zh-CN" altLang="en-US" noProof="1">
              <a:latin typeface="楷体" panose="02010609060101010101" charset="-122"/>
              <a:ea typeface="楷体" panose="02010609060101010101" charset="-122"/>
            </a:endParaRPr>
          </a:p>
          <a:p>
            <a:pPr>
              <a:spcBef>
                <a:spcPts val="200"/>
              </a:spcBef>
            </a:pPr>
            <a:r>
              <a:rPr lang="zh-CN" altLang="en-US" noProof="1">
                <a:latin typeface="楷体" panose="02010609060101010101" charset="-122"/>
                <a:ea typeface="楷体" panose="02010609060101010101" charset="-122"/>
              </a:rPr>
              <a:t>证券公司有前款所列行为，给</a:t>
            </a:r>
            <a:r>
              <a:rPr lang="zh-CN" altLang="en-US" b="1" noProof="1">
                <a:latin typeface="楷体" panose="02010609060101010101" charset="-122"/>
                <a:ea typeface="楷体" panose="02010609060101010101" charset="-122"/>
              </a:rPr>
              <a:t>其他证券承销机构或者投资者造成损失的</a:t>
            </a:r>
            <a:r>
              <a:rPr lang="zh-CN" altLang="en-US" noProof="1">
                <a:latin typeface="楷体" panose="02010609060101010101" charset="-122"/>
                <a:ea typeface="楷体" panose="02010609060101010101" charset="-122"/>
              </a:rPr>
              <a:t>，应当依法承担赔偿责任。（</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请求权基础</a:t>
            </a:r>
            <a:r>
              <a:rPr lang="zh-CN" altLang="en-US" noProof="1">
                <a:latin typeface="楷体" panose="02010609060101010101" charset="-122"/>
                <a:ea typeface="楷体" panose="02010609060101010101" charset="-122"/>
              </a:rPr>
              <a:t>）</a:t>
            </a:r>
          </a:p>
          <a:p>
            <a:pPr>
              <a:spcBef>
                <a:spcPts val="200"/>
              </a:spcBef>
            </a:pPr>
            <a:r>
              <a:rPr lang="zh-CN" altLang="en-US" b="1" noProof="1">
                <a:solidFill>
                  <a:srgbClr val="C00000"/>
                </a:solidFill>
                <a:latin typeface="楷体" panose="02010609060101010101" charset="-122"/>
                <a:ea typeface="楷体" panose="02010609060101010101" charset="-122"/>
              </a:rPr>
              <a:t>3.不得预先自留股票的义务</a:t>
            </a:r>
          </a:p>
          <a:p>
            <a:pPr>
              <a:spcBef>
                <a:spcPts val="200"/>
              </a:spcBef>
            </a:pPr>
            <a:r>
              <a:rPr lang="zh-CN" altLang="en-US" noProof="1">
                <a:latin typeface="楷体" panose="02010609060101010101" charset="-122"/>
                <a:ea typeface="楷体" panose="02010609060101010101" charset="-122"/>
                <a:cs typeface="楷体" panose="02010609060101010101" charset="-122"/>
                <a:sym typeface="+mn-ea"/>
              </a:rPr>
              <a:t>第三十一条第二款  证券公司在代销、包销期内，对所代销、包销的证券应当保证先行出售给认购人，证券公司</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不得</a:t>
            </a:r>
            <a:r>
              <a:rPr lang="zh-CN" altLang="en-US" noProof="1">
                <a:latin typeface="楷体" panose="02010609060101010101" charset="-122"/>
                <a:ea typeface="楷体" panose="02010609060101010101" charset="-122"/>
                <a:cs typeface="楷体" panose="02010609060101010101" charset="-122"/>
                <a:sym typeface="+mn-ea"/>
              </a:rPr>
              <a:t>为本公司预留所代销的证券和预先购入并留存所包销的证券。</a:t>
            </a:r>
            <a:endParaRPr lang="zh-CN" altLang="en-US" noProof="1">
              <a:latin typeface="楷体" panose="02010609060101010101" charset="-122"/>
              <a:ea typeface="楷体" panose="02010609060101010101" charset="-122"/>
            </a:endParaRPr>
          </a:p>
          <a:p>
            <a:pPr fontAlgn="base"/>
            <a:endParaRPr lang="zh-CN" altLang="en-US" sz="2500" noProof="1">
              <a:latin typeface="楷体" panose="02010609060101010101" charset="-122"/>
              <a:ea typeface="楷体" panose="02010609060101010101" charset="-122"/>
            </a:endParaRPr>
          </a:p>
        </p:txBody>
      </p:sp>
    </p:spTree>
  </p:cSld>
  <p:clrMapOvr>
    <a:masterClrMapping/>
  </p:clrMapOvr>
  <p:transition>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
          <p:cNvSpPr>
            <a:spLocks noGrp="1"/>
          </p:cNvSpPr>
          <p:nvPr>
            <p:ph type="title"/>
          </p:nvPr>
        </p:nvSpPr>
        <p:spPr>
          <a:xfrm>
            <a:off x="580398" y="378201"/>
            <a:ext cx="7543800" cy="394311"/>
          </a:xfrm>
        </p:spPr>
        <p:txBody>
          <a:bodyPr anchor="b"/>
          <a:lstStyle/>
          <a:p>
            <a:r>
              <a:rPr lang="zh-CN" altLang="en-US" sz="2800" b="1" dirty="0"/>
              <a:t>四、承销团</a:t>
            </a:r>
          </a:p>
        </p:txBody>
      </p:sp>
      <p:sp>
        <p:nvSpPr>
          <p:cNvPr id="3" name="内容占位符 2"/>
          <p:cNvSpPr>
            <a:spLocks noGrp="1"/>
          </p:cNvSpPr>
          <p:nvPr>
            <p:ph idx="1"/>
          </p:nvPr>
        </p:nvSpPr>
        <p:spPr>
          <a:xfrm>
            <a:off x="580400" y="946150"/>
            <a:ext cx="8059113" cy="4793900"/>
          </a:xfrm>
        </p:spPr>
        <p:txBody>
          <a:bodyPr/>
          <a:lstStyle/>
          <a:p>
            <a:pPr fontAlgn="base"/>
            <a:r>
              <a:rPr lang="zh-CN" altLang="en-US" noProof="1">
                <a:latin typeface="楷体" panose="02010609060101010101" charset="-122"/>
                <a:ea typeface="楷体" panose="02010609060101010101" charset="-122"/>
                <a:cs typeface="楷体" panose="02010609060101010101" charset="-122"/>
              </a:rPr>
              <a:t>第三十二条　向不特定对象发行</a:t>
            </a:r>
            <a:r>
              <a:rPr lang="zh-CN" altLang="en-US" b="1" noProof="1">
                <a:solidFill>
                  <a:srgbClr val="0070C0"/>
                </a:solidFill>
                <a:latin typeface="楷体" panose="02010609060101010101" charset="-122"/>
                <a:ea typeface="楷体" panose="02010609060101010101" charset="-122"/>
                <a:cs typeface="楷体" panose="02010609060101010101" charset="-122"/>
              </a:rPr>
              <a:t>的证券票面总值</a:t>
            </a:r>
            <a:r>
              <a:rPr lang="zh-CN" altLang="en-US" b="1" u="sng" noProof="1">
                <a:solidFill>
                  <a:srgbClr val="0070C0"/>
                </a:solidFill>
                <a:latin typeface="楷体" panose="02010609060101010101" charset="-122"/>
                <a:ea typeface="楷体" panose="02010609060101010101" charset="-122"/>
                <a:cs typeface="楷体" panose="02010609060101010101" charset="-122"/>
              </a:rPr>
              <a:t>超过人民币五千万元的</a:t>
            </a:r>
            <a:r>
              <a:rPr lang="zh-CN" altLang="en-US" b="1" noProof="1">
                <a:solidFill>
                  <a:srgbClr val="0070C0"/>
                </a:solidFill>
                <a:latin typeface="楷体" panose="02010609060101010101" charset="-122"/>
                <a:ea typeface="楷体" panose="02010609060101010101" charset="-122"/>
                <a:cs typeface="楷体" panose="02010609060101010101" charset="-122"/>
              </a:rPr>
              <a:t>，</a:t>
            </a:r>
            <a:r>
              <a:rPr lang="zh-CN" altLang="en-US" b="1"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应当</a:t>
            </a:r>
            <a:r>
              <a:rPr lang="zh-CN" altLang="en-US" b="1" noProof="1">
                <a:solidFill>
                  <a:srgbClr val="0070C0"/>
                </a:solidFill>
                <a:latin typeface="楷体" panose="02010609060101010101" charset="-122"/>
                <a:ea typeface="楷体" panose="02010609060101010101" charset="-122"/>
                <a:cs typeface="楷体" panose="02010609060101010101" charset="-122"/>
              </a:rPr>
              <a:t>由承销团承销。</a:t>
            </a:r>
            <a:r>
              <a:rPr lang="zh-CN" altLang="en-US" noProof="1">
                <a:latin typeface="楷体" panose="02010609060101010101" charset="-122"/>
                <a:ea typeface="楷体" panose="02010609060101010101" charset="-122"/>
                <a:cs typeface="楷体" panose="02010609060101010101" charset="-122"/>
              </a:rPr>
              <a:t>承销团应当由主承销和参与承销的证券公司组成。（</a:t>
            </a:r>
            <a:r>
              <a:rPr lang="en-US" altLang="zh-CN" noProof="1">
                <a:latin typeface="楷体" panose="02010609060101010101" charset="-122"/>
                <a:ea typeface="楷体" panose="02010609060101010101" charset="-122"/>
                <a:cs typeface="楷体" panose="02010609060101010101" charset="-122"/>
              </a:rPr>
              <a:t>2014</a:t>
            </a:r>
            <a:r>
              <a:rPr lang="zh-CN" altLang="en-US" noProof="1">
                <a:latin typeface="楷体" panose="02010609060101010101" charset="-122"/>
                <a:ea typeface="楷体" panose="02010609060101010101" charset="-122"/>
                <a:cs typeface="楷体" panose="02010609060101010101" charset="-122"/>
              </a:rPr>
              <a:t>）</a:t>
            </a:r>
          </a:p>
          <a:p>
            <a:pPr fontAlgn="base"/>
            <a:r>
              <a:rPr lang="zh-CN" altLang="en-US" noProof="1">
                <a:latin typeface="楷体" panose="02010609060101010101" charset="-122"/>
                <a:ea typeface="楷体" panose="02010609060101010101" charset="-122"/>
                <a:cs typeface="楷体" panose="02010609060101010101" charset="-122"/>
              </a:rPr>
              <a:t>↓修改</a:t>
            </a:r>
          </a:p>
          <a:p>
            <a:pPr fontAlgn="base"/>
            <a:r>
              <a:rPr lang="zh-CN" altLang="en-US" noProof="1">
                <a:latin typeface="楷体" panose="02010609060101010101" charset="-122"/>
                <a:ea typeface="楷体" panose="02010609060101010101" charset="-122"/>
                <a:cs typeface="楷体" panose="02010609060101010101" charset="-122"/>
              </a:rPr>
              <a:t>第三十条　向不特定对象发行证券</a:t>
            </a:r>
            <a:r>
              <a:rPr lang="zh-CN" altLang="en-US" b="1" noProof="1">
                <a:solidFill>
                  <a:srgbClr val="FF0000"/>
                </a:solidFill>
                <a:latin typeface="楷体" panose="02010609060101010101" charset="-122"/>
                <a:ea typeface="楷体" panose="02010609060101010101" charset="-122"/>
                <a:cs typeface="楷体" panose="02010609060101010101" charset="-122"/>
              </a:rPr>
              <a:t>聘请承销团承销</a:t>
            </a:r>
            <a:r>
              <a:rPr lang="zh-CN" altLang="en-US" b="1" strike="noStrike" noProof="1">
                <a:solidFill>
                  <a:srgbClr val="FF0000"/>
                </a:solidFill>
                <a:latin typeface="楷体" panose="02010609060101010101" charset="-122"/>
                <a:ea typeface="楷体" panose="02010609060101010101" charset="-122"/>
                <a:cs typeface="楷体" panose="02010609060101010101" charset="-122"/>
              </a:rPr>
              <a:t>（由公司决定是否聘请，法律不做干涉）</a:t>
            </a:r>
            <a:r>
              <a:rPr lang="zh-CN" altLang="en-US" b="1" noProof="1">
                <a:solidFill>
                  <a:srgbClr val="FF0000"/>
                </a:solidFill>
                <a:latin typeface="楷体" panose="02010609060101010101" charset="-122"/>
                <a:ea typeface="楷体" panose="02010609060101010101" charset="-122"/>
                <a:cs typeface="楷体" panose="02010609060101010101" charset="-122"/>
              </a:rPr>
              <a:t>的，</a:t>
            </a:r>
            <a:r>
              <a:rPr lang="zh-CN" altLang="en-US" noProof="1">
                <a:latin typeface="楷体" panose="02010609060101010101" charset="-122"/>
                <a:ea typeface="楷体" panose="02010609060101010101" charset="-122"/>
                <a:cs typeface="楷体" panose="02010609060101010101" charset="-122"/>
              </a:rPr>
              <a:t>承销团应当由主承销和参与承销的证券公司组成。</a:t>
            </a:r>
          </a:p>
          <a:p>
            <a:pPr fontAlgn="base"/>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强制</a:t>
            </a:r>
            <a:r>
              <a:rPr lang="en-US" altLang="zh-CN"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to</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自主</a:t>
            </a:r>
          </a:p>
          <a:p>
            <a:pPr fontAlgn="base"/>
            <a:r>
              <a:rPr lang="zh-CN" altLang="en-US" noProof="1">
                <a:latin typeface="楷体" panose="02010609060101010101" charset="-122"/>
                <a:ea typeface="楷体" panose="02010609060101010101" charset="-122"/>
                <a:cs typeface="楷体" panose="02010609060101010101" charset="-122"/>
              </a:rPr>
              <a:t>实践中，超过</a:t>
            </a:r>
            <a:r>
              <a:rPr lang="zh-CN" altLang="en-US" noProof="1">
                <a:latin typeface="楷体" panose="02010609060101010101" charset="-122"/>
                <a:ea typeface="楷体" panose="02010609060101010101" charset="-122"/>
                <a:cs typeface="楷体" panose="02010609060101010101" charset="-122"/>
                <a:sym typeface="+mn-ea"/>
              </a:rPr>
              <a:t>人民币五千万元的非常常见，但在股票发行供不应求的情况下，一家承销商即可完成承销任务。此时，为了合规，不得不在形式上拉一个、盖个章，所谓“造假合规”，原因是规定不合理。</a:t>
            </a:r>
            <a:endParaRPr lang="zh-CN" altLang="en-US"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标题 1"/>
          <p:cNvSpPr>
            <a:spLocks noGrp="1"/>
          </p:cNvSpPr>
          <p:nvPr>
            <p:ph type="title"/>
          </p:nvPr>
        </p:nvSpPr>
        <p:spPr>
          <a:xfrm>
            <a:off x="77589" y="203200"/>
            <a:ext cx="7543800" cy="484346"/>
          </a:xfrm>
        </p:spPr>
        <p:txBody>
          <a:bodyPr anchor="b"/>
          <a:lstStyle/>
          <a:p>
            <a:r>
              <a:rPr lang="zh-CN" altLang="en-US" sz="2800" b="1" dirty="0"/>
              <a:t>五、承销期及其届满</a:t>
            </a:r>
          </a:p>
        </p:txBody>
      </p:sp>
      <p:sp>
        <p:nvSpPr>
          <p:cNvPr id="3" name="内容占位符 2"/>
          <p:cNvSpPr>
            <a:spLocks noGrp="1"/>
          </p:cNvSpPr>
          <p:nvPr>
            <p:ph idx="1"/>
          </p:nvPr>
        </p:nvSpPr>
        <p:spPr>
          <a:xfrm>
            <a:off x="77587" y="687546"/>
            <a:ext cx="8988826" cy="5099686"/>
          </a:xfrm>
        </p:spPr>
        <p:txBody>
          <a:bodyPr/>
          <a:lstStyle/>
          <a:p>
            <a:pPr fontAlgn="base">
              <a:lnSpc>
                <a:spcPct val="150000"/>
              </a:lnSpc>
            </a:pPr>
            <a:r>
              <a:rPr lang="en-US" altLang="zh-CN" b="1" noProof="1">
                <a:solidFill>
                  <a:srgbClr val="C00000"/>
                </a:solidFill>
                <a:latin typeface="楷体" panose="02010609060101010101" charset="-122"/>
                <a:ea typeface="楷体" panose="02010609060101010101" charset="-122"/>
                <a:cs typeface="楷体" panose="02010609060101010101" charset="-122"/>
              </a:rPr>
              <a:t>1.</a:t>
            </a:r>
            <a:r>
              <a:rPr lang="zh-CN" altLang="en-US" b="1" noProof="1">
                <a:solidFill>
                  <a:srgbClr val="C00000"/>
                </a:solidFill>
                <a:latin typeface="楷体" panose="02010609060101010101" charset="-122"/>
                <a:ea typeface="楷体" panose="02010609060101010101" charset="-122"/>
                <a:cs typeface="楷体" panose="02010609060101010101" charset="-122"/>
              </a:rPr>
              <a:t>承销期的法定</a:t>
            </a:r>
          </a:p>
          <a:p>
            <a:pPr fontAlgn="base">
              <a:lnSpc>
                <a:spcPct val="150000"/>
              </a:lnSpc>
            </a:pPr>
            <a:r>
              <a:rPr lang="zh-CN" altLang="en-US" noProof="1">
                <a:latin typeface="楷体" panose="02010609060101010101" charset="-122"/>
                <a:ea typeface="楷体" panose="02010609060101010101" charset="-122"/>
                <a:cs typeface="楷体" panose="02010609060101010101" charset="-122"/>
              </a:rPr>
              <a:t>第三十一条第一款　证券的代销、包销期限最长</a:t>
            </a:r>
            <a:r>
              <a:rPr lang="zh-CN" altLang="en-US" noProof="1">
                <a:solidFill>
                  <a:srgbClr val="FF0000"/>
                </a:solidFill>
                <a:latin typeface="楷体" panose="02010609060101010101" charset="-122"/>
                <a:ea typeface="楷体" panose="02010609060101010101" charset="-122"/>
                <a:cs typeface="楷体" panose="02010609060101010101" charset="-122"/>
              </a:rPr>
              <a:t>不得超过九十日</a:t>
            </a:r>
            <a:r>
              <a:rPr lang="zh-CN" altLang="en-US" noProof="1">
                <a:latin typeface="楷体" panose="02010609060101010101" charset="-122"/>
                <a:ea typeface="楷体" panose="02010609060101010101" charset="-122"/>
                <a:cs typeface="楷体" panose="02010609060101010101" charset="-122"/>
              </a:rPr>
              <a:t>。</a:t>
            </a:r>
          </a:p>
          <a:p>
            <a:pPr algn="l" fontAlgn="base">
              <a:lnSpc>
                <a:spcPct val="150000"/>
              </a:lnSpc>
              <a:buSzTx/>
            </a:pPr>
            <a:r>
              <a:rPr lang="en-US" altLang="zh-CN" b="1" noProof="1">
                <a:solidFill>
                  <a:srgbClr val="C00000"/>
                </a:solidFill>
                <a:latin typeface="楷体" panose="02010609060101010101" charset="-122"/>
                <a:ea typeface="楷体" panose="02010609060101010101" charset="-122"/>
                <a:cs typeface="楷体" panose="02010609060101010101" charset="-122"/>
              </a:rPr>
              <a:t>2.期满发行失败的后果</a:t>
            </a:r>
          </a:p>
          <a:p>
            <a:pPr fontAlgn="base">
              <a:lnSpc>
                <a:spcPct val="150000"/>
              </a:lnSpc>
            </a:pPr>
            <a:r>
              <a:rPr lang="zh-CN" altLang="en-US" noProof="1">
                <a:latin typeface="楷体" panose="02010609060101010101" charset="-122"/>
                <a:ea typeface="楷体" panose="02010609060101010101" charset="-122"/>
                <a:cs typeface="楷体" panose="02010609060101010101" charset="-122"/>
                <a:sym typeface="+mn-ea"/>
              </a:rPr>
              <a:t>第三十三条　股票发行采用代销方式，代销期限届满，向投资者出售的股票数量</a:t>
            </a:r>
            <a:r>
              <a:rPr lang="zh-CN" altLang="en-US" b="1" noProof="1">
                <a:latin typeface="楷体" panose="02010609060101010101" charset="-122"/>
                <a:ea typeface="楷体" panose="02010609060101010101" charset="-122"/>
                <a:cs typeface="楷体" panose="02010609060101010101" charset="-122"/>
                <a:sym typeface="+mn-ea"/>
              </a:rPr>
              <a:t>未达到拟公开发行股票数量</a:t>
            </a:r>
            <a:r>
              <a:rPr lang="zh-CN" altLang="en-US" b="1"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百分之七十</a:t>
            </a:r>
            <a:r>
              <a:rPr lang="zh-CN" altLang="en-US" noProof="1">
                <a:latin typeface="楷体" panose="02010609060101010101" charset="-122"/>
                <a:ea typeface="楷体" panose="02010609060101010101" charset="-122"/>
                <a:cs typeface="楷体" panose="02010609060101010101" charset="-122"/>
                <a:sym typeface="+mn-ea"/>
              </a:rPr>
              <a:t>的，为</a:t>
            </a:r>
            <a:r>
              <a:rPr lang="zh-CN" altLang="en-US" b="1" noProof="1">
                <a:latin typeface="楷体" panose="02010609060101010101" charset="-122"/>
                <a:ea typeface="楷体" panose="02010609060101010101" charset="-122"/>
                <a:cs typeface="楷体" panose="02010609060101010101" charset="-122"/>
                <a:sym typeface="+mn-ea"/>
              </a:rPr>
              <a:t>发行失败</a:t>
            </a:r>
            <a:r>
              <a:rPr lang="zh-CN" altLang="en-US" noProof="1">
                <a:latin typeface="楷体" panose="02010609060101010101" charset="-122"/>
                <a:ea typeface="楷体" panose="02010609060101010101" charset="-122"/>
                <a:cs typeface="楷体" panose="02010609060101010101" charset="-122"/>
                <a:sym typeface="+mn-ea"/>
              </a:rPr>
              <a:t>。发行人应当按照</a:t>
            </a:r>
            <a:r>
              <a:rPr lang="zh-CN" altLang="en-US" b="1" noProof="1">
                <a:latin typeface="楷体" panose="02010609060101010101" charset="-122"/>
                <a:ea typeface="楷体" panose="02010609060101010101" charset="-122"/>
                <a:cs typeface="楷体" panose="02010609060101010101" charset="-122"/>
                <a:sym typeface="+mn-ea"/>
              </a:rPr>
              <a:t>发行价并加算银行同期存款利息</a:t>
            </a:r>
            <a:r>
              <a:rPr lang="zh-CN" altLang="en-US" noProof="1">
                <a:latin typeface="楷体" panose="02010609060101010101" charset="-122"/>
                <a:ea typeface="楷体" panose="02010609060101010101" charset="-122"/>
                <a:cs typeface="楷体" panose="02010609060101010101" charset="-122"/>
                <a:sym typeface="+mn-ea"/>
              </a:rPr>
              <a:t>返还股票认购人。</a:t>
            </a:r>
            <a:r>
              <a:rPr lang="zh-CN" altLang="en-US" b="1" noProof="1">
                <a:latin typeface="楷体" panose="02010609060101010101" charset="-122"/>
                <a:ea typeface="楷体" panose="02010609060101010101" charset="-122"/>
                <a:cs typeface="楷体" panose="02010609060101010101" charset="-122"/>
                <a:sym typeface="+mn-ea"/>
              </a:rPr>
              <a:t>（请求权基础）</a:t>
            </a:r>
            <a:endParaRPr lang="en-US" altLang="zh-CN" b="1" noProof="1">
              <a:latin typeface="楷体" panose="02010609060101010101" charset="-122"/>
              <a:ea typeface="楷体" panose="02010609060101010101" charset="-122"/>
              <a:cs typeface="楷体" panose="02010609060101010101" charset="-122"/>
              <a:sym typeface="+mn-ea"/>
            </a:endParaRPr>
          </a:p>
          <a:p>
            <a:pPr fontAlgn="base">
              <a:lnSpc>
                <a:spcPct val="150000"/>
              </a:lnSpc>
            </a:pPr>
            <a:r>
              <a:rPr lang="zh-CN" altLang="en-US" b="1" noProof="1">
                <a:latin typeface="楷体" panose="02010609060101010101" charset="-122"/>
                <a:ea typeface="楷体" panose="02010609060101010101" charset="-122"/>
                <a:cs typeface="楷体" panose="02010609060101010101" charset="-122"/>
                <a:sym typeface="+mn-ea"/>
              </a:rPr>
              <a:t>包销不存在这个问题，因为包销一开始证券公司就都买入了</a:t>
            </a:r>
            <a:endParaRPr lang="zh-CN" altLang="en-US" strike="noStrike" noProof="1">
              <a:latin typeface="楷体" panose="02010609060101010101" charset="-122"/>
              <a:ea typeface="楷体" panose="02010609060101010101" charset="-122"/>
              <a:cs typeface="楷体" panose="02010609060101010101" charset="-122"/>
            </a:endParaRPr>
          </a:p>
          <a:p>
            <a:pPr fontAlgn="base">
              <a:lnSpc>
                <a:spcPct val="150000"/>
              </a:lnSpc>
            </a:pPr>
            <a:r>
              <a:rPr lang="en-US" altLang="zh-CN" b="1" noProof="1">
                <a:solidFill>
                  <a:srgbClr val="C00000"/>
                </a:solidFill>
                <a:latin typeface="楷体" panose="02010609060101010101" charset="-122"/>
                <a:ea typeface="楷体" panose="02010609060101010101" charset="-122"/>
                <a:cs typeface="楷体" panose="02010609060101010101" charset="-122"/>
              </a:rPr>
              <a:t>3.期满的报告</a:t>
            </a:r>
            <a:r>
              <a:rPr lang="zh-CN" altLang="en-US" b="1" noProof="1">
                <a:solidFill>
                  <a:srgbClr val="C00000"/>
                </a:solidFill>
                <a:latin typeface="楷体" panose="02010609060101010101" charset="-122"/>
                <a:ea typeface="楷体" panose="02010609060101010101" charset="-122"/>
                <a:cs typeface="楷体" panose="02010609060101010101" charset="-122"/>
              </a:rPr>
              <a:t>备案</a:t>
            </a:r>
            <a:endParaRPr lang="en-US" altLang="zh-CN" b="1" noProof="1">
              <a:solidFill>
                <a:srgbClr val="C00000"/>
              </a:solidFill>
              <a:latin typeface="楷体" panose="02010609060101010101" charset="-122"/>
              <a:ea typeface="楷体" panose="02010609060101010101" charset="-122"/>
              <a:cs typeface="楷体" panose="02010609060101010101" charset="-122"/>
            </a:endParaRPr>
          </a:p>
          <a:p>
            <a:pPr fontAlgn="base">
              <a:lnSpc>
                <a:spcPct val="150000"/>
              </a:lnSpc>
            </a:pPr>
            <a:r>
              <a:rPr lang="zh-CN" altLang="en-US" noProof="1">
                <a:latin typeface="楷体" panose="02010609060101010101" charset="-122"/>
                <a:ea typeface="楷体" panose="02010609060101010101" charset="-122"/>
                <a:cs typeface="楷体" panose="02010609060101010101" charset="-122"/>
                <a:sym typeface="+mn-ea"/>
              </a:rPr>
              <a:t>第三十四条　公开发行股票，代销、包销期限届满，</a:t>
            </a:r>
            <a:r>
              <a:rPr lang="zh-CN" altLang="en-US" b="1" noProof="1">
                <a:latin typeface="楷体" panose="02010609060101010101" charset="-122"/>
                <a:ea typeface="楷体" panose="02010609060101010101" charset="-122"/>
                <a:cs typeface="楷体" panose="02010609060101010101" charset="-122"/>
                <a:sym typeface="+mn-ea"/>
              </a:rPr>
              <a:t>发行人</a:t>
            </a:r>
            <a:r>
              <a:rPr lang="zh-CN" altLang="en-US" noProof="1">
                <a:latin typeface="楷体" panose="02010609060101010101" charset="-122"/>
                <a:ea typeface="楷体" panose="02010609060101010101" charset="-122"/>
                <a:cs typeface="楷体" panose="02010609060101010101" charset="-122"/>
                <a:sym typeface="+mn-ea"/>
              </a:rPr>
              <a:t>应当在规定的期限内将股票发行情况报国务院证券监督管理机构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sym typeface="+mn-ea"/>
              </a:rPr>
              <a:t>备案</a:t>
            </a:r>
            <a:r>
              <a:rPr lang="zh-CN" altLang="en-US" noProof="1">
                <a:latin typeface="楷体" panose="02010609060101010101" charset="-122"/>
                <a:ea typeface="楷体" panose="02010609060101010101" charset="-122"/>
                <a:cs typeface="楷体" panose="02010609060101010101" charset="-122"/>
                <a:sym typeface="+mn-ea"/>
              </a:rPr>
              <a:t>。</a:t>
            </a:r>
            <a:endParaRPr lang="zh-CN" altLang="en-US" noProof="1">
              <a:latin typeface="楷体" panose="02010609060101010101" charset="-122"/>
              <a:ea typeface="楷体" panose="02010609060101010101" charset="-122"/>
              <a:cs typeface="楷体" panose="02010609060101010101" charset="-122"/>
            </a:endParaRPr>
          </a:p>
          <a:p>
            <a:pPr fontAlgn="base"/>
            <a:endParaRPr lang="zh-CN" altLang="en-US" strike="noStrike" noProof="1"/>
          </a:p>
          <a:p>
            <a:pPr fontAlgn="base"/>
            <a:endParaRPr lang="zh-CN" altLang="en-US" strike="noStrike" noProof="1"/>
          </a:p>
          <a:p>
            <a:pPr fontAlgn="base"/>
            <a:endParaRPr lang="zh-CN" altLang="en-US" strike="noStrike" noProof="1"/>
          </a:p>
        </p:txBody>
      </p:sp>
    </p:spTree>
  </p:cSld>
  <p:clrMapOvr>
    <a:masterClrMapping/>
  </p:clrMapOvr>
  <p:transition>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1" name="组合 65537"/>
          <p:cNvGrpSpPr/>
          <p:nvPr/>
        </p:nvGrpSpPr>
        <p:grpSpPr>
          <a:xfrm>
            <a:off x="0" y="0"/>
            <a:ext cx="9144000" cy="6858000"/>
            <a:chOff x="0" y="0"/>
            <a:chExt cx="9143979" cy="6858000"/>
          </a:xfrm>
        </p:grpSpPr>
        <p:sp>
          <p:nvSpPr>
            <p:cNvPr id="128002" name="矩形 3"/>
            <p:cNvSpPr/>
            <p:nvPr/>
          </p:nvSpPr>
          <p:spPr>
            <a:xfrm>
              <a:off x="0" y="0"/>
              <a:ext cx="4429115" cy="6858000"/>
            </a:xfrm>
            <a:prstGeom prst="rect">
              <a:avLst/>
            </a:prstGeom>
            <a:solidFill>
              <a:schemeClr val="bg1"/>
            </a:solidFill>
            <a:ln w="9525">
              <a:noFill/>
            </a:ln>
          </p:spPr>
          <p:txBody>
            <a:bodyPr anchor="ctr"/>
            <a:lstStyle/>
            <a:p>
              <a:pPr algn="ctr"/>
              <a:endParaRPr lang="zh-CN" altLang="en-US" dirty="0">
                <a:solidFill>
                  <a:srgbClr val="FFFFFF"/>
                </a:solidFill>
                <a:latin typeface="Calibri" panose="020F0502020204030204" pitchFamily="2" charset="0"/>
                <a:ea typeface="宋体" panose="02010600030101010101" pitchFamily="2" charset="-122"/>
              </a:endParaRPr>
            </a:p>
          </p:txBody>
        </p:sp>
        <p:pic>
          <p:nvPicPr>
            <p:cNvPr id="128003" name="Picture 4"/>
            <p:cNvPicPr>
              <a:picLocks noChangeAspect="1"/>
            </p:cNvPicPr>
            <p:nvPr/>
          </p:nvPicPr>
          <p:blipFill>
            <a:blip r:embed="rId2"/>
            <a:srcRect l="34808" t="11313" r="9416" b="14479"/>
            <a:stretch>
              <a:fillRect/>
            </a:stretch>
          </p:blipFill>
          <p:spPr>
            <a:xfrm flipH="1">
              <a:off x="4429104" y="0"/>
              <a:ext cx="4714875" cy="6858000"/>
            </a:xfrm>
            <a:prstGeom prst="rect">
              <a:avLst/>
            </a:prstGeom>
            <a:noFill/>
            <a:ln w="9525">
              <a:noFill/>
            </a:ln>
          </p:spPr>
        </p:pic>
      </p:grpSp>
      <p:sp>
        <p:nvSpPr>
          <p:cNvPr id="128004" name="矩形 5"/>
          <p:cNvSpPr/>
          <p:nvPr/>
        </p:nvSpPr>
        <p:spPr>
          <a:xfrm>
            <a:off x="-17786" y="3429000"/>
            <a:ext cx="4794902" cy="1261884"/>
          </a:xfrm>
          <a:prstGeom prst="rect">
            <a:avLst/>
          </a:prstGeom>
          <a:noFill/>
          <a:ln w="9525">
            <a:noFill/>
          </a:ln>
        </p:spPr>
        <p:txBody>
          <a:bodyPr wrap="none" anchor="t">
            <a:spAutoFit/>
          </a:bodyPr>
          <a:lstStyle/>
          <a:p>
            <a:pPr algn="ctr"/>
            <a:r>
              <a:rPr lang="zh-CN" altLang="en-US" sz="4800" dirty="0">
                <a:latin typeface="华文新魏" pitchFamily="2" charset="-122"/>
                <a:ea typeface="华文新魏" pitchFamily="2" charset="-122"/>
              </a:rPr>
              <a:t>第六讲</a:t>
            </a:r>
            <a:r>
              <a:rPr lang="en-US" altLang="zh-CN" sz="4800" dirty="0">
                <a:latin typeface="华文新魏" pitchFamily="2" charset="-122"/>
                <a:ea typeface="华文新魏" pitchFamily="2" charset="-122"/>
              </a:rPr>
              <a:t>  </a:t>
            </a:r>
            <a:r>
              <a:rPr lang="zh-CN" altLang="en-US" sz="4800" dirty="0">
                <a:latin typeface="华文新魏" pitchFamily="2" charset="-122"/>
                <a:ea typeface="华文新魏" pitchFamily="2" charset="-122"/>
              </a:rPr>
              <a:t>证券上市</a:t>
            </a:r>
            <a:endParaRPr lang="en-US" altLang="zh-CN" sz="4800" dirty="0">
              <a:latin typeface="华文新魏" pitchFamily="2" charset="-122"/>
              <a:ea typeface="华文新魏" pitchFamily="2" charset="-122"/>
            </a:endParaRPr>
          </a:p>
          <a:p>
            <a:pPr algn="ctr"/>
            <a:r>
              <a:rPr lang="zh-CN" altLang="en-US" sz="2800" dirty="0">
                <a:latin typeface="华文新魏" pitchFamily="2" charset="-122"/>
                <a:ea typeface="华文新魏" pitchFamily="2" charset="-122"/>
              </a:rPr>
              <a:t>（证券交易所）</a:t>
            </a:r>
          </a:p>
        </p:txBody>
      </p:sp>
    </p:spTree>
  </p:cSld>
  <p:clrMapOvr>
    <a:masterClrMapping/>
  </p:clrMapOvr>
  <p:transition>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5"/>
          <p:cNvSpPr txBox="1"/>
          <p:nvPr/>
        </p:nvSpPr>
        <p:spPr>
          <a:xfrm>
            <a:off x="538156" y="193679"/>
            <a:ext cx="8229600" cy="1143000"/>
          </a:xfrm>
          <a:prstGeom prst="rect">
            <a:avLst/>
          </a:prstGeom>
          <a:noFill/>
          <a:ln w="9525">
            <a:noFill/>
          </a:ln>
        </p:spPr>
        <p:txBody>
          <a:bodyPr anchor="t"/>
          <a:lstStyle/>
          <a:p>
            <a:pPr>
              <a:lnSpc>
                <a:spcPct val="85000"/>
              </a:lnSpc>
            </a:pPr>
            <a:r>
              <a:rPr lang="zh-CN" altLang="en-US" sz="4400" b="1" dirty="0">
                <a:solidFill>
                  <a:srgbClr val="404040"/>
                </a:solidFill>
                <a:latin typeface="Calibri Light" panose="020F0302020204030204" pitchFamily="2" charset="0"/>
              </a:rPr>
              <a:t>证券上市</a:t>
            </a:r>
            <a:endParaRPr lang="zh-CN" altLang="en-US" sz="4400" dirty="0">
              <a:solidFill>
                <a:srgbClr val="404040"/>
              </a:solidFill>
              <a:latin typeface="Calibri Light" panose="020F0302020204030204" pitchFamily="2" charset="0"/>
            </a:endParaRPr>
          </a:p>
        </p:txBody>
      </p:sp>
      <p:sp>
        <p:nvSpPr>
          <p:cNvPr id="125955" name="矩形 7"/>
          <p:cNvSpPr/>
          <p:nvPr/>
        </p:nvSpPr>
        <p:spPr>
          <a:xfrm>
            <a:off x="869959" y="1336679"/>
            <a:ext cx="7735887" cy="3524042"/>
          </a:xfrm>
          <a:prstGeom prst="rect">
            <a:avLst/>
          </a:prstGeom>
          <a:noFill/>
          <a:ln w="9525">
            <a:noFill/>
          </a:ln>
        </p:spPr>
        <p:txBody>
          <a:bodyPr anchor="t">
            <a:spAutoFit/>
          </a:bodyPr>
          <a:lstStyle/>
          <a:p>
            <a:pPr eaLnBrk="0" fontAlgn="base" hangingPunct="0"/>
            <a:r>
              <a:rPr lang="zh-CN" altLang="en-US" sz="2800" b="1" noProof="1"/>
              <a:t>一、概念</a:t>
            </a:r>
          </a:p>
          <a:p>
            <a:pPr eaLnBrk="0" hangingPunct="0">
              <a:lnSpc>
                <a:spcPct val="150000"/>
              </a:lnSpc>
              <a:spcAft>
                <a:spcPts val="600"/>
              </a:spcAft>
            </a:pPr>
            <a:r>
              <a:rPr lang="zh-CN" altLang="en-US" sz="2000" b="1" noProof="1">
                <a:solidFill>
                  <a:srgbClr val="C00000"/>
                </a:solidFill>
              </a:rPr>
              <a:t>证券上市</a:t>
            </a:r>
            <a:r>
              <a:rPr lang="zh-CN" altLang="en-US" sz="2000" noProof="1"/>
              <a:t>是指</a:t>
            </a:r>
            <a:r>
              <a:rPr lang="zh-CN" altLang="en-US" sz="2000" b="1" noProof="1"/>
              <a:t>公开发行的有价证券</a:t>
            </a:r>
            <a:r>
              <a:rPr lang="zh-CN" altLang="en-US" sz="2000" noProof="1"/>
              <a:t>，</a:t>
            </a:r>
            <a:r>
              <a:rPr lang="zh-CN" altLang="en-US" sz="2000" u="sng" noProof="1"/>
              <a:t>依照法定条件和程序</a:t>
            </a:r>
            <a:r>
              <a:rPr lang="zh-CN" altLang="en-US" sz="2000" noProof="1"/>
              <a:t>，在</a:t>
            </a:r>
            <a:r>
              <a:rPr lang="zh-CN" altLang="en-US" sz="2000" u="sng" noProof="1"/>
              <a:t>证券交易所或其他依法设立的交易市场</a:t>
            </a:r>
            <a:r>
              <a:rPr lang="zh-CN" altLang="en-US" sz="2000" b="1" noProof="1"/>
              <a:t>公开挂牌交易</a:t>
            </a:r>
            <a:r>
              <a:rPr lang="zh-CN" altLang="en-US" sz="2000" noProof="1"/>
              <a:t>的行为。</a:t>
            </a:r>
            <a:r>
              <a:rPr lang="en-US" altLang="zh-CN" sz="2000" noProof="1"/>
              <a:t>P420</a:t>
            </a:r>
          </a:p>
          <a:p>
            <a:pPr eaLnBrk="0" hangingPunct="0">
              <a:lnSpc>
                <a:spcPct val="150000"/>
              </a:lnSpc>
              <a:spcAft>
                <a:spcPts val="600"/>
              </a:spcAft>
            </a:pPr>
            <a:r>
              <a:rPr lang="zh-CN" altLang="en-US" sz="2000" noProof="1">
                <a:latin typeface="楷体" panose="02010609060101010101" charset="-122"/>
                <a:ea typeface="楷体" panose="02010609060101010101" charset="-122"/>
              </a:rPr>
              <a:t>第四十六条　申请证券上市交易，应当</a:t>
            </a:r>
            <a:r>
              <a:rPr lang="zh-CN" altLang="en-US" sz="2000"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rPr>
              <a:t>向证券交易所提出申请</a:t>
            </a:r>
            <a:r>
              <a:rPr lang="zh-CN" altLang="en-US" sz="2000" noProof="1">
                <a:latin typeface="楷体" panose="02010609060101010101" charset="-122"/>
                <a:ea typeface="楷体" panose="02010609060101010101" charset="-122"/>
              </a:rPr>
              <a:t>，由证券交易所依法审核同意，并由双方签订</a:t>
            </a:r>
            <a:r>
              <a:rPr lang="zh-CN" altLang="en-US" sz="2000" b="1" u="sng" noProof="1">
                <a:latin typeface="楷体" panose="02010609060101010101" charset="-122"/>
                <a:ea typeface="楷体" panose="02010609060101010101" charset="-122"/>
              </a:rPr>
              <a:t>上市协议</a:t>
            </a:r>
            <a:r>
              <a:rPr lang="zh-CN" altLang="en-US" sz="2000" noProof="1">
                <a:latin typeface="楷体" panose="02010609060101010101" charset="-122"/>
                <a:ea typeface="楷体" panose="02010609060101010101" charset="-122"/>
              </a:rPr>
              <a:t>。</a:t>
            </a:r>
          </a:p>
          <a:p>
            <a:pPr eaLnBrk="0" hangingPunct="0">
              <a:lnSpc>
                <a:spcPct val="150000"/>
              </a:lnSpc>
              <a:spcAft>
                <a:spcPts val="600"/>
              </a:spcAft>
            </a:pPr>
            <a:r>
              <a:rPr lang="zh-CN" altLang="en-US" sz="2000" noProof="1">
                <a:latin typeface="楷体" panose="02010609060101010101" charset="-122"/>
                <a:ea typeface="楷体" panose="02010609060101010101" charset="-122"/>
              </a:rPr>
              <a:t>证券交易所根据国务院授权的部门的决定</a:t>
            </a:r>
            <a:r>
              <a:rPr lang="zh-CN" altLang="en-US" sz="2000" u="sng" noProof="1">
                <a:effectLst>
                  <a:outerShdw blurRad="38100" dist="38100" dir="2700000" algn="tl">
                    <a:srgbClr val="000000">
                      <a:alpha val="43137"/>
                    </a:srgbClr>
                  </a:outerShdw>
                </a:effectLst>
                <a:latin typeface="楷体" panose="02010609060101010101" charset="-122"/>
                <a:ea typeface="楷体" panose="02010609060101010101" charset="-122"/>
              </a:rPr>
              <a:t>安排政府债券上市交易</a:t>
            </a:r>
            <a:r>
              <a:rPr lang="zh-CN" altLang="en-US" sz="2000" noProof="1">
                <a:latin typeface="楷体" panose="02010609060101010101" charset="-122"/>
                <a:ea typeface="楷体" panose="02010609060101010101" charset="-122"/>
              </a:rPr>
              <a:t>。</a:t>
            </a:r>
          </a:p>
          <a:p>
            <a:pPr eaLnBrk="0" fontAlgn="base" hangingPunct="0"/>
            <a:endParaRPr lang="zh-CN" altLang="en-US" sz="3000" noProof="1">
              <a:latin typeface="楷体" panose="02010609060101010101" charset="-122"/>
              <a:ea typeface="楷体" panose="02010609060101010101" charset="-122"/>
            </a:endParaRPr>
          </a:p>
        </p:txBody>
      </p:sp>
    </p:spTree>
  </p:cSld>
  <p:clrMapOvr>
    <a:masterClrMapping/>
  </p:clrMapOvr>
  <p:transition>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p:cNvSpPr>
            <a:spLocks noGrp="1"/>
          </p:cNvSpPr>
          <p:nvPr>
            <p:ph type="title"/>
          </p:nvPr>
        </p:nvSpPr>
        <p:spPr>
          <a:xfrm>
            <a:off x="822325" y="287338"/>
            <a:ext cx="7543800" cy="836612"/>
          </a:xfrm>
        </p:spPr>
        <p:txBody>
          <a:bodyPr anchor="b"/>
          <a:lstStyle/>
          <a:p>
            <a:r>
              <a:rPr lang="zh-CN" altLang="en-US" sz="2800" b="1" dirty="0">
                <a:latin typeface="Calibri" panose="020F0502020204030204" pitchFamily="2" charset="0"/>
                <a:sym typeface="宋体" panose="02010600030101010101" pitchFamily="2" charset="-122"/>
              </a:rPr>
              <a:t>二、上市条件</a:t>
            </a:r>
            <a:r>
              <a:rPr lang="en-US" altLang="zh-CN" sz="2800" b="1" dirty="0">
                <a:latin typeface="Calibri" panose="020F0502020204030204" pitchFamily="2" charset="0"/>
                <a:sym typeface="宋体" panose="02010600030101010101" pitchFamily="2" charset="-122"/>
              </a:rPr>
              <a:t> </a:t>
            </a:r>
            <a:endParaRPr lang="zh-CN" altLang="en-US" sz="2800" b="1" dirty="0"/>
          </a:p>
        </p:txBody>
      </p:sp>
      <p:sp>
        <p:nvSpPr>
          <p:cNvPr id="3" name="内容占位符 2"/>
          <p:cNvSpPr>
            <a:spLocks noGrp="1"/>
          </p:cNvSpPr>
          <p:nvPr>
            <p:ph idx="1"/>
          </p:nvPr>
        </p:nvSpPr>
        <p:spPr>
          <a:xfrm>
            <a:off x="509269" y="1290951"/>
            <a:ext cx="7856856" cy="4578350"/>
          </a:xfrm>
        </p:spPr>
        <p:txBody>
          <a:bodyPr/>
          <a:lstStyle/>
          <a:p>
            <a:pPr fontAlgn="base">
              <a:lnSpc>
                <a:spcPct val="150000"/>
              </a:lnSpc>
            </a:pPr>
            <a:r>
              <a:rPr lang="en-US" altLang="zh-CN" noProof="1"/>
              <a:t>        </a:t>
            </a:r>
            <a:r>
              <a:rPr lang="en-US" altLang="zh-CN" noProof="1">
                <a:latin typeface="楷体" panose="02010609060101010101" charset="-122"/>
                <a:ea typeface="楷体" panose="02010609060101010101" charset="-122"/>
                <a:cs typeface="楷体" panose="02010609060101010101" charset="-122"/>
              </a:rPr>
              <a:t> </a:t>
            </a:r>
            <a:r>
              <a:rPr lang="zh-CN" altLang="en-US" noProof="1">
                <a:latin typeface="楷体" panose="02010609060101010101" charset="-122"/>
                <a:ea typeface="楷体" panose="02010609060101010101" charset="-122"/>
                <a:cs typeface="楷体" panose="02010609060101010101" charset="-122"/>
              </a:rPr>
              <a:t>第四十七条　申请</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证券</a:t>
            </a:r>
            <a:r>
              <a:rPr lang="zh-CN" altLang="en-US" noProof="1">
                <a:latin typeface="楷体" panose="02010609060101010101" charset="-122"/>
                <a:ea typeface="楷体" panose="02010609060101010101" charset="-122"/>
                <a:cs typeface="楷体" panose="02010609060101010101" charset="-122"/>
              </a:rPr>
              <a:t>上市交易，应当符合证券交易所上市规则</a:t>
            </a:r>
            <a:r>
              <a:rPr lang="zh-CN" altLang="en-US" strike="noStrike" noProof="1">
                <a:latin typeface="楷体" panose="02010609060101010101" charset="-122"/>
                <a:ea typeface="楷体" panose="02010609060101010101" charset="-122"/>
                <a:cs typeface="楷体" panose="02010609060101010101" charset="-122"/>
              </a:rPr>
              <a:t>（去不同的交易所上市其规则也不同）</a:t>
            </a:r>
            <a:r>
              <a:rPr lang="zh-CN" altLang="en-US" noProof="1">
                <a:latin typeface="楷体" panose="02010609060101010101" charset="-122"/>
                <a:ea typeface="楷体" panose="02010609060101010101" charset="-122"/>
                <a:cs typeface="楷体" panose="02010609060101010101" charset="-122"/>
              </a:rPr>
              <a:t>规定的上市条件。</a:t>
            </a:r>
            <a:r>
              <a:rPr lang="zh-CN" altLang="en-US" u="sng" noProof="1">
                <a:solidFill>
                  <a:srgbClr val="FF0000"/>
                </a:solidFill>
                <a:latin typeface="楷体" panose="02010609060101010101" charset="-122"/>
                <a:ea typeface="楷体" panose="02010609060101010101" charset="-122"/>
                <a:cs typeface="楷体" panose="02010609060101010101" charset="-122"/>
              </a:rPr>
              <a:t>（涵盖、合并原来第</a:t>
            </a:r>
            <a:r>
              <a:rPr lang="en-US" altLang="zh-CN" u="sng" noProof="1">
                <a:solidFill>
                  <a:srgbClr val="FF0000"/>
                </a:solidFill>
                <a:latin typeface="楷体" panose="02010609060101010101" charset="-122"/>
                <a:ea typeface="楷体" panose="02010609060101010101" charset="-122"/>
                <a:cs typeface="楷体" panose="02010609060101010101" charset="-122"/>
              </a:rPr>
              <a:t>50</a:t>
            </a:r>
            <a:r>
              <a:rPr lang="zh-CN" altLang="en-US" u="sng" noProof="1">
                <a:solidFill>
                  <a:srgbClr val="FF0000"/>
                </a:solidFill>
                <a:latin typeface="楷体" panose="02010609060101010101" charset="-122"/>
                <a:ea typeface="楷体" panose="02010609060101010101" charset="-122"/>
                <a:cs typeface="楷体" panose="02010609060101010101" charset="-122"/>
              </a:rPr>
              <a:t>条股票、第</a:t>
            </a:r>
            <a:r>
              <a:rPr lang="en-US" altLang="zh-CN" u="sng" noProof="1">
                <a:solidFill>
                  <a:srgbClr val="FF0000"/>
                </a:solidFill>
                <a:latin typeface="楷体" panose="02010609060101010101" charset="-122"/>
                <a:ea typeface="楷体" panose="02010609060101010101" charset="-122"/>
                <a:cs typeface="楷体" panose="02010609060101010101" charset="-122"/>
              </a:rPr>
              <a:t>57</a:t>
            </a:r>
            <a:r>
              <a:rPr lang="zh-CN" altLang="en-US" u="sng" noProof="1">
                <a:solidFill>
                  <a:srgbClr val="FF0000"/>
                </a:solidFill>
                <a:latin typeface="楷体" panose="02010609060101010101" charset="-122"/>
                <a:ea typeface="楷体" panose="02010609060101010101" charset="-122"/>
                <a:cs typeface="楷体" panose="02010609060101010101" charset="-122"/>
              </a:rPr>
              <a:t>条公司债券）</a:t>
            </a:r>
            <a:endParaRPr lang="zh-CN" altLang="en-US" noProof="1">
              <a:latin typeface="楷体" panose="02010609060101010101" charset="-122"/>
              <a:ea typeface="楷体" panose="02010609060101010101" charset="-122"/>
              <a:cs typeface="楷体" panose="02010609060101010101" charset="-122"/>
            </a:endParaRPr>
          </a:p>
          <a:p>
            <a:pPr fontAlgn="base">
              <a:lnSpc>
                <a:spcPct val="150000"/>
              </a:lnSpc>
            </a:pPr>
            <a:r>
              <a:rPr lang="zh-CN" altLang="en-US" noProof="1">
                <a:latin typeface="楷体" panose="02010609060101010101" charset="-122"/>
                <a:ea typeface="楷体" panose="02010609060101010101" charset="-122"/>
                <a:cs typeface="楷体" panose="02010609060101010101" charset="-122"/>
              </a:rPr>
              <a:t>　　证券交易所上市规则规定的上市条件，应当对</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发行人的经营年限、财务状况、最低公开发行比例和公司治理、诚信记录等</a:t>
            </a:r>
            <a:r>
              <a:rPr lang="zh-CN" altLang="en-US" noProof="1">
                <a:latin typeface="楷体" panose="02010609060101010101" charset="-122"/>
                <a:ea typeface="楷体" panose="02010609060101010101" charset="-122"/>
                <a:cs typeface="楷体" panose="02010609060101010101" charset="-122"/>
              </a:rPr>
              <a:t>提出要求。</a:t>
            </a:r>
            <a:r>
              <a:rPr lang="zh-CN" altLang="en-US" u="sng" noProof="1">
                <a:solidFill>
                  <a:srgbClr val="FF0000"/>
                </a:solidFill>
                <a:latin typeface="楷体" panose="02010609060101010101" charset="-122"/>
                <a:ea typeface="楷体" panose="02010609060101010101" charset="-122"/>
                <a:cs typeface="楷体" panose="02010609060101010101" charset="-122"/>
              </a:rPr>
              <a:t>（不再具体规定上市条件，而是有证券交易所具体规定；但明确了基本要素）</a:t>
            </a:r>
          </a:p>
          <a:p>
            <a:pPr fontAlgn="base"/>
            <a:endParaRPr lang="zh-CN" altLang="en-US" sz="2600" u="sng" noProof="1">
              <a:solidFill>
                <a:srgbClr val="FF0000"/>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14" y="304802"/>
            <a:ext cx="7543800" cy="334651"/>
          </a:xfrm>
        </p:spPr>
        <p:txBody>
          <a:bodyPr/>
          <a:lstStyle/>
          <a:p>
            <a:pPr rtl="0"/>
            <a:r>
              <a:rPr lang="zh-CN" altLang="en-US" sz="2400" b="1" noProof="1"/>
              <a:t>股票与公司债券</a:t>
            </a:r>
            <a:r>
              <a:rPr lang="zh-CN" altLang="en-US" sz="2400" b="1" u="sng" noProof="1">
                <a:solidFill>
                  <a:srgbClr val="FF0000"/>
                </a:solidFill>
                <a:effectLst>
                  <a:outerShdw blurRad="38100" dist="38100" dir="2700000" algn="tl">
                    <a:srgbClr val="000000">
                      <a:alpha val="43137"/>
                    </a:srgbClr>
                  </a:outerShdw>
                </a:effectLst>
                <a:highlight>
                  <a:srgbClr val="FFFF00"/>
                </a:highlight>
              </a:rPr>
              <a:t>原</a:t>
            </a:r>
            <a:r>
              <a:rPr lang="zh-CN" altLang="en-US" sz="2400" b="1" u="sng" noProof="1">
                <a:solidFill>
                  <a:srgbClr val="FF0000"/>
                </a:solidFill>
                <a:effectLst>
                  <a:outerShdw blurRad="38100" dist="38100" dir="2700000" algn="tl">
                    <a:srgbClr val="000000">
                      <a:alpha val="43137"/>
                    </a:srgbClr>
                  </a:outerShdw>
                </a:effectLst>
              </a:rPr>
              <a:t>上市条件</a:t>
            </a:r>
          </a:p>
        </p:txBody>
      </p:sp>
      <p:sp>
        <p:nvSpPr>
          <p:cNvPr id="3" name="内容占位符 2"/>
          <p:cNvSpPr>
            <a:spLocks noGrp="1"/>
          </p:cNvSpPr>
          <p:nvPr>
            <p:ph idx="1"/>
          </p:nvPr>
        </p:nvSpPr>
        <p:spPr>
          <a:xfrm>
            <a:off x="0" y="822335"/>
            <a:ext cx="9144000" cy="5215255"/>
          </a:xfrm>
        </p:spPr>
        <p:txBody>
          <a:bodyPr/>
          <a:lstStyle/>
          <a:p>
            <a:pPr fontAlgn="base"/>
            <a:r>
              <a:rPr lang="zh-CN" altLang="en-US" b="1" noProof="1">
                <a:latin typeface="楷体" panose="02010609060101010101" charset="-122"/>
                <a:ea typeface="楷体" panose="02010609060101010101" charset="-122"/>
                <a:cs typeface="楷体" panose="02010609060101010101" charset="-122"/>
              </a:rPr>
              <a:t>第五十条</a:t>
            </a:r>
            <a:r>
              <a:rPr lang="zh-CN" altLang="en-US" noProof="1">
                <a:latin typeface="楷体" panose="02010609060101010101" charset="-122"/>
                <a:ea typeface="楷体" panose="02010609060101010101" charset="-122"/>
                <a:cs typeface="楷体" panose="02010609060101010101" charset="-122"/>
              </a:rPr>
              <a:t>　股份有限公司申请股票上市，应当符合下列条件:</a:t>
            </a:r>
          </a:p>
          <a:p>
            <a:pPr fontAlgn="base"/>
            <a:r>
              <a:rPr lang="zh-CN" altLang="en-US" noProof="1">
                <a:latin typeface="楷体" panose="02010609060101010101" charset="-122"/>
                <a:ea typeface="楷体" panose="02010609060101010101" charset="-122"/>
                <a:cs typeface="楷体" panose="02010609060101010101" charset="-122"/>
              </a:rPr>
              <a:t>（一）股票经国务院证券监督管理机构核准已公开发行；</a:t>
            </a:r>
          </a:p>
          <a:p>
            <a:pPr fontAlgn="base"/>
            <a:r>
              <a:rPr lang="zh-CN" altLang="en-US" noProof="1">
                <a:latin typeface="楷体" panose="02010609060101010101" charset="-122"/>
                <a:ea typeface="楷体" panose="02010609060101010101" charset="-122"/>
                <a:cs typeface="楷体" panose="02010609060101010101" charset="-122"/>
              </a:rPr>
              <a:t>（二）公司</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股本总额</a:t>
            </a:r>
            <a:r>
              <a:rPr lang="zh-CN" altLang="en-US" noProof="1">
                <a:latin typeface="楷体" panose="02010609060101010101" charset="-122"/>
                <a:ea typeface="楷体" panose="02010609060101010101" charset="-122"/>
                <a:cs typeface="楷体" panose="02010609060101010101" charset="-122"/>
              </a:rPr>
              <a:t>不少于人民币三千万元；</a:t>
            </a:r>
          </a:p>
          <a:p>
            <a:pPr fontAlgn="base"/>
            <a:r>
              <a:rPr lang="zh-CN" altLang="en-US" noProof="1">
                <a:latin typeface="楷体" panose="02010609060101010101" charset="-122"/>
                <a:ea typeface="楷体" panose="02010609060101010101" charset="-122"/>
                <a:cs typeface="楷体" panose="02010609060101010101" charset="-122"/>
              </a:rPr>
              <a:t>（三）</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公开发行的股份</a:t>
            </a:r>
            <a:r>
              <a:rPr lang="zh-CN" altLang="en-US" noProof="1">
                <a:latin typeface="楷体" panose="02010609060101010101" charset="-122"/>
                <a:ea typeface="楷体" panose="02010609060101010101" charset="-122"/>
                <a:cs typeface="楷体" panose="02010609060101010101" charset="-122"/>
              </a:rPr>
              <a:t>达到公司股份总数的百分之二十五以上；</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公司股本总额超过人民币四亿元</a:t>
            </a:r>
            <a:r>
              <a:rPr lang="zh-CN" altLang="en-US" noProof="1">
                <a:latin typeface="楷体" panose="02010609060101010101" charset="-122"/>
                <a:ea typeface="楷体" panose="02010609060101010101" charset="-122"/>
                <a:cs typeface="楷体" panose="02010609060101010101" charset="-122"/>
              </a:rPr>
              <a:t>的，公开发行股份的比例为百分之十以上；</a:t>
            </a:r>
          </a:p>
          <a:p>
            <a:pPr fontAlgn="base"/>
            <a:r>
              <a:rPr lang="zh-CN" altLang="en-US" noProof="1">
                <a:latin typeface="楷体" panose="02010609060101010101" charset="-122"/>
                <a:ea typeface="楷体" panose="02010609060101010101" charset="-122"/>
                <a:cs typeface="楷体" panose="02010609060101010101" charset="-122"/>
              </a:rPr>
              <a:t>（四）公司</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最近三年</a:t>
            </a:r>
            <a:r>
              <a:rPr lang="zh-CN" altLang="en-US" noProof="1">
                <a:latin typeface="楷体" panose="02010609060101010101" charset="-122"/>
                <a:ea typeface="楷体" panose="02010609060101010101" charset="-122"/>
                <a:cs typeface="楷体" panose="02010609060101010101" charset="-122"/>
              </a:rPr>
              <a:t>无重大违法行为，财务会计报告无虚假记载。</a:t>
            </a:r>
          </a:p>
          <a:p>
            <a:pPr fontAlgn="base"/>
            <a:r>
              <a:rPr lang="zh-CN" altLang="en-US" noProof="1">
                <a:latin typeface="楷体" panose="02010609060101010101" charset="-122"/>
                <a:ea typeface="楷体" panose="02010609060101010101" charset="-122"/>
                <a:cs typeface="楷体" panose="02010609060101010101" charset="-122"/>
              </a:rPr>
              <a:t>证券交易所可以规定高于前款规定的上市条件，并报国务院证券监督管理机构批准。（</a:t>
            </a:r>
            <a:r>
              <a:rPr lang="en-US" altLang="zh-CN" noProof="1">
                <a:latin typeface="楷体" panose="02010609060101010101" charset="-122"/>
                <a:ea typeface="楷体" panose="02010609060101010101" charset="-122"/>
                <a:cs typeface="楷体" panose="02010609060101010101" charset="-122"/>
              </a:rPr>
              <a:t>2014</a:t>
            </a:r>
            <a:r>
              <a:rPr lang="zh-CN" altLang="en-US" noProof="1">
                <a:latin typeface="楷体" panose="02010609060101010101" charset="-122"/>
                <a:ea typeface="楷体" panose="02010609060101010101" charset="-122"/>
                <a:cs typeface="楷体" panose="02010609060101010101" charset="-122"/>
              </a:rPr>
              <a:t>）</a:t>
            </a:r>
          </a:p>
          <a:p>
            <a:pPr fontAlgn="base"/>
            <a:r>
              <a:rPr lang="zh-CN" altLang="en-US" b="1" noProof="1">
                <a:latin typeface="楷体" panose="02010609060101010101" charset="-122"/>
                <a:ea typeface="楷体" panose="02010609060101010101" charset="-122"/>
                <a:cs typeface="楷体" panose="02010609060101010101" charset="-122"/>
              </a:rPr>
              <a:t>第五十七条</a:t>
            </a:r>
            <a:r>
              <a:rPr lang="zh-CN" altLang="en-US" noProof="1">
                <a:latin typeface="楷体" panose="02010609060101010101" charset="-122"/>
                <a:ea typeface="楷体" panose="02010609060101010101" charset="-122"/>
                <a:cs typeface="楷体" panose="02010609060101010101" charset="-122"/>
              </a:rPr>
              <a:t>　公司申请公司债券上市交易，应当符合下列条件:</a:t>
            </a:r>
          </a:p>
          <a:p>
            <a:pPr fontAlgn="base"/>
            <a:r>
              <a:rPr lang="zh-CN" altLang="en-US" noProof="1">
                <a:latin typeface="楷体" panose="02010609060101010101" charset="-122"/>
                <a:ea typeface="楷体" panose="02010609060101010101" charset="-122"/>
                <a:cs typeface="楷体" panose="02010609060101010101" charset="-122"/>
              </a:rPr>
              <a:t>（一）公司债券的</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期限</a:t>
            </a:r>
            <a:r>
              <a:rPr lang="zh-CN" altLang="en-US" noProof="1">
                <a:latin typeface="楷体" panose="02010609060101010101" charset="-122"/>
                <a:ea typeface="楷体" panose="02010609060101010101" charset="-122"/>
                <a:cs typeface="楷体" panose="02010609060101010101" charset="-122"/>
              </a:rPr>
              <a:t>为一年以上；</a:t>
            </a:r>
          </a:p>
          <a:p>
            <a:pPr fontAlgn="base"/>
            <a:r>
              <a:rPr lang="zh-CN" altLang="en-US" noProof="1">
                <a:latin typeface="楷体" panose="02010609060101010101" charset="-122"/>
                <a:ea typeface="楷体" panose="02010609060101010101" charset="-122"/>
                <a:cs typeface="楷体" panose="02010609060101010101" charset="-122"/>
              </a:rPr>
              <a:t>（二）公司债券</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实际发行额</a:t>
            </a:r>
            <a:r>
              <a:rPr lang="zh-CN" altLang="en-US" noProof="1">
                <a:latin typeface="楷体" panose="02010609060101010101" charset="-122"/>
                <a:ea typeface="楷体" panose="02010609060101010101" charset="-122"/>
                <a:cs typeface="楷体" panose="02010609060101010101" charset="-122"/>
              </a:rPr>
              <a:t>不少于人民币五千万元；</a:t>
            </a:r>
          </a:p>
          <a:p>
            <a:pPr fontAlgn="base"/>
            <a:r>
              <a:rPr lang="zh-CN" altLang="en-US" noProof="1">
                <a:latin typeface="楷体" panose="02010609060101010101" charset="-122"/>
                <a:ea typeface="楷体" panose="02010609060101010101" charset="-122"/>
                <a:cs typeface="楷体" panose="02010609060101010101" charset="-122"/>
              </a:rPr>
              <a:t>（三）公司申请债券上市时</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仍符合</a:t>
            </a:r>
            <a:r>
              <a:rPr lang="zh-CN" altLang="en-US" noProof="1">
                <a:latin typeface="楷体" panose="02010609060101010101" charset="-122"/>
                <a:ea typeface="楷体" panose="02010609060101010101" charset="-122"/>
                <a:cs typeface="楷体" panose="02010609060101010101" charset="-122"/>
              </a:rPr>
              <a:t>法定的公司债券发行条件。（</a:t>
            </a:r>
            <a:r>
              <a:rPr lang="en-US" altLang="zh-CN" noProof="1">
                <a:latin typeface="楷体" panose="02010609060101010101" charset="-122"/>
                <a:ea typeface="楷体" panose="02010609060101010101" charset="-122"/>
                <a:cs typeface="楷体" panose="02010609060101010101" charset="-122"/>
              </a:rPr>
              <a:t>2014</a:t>
            </a:r>
            <a:r>
              <a:rPr lang="zh-CN" altLang="en-US" noProof="1">
                <a:latin typeface="楷体" panose="02010609060101010101" charset="-122"/>
                <a:ea typeface="楷体" panose="02010609060101010101" charset="-122"/>
                <a:cs typeface="楷体" panose="02010609060101010101" charset="-122"/>
              </a:rPr>
              <a:t>）</a:t>
            </a:r>
          </a:p>
        </p:txBody>
      </p:sp>
    </p:spTree>
  </p:cSld>
  <p:clrMapOvr>
    <a:masterClrMapping/>
  </p:clrMapOvr>
  <p:transition>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365760" y="334789"/>
            <a:ext cx="7543800" cy="402288"/>
          </a:xfrm>
        </p:spPr>
        <p:txBody>
          <a:bodyPr anchor="b"/>
          <a:lstStyle/>
          <a:p>
            <a:r>
              <a:rPr lang="zh-CN" altLang="en-US" sz="2400" b="1" dirty="0"/>
              <a:t>原条文删除</a:t>
            </a:r>
          </a:p>
        </p:txBody>
      </p:sp>
      <p:sp>
        <p:nvSpPr>
          <p:cNvPr id="3" name="内容占位符 2"/>
          <p:cNvSpPr>
            <a:spLocks noGrp="1"/>
          </p:cNvSpPr>
          <p:nvPr>
            <p:ph idx="1"/>
          </p:nvPr>
        </p:nvSpPr>
        <p:spPr>
          <a:xfrm>
            <a:off x="365760" y="963304"/>
            <a:ext cx="8413750" cy="5358765"/>
          </a:xfrm>
        </p:spPr>
        <p:txBody>
          <a:bodyPr/>
          <a:lstStyle/>
          <a:p>
            <a:pPr fontAlgn="base"/>
            <a:r>
              <a:rPr lang="zh-CN" altLang="en-US" noProof="1">
                <a:latin typeface="楷体" panose="02010609060101010101" charset="-122"/>
                <a:ea typeface="楷体" panose="02010609060101010101" charset="-122"/>
                <a:cs typeface="楷体" panose="02010609060101010101" charset="-122"/>
              </a:rPr>
              <a:t>第五十一条　国家鼓励符合</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产业政策</a:t>
            </a:r>
            <a:r>
              <a:rPr lang="zh-CN" altLang="en-US" noProof="1">
                <a:latin typeface="楷体" panose="02010609060101010101" charset="-122"/>
                <a:ea typeface="楷体" panose="02010609060101010101" charset="-122"/>
                <a:cs typeface="楷体" panose="02010609060101010101" charset="-122"/>
              </a:rPr>
              <a:t>并符合上市条件的公司股票上市交易。（</a:t>
            </a:r>
            <a:r>
              <a:rPr lang="en-US" altLang="zh-CN" noProof="1">
                <a:latin typeface="楷体" panose="02010609060101010101" charset="-122"/>
                <a:ea typeface="楷体" panose="02010609060101010101" charset="-122"/>
                <a:cs typeface="楷体" panose="02010609060101010101" charset="-122"/>
              </a:rPr>
              <a:t>2014</a:t>
            </a:r>
            <a:r>
              <a:rPr lang="zh-CN" altLang="en-US" noProof="1">
                <a:latin typeface="楷体" panose="02010609060101010101" charset="-122"/>
                <a:ea typeface="楷体" panose="02010609060101010101" charset="-122"/>
                <a:cs typeface="楷体" panose="02010609060101010101" charset="-122"/>
              </a:rPr>
              <a:t>）</a:t>
            </a:r>
          </a:p>
          <a:p>
            <a:pPr fontAlgn="base"/>
            <a:r>
              <a:rPr lang="zh-CN" altLang="en-US" noProof="1">
                <a:latin typeface="楷体" panose="02010609060101010101" charset="-122"/>
                <a:ea typeface="楷体" panose="02010609060101010101" charset="-122"/>
                <a:cs typeface="楷体" panose="02010609060101010101" charset="-122"/>
              </a:rPr>
              <a:t>第五十二条　申请股票上市交易，应当向证券交易所</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报送</a:t>
            </a:r>
            <a:r>
              <a:rPr lang="zh-CN" altLang="en-US" noProof="1">
                <a:latin typeface="楷体" panose="02010609060101010101" charset="-122"/>
                <a:ea typeface="楷体" panose="02010609060101010101" charset="-122"/>
                <a:cs typeface="楷体" panose="02010609060101010101" charset="-122"/>
              </a:rPr>
              <a:t>下列文件:</a:t>
            </a:r>
          </a:p>
          <a:p>
            <a:pPr fontAlgn="base"/>
            <a:r>
              <a:rPr lang="zh-CN" altLang="en-US" noProof="1">
                <a:latin typeface="楷体" panose="02010609060101010101" charset="-122"/>
                <a:ea typeface="楷体" panose="02010609060101010101" charset="-122"/>
                <a:cs typeface="楷体" panose="02010609060101010101" charset="-122"/>
              </a:rPr>
              <a:t>（一）上市报告书；</a:t>
            </a:r>
          </a:p>
          <a:p>
            <a:pPr fontAlgn="base"/>
            <a:r>
              <a:rPr lang="zh-CN" altLang="en-US" noProof="1">
                <a:latin typeface="楷体" panose="02010609060101010101" charset="-122"/>
                <a:ea typeface="楷体" panose="02010609060101010101" charset="-122"/>
                <a:cs typeface="楷体" panose="02010609060101010101" charset="-122"/>
              </a:rPr>
              <a:t>（二）申请股票上市的股东大会决议；</a:t>
            </a:r>
          </a:p>
          <a:p>
            <a:pPr fontAlgn="base"/>
            <a:r>
              <a:rPr lang="zh-CN" altLang="en-US" noProof="1">
                <a:latin typeface="楷体" panose="02010609060101010101" charset="-122"/>
                <a:ea typeface="楷体" panose="02010609060101010101" charset="-122"/>
                <a:cs typeface="楷体" panose="02010609060101010101" charset="-122"/>
              </a:rPr>
              <a:t>（三）公司章程；</a:t>
            </a:r>
          </a:p>
          <a:p>
            <a:pPr fontAlgn="base"/>
            <a:r>
              <a:rPr lang="zh-CN" altLang="en-US" noProof="1">
                <a:latin typeface="楷体" panose="02010609060101010101" charset="-122"/>
                <a:ea typeface="楷体" panose="02010609060101010101" charset="-122"/>
                <a:cs typeface="楷体" panose="02010609060101010101" charset="-122"/>
              </a:rPr>
              <a:t>（四）公司营业执照；</a:t>
            </a:r>
            <a:r>
              <a:rPr lang="zh-CN" altLang="en-US" noProof="1">
                <a:ln w="22225">
                  <a:solidFill>
                    <a:schemeClr val="accent2"/>
                  </a:solidFill>
                  <a:prstDash val="solid"/>
                </a:ln>
                <a:solidFill>
                  <a:schemeClr val="accent2">
                    <a:lumMod val="40000"/>
                    <a:lumOff val="60000"/>
                  </a:schemeClr>
                </a:solidFill>
                <a:sym typeface="+mn-ea"/>
              </a:rPr>
              <a:t>【由证券交易所上市规则予以规定】</a:t>
            </a:r>
            <a:endParaRPr lang="zh-CN" altLang="en-US" noProof="1">
              <a:ln w="22225">
                <a:solidFill>
                  <a:schemeClr val="accent2"/>
                </a:solidFill>
                <a:prstDash val="solid"/>
              </a:ln>
              <a:solidFill>
                <a:schemeClr val="accent2">
                  <a:lumMod val="40000"/>
                  <a:lumOff val="60000"/>
                </a:schemeClr>
              </a:solidFill>
            </a:endParaRPr>
          </a:p>
          <a:p>
            <a:pPr fontAlgn="base"/>
            <a:r>
              <a:rPr lang="zh-CN" altLang="en-US" noProof="1">
                <a:latin typeface="楷体" panose="02010609060101010101" charset="-122"/>
                <a:ea typeface="楷体" panose="02010609060101010101" charset="-122"/>
                <a:cs typeface="楷体" panose="02010609060101010101" charset="-122"/>
              </a:rPr>
              <a:t>（五）依法经会计师事务所审计的公司最近三年的财务会计报告；</a:t>
            </a:r>
          </a:p>
          <a:p>
            <a:pPr fontAlgn="base"/>
            <a:r>
              <a:rPr lang="zh-CN" altLang="en-US" noProof="1">
                <a:latin typeface="楷体" panose="02010609060101010101" charset="-122"/>
                <a:ea typeface="楷体" panose="02010609060101010101" charset="-122"/>
                <a:cs typeface="楷体" panose="02010609060101010101" charset="-122"/>
              </a:rPr>
              <a:t>（六）法律意见书和上市保荐书；</a:t>
            </a:r>
          </a:p>
          <a:p>
            <a:pPr fontAlgn="base"/>
            <a:r>
              <a:rPr lang="zh-CN" altLang="en-US" noProof="1">
                <a:latin typeface="楷体" panose="02010609060101010101" charset="-122"/>
                <a:ea typeface="楷体" panose="02010609060101010101" charset="-122"/>
                <a:cs typeface="楷体" panose="02010609060101010101" charset="-122"/>
              </a:rPr>
              <a:t>（七）最近一次的招股说明书；</a:t>
            </a:r>
          </a:p>
          <a:p>
            <a:pPr fontAlgn="base"/>
            <a:r>
              <a:rPr lang="zh-CN" altLang="en-US" noProof="1">
                <a:latin typeface="楷体" panose="02010609060101010101" charset="-122"/>
                <a:ea typeface="楷体" panose="02010609060101010101" charset="-122"/>
                <a:cs typeface="楷体" panose="02010609060101010101" charset="-122"/>
              </a:rPr>
              <a:t>（八）证券交易所上市规则规定的其他文件。（</a:t>
            </a:r>
            <a:r>
              <a:rPr lang="en-US" altLang="zh-CN" noProof="1">
                <a:latin typeface="楷体" panose="02010609060101010101" charset="-122"/>
                <a:ea typeface="楷体" panose="02010609060101010101" charset="-122"/>
                <a:cs typeface="楷体" panose="02010609060101010101" charset="-122"/>
              </a:rPr>
              <a:t>2014</a:t>
            </a:r>
            <a:r>
              <a:rPr lang="zh-CN" altLang="en-US" noProof="1">
                <a:latin typeface="楷体" panose="02010609060101010101" charset="-122"/>
                <a:ea typeface="楷体" panose="02010609060101010101" charset="-122"/>
                <a:cs typeface="楷体" panose="02010609060101010101" charset="-122"/>
              </a:rPr>
              <a:t>）</a:t>
            </a:r>
          </a:p>
          <a:p>
            <a:pPr fontAlgn="base"/>
            <a:r>
              <a:rPr lang="zh-CN" altLang="en-US" noProof="1">
                <a:latin typeface="楷体" panose="02010609060101010101" charset="-122"/>
                <a:ea typeface="楷体" panose="02010609060101010101" charset="-122"/>
                <a:cs typeface="楷体" panose="02010609060101010101" charset="-122"/>
              </a:rPr>
              <a:t>第五十八条  申请公司债券上市交易</a:t>
            </a:r>
            <a:r>
              <a:rPr lang="en-US" altLang="zh-CN" noProof="1">
                <a:latin typeface="楷体" panose="02010609060101010101" charset="-122"/>
                <a:ea typeface="楷体" panose="02010609060101010101" charset="-122"/>
                <a:cs typeface="楷体" panose="02010609060101010101" charset="-122"/>
              </a:rPr>
              <a:t>·</a:t>
            </a:r>
            <a:r>
              <a:rPr lang="zh-CN" altLang="en-US" noProof="1">
                <a:latin typeface="楷体" panose="02010609060101010101" charset="-122"/>
                <a:ea typeface="楷体" panose="02010609060101010101" charset="-122"/>
                <a:cs typeface="楷体" panose="02010609060101010101" charset="-122"/>
              </a:rPr>
              <a:t>报送文件</a:t>
            </a:r>
            <a:endParaRPr lang="zh-CN" altLang="en-US" noProof="1">
              <a:ln w="22225">
                <a:solidFill>
                  <a:schemeClr val="accent2"/>
                </a:solidFill>
                <a:prstDash val="solid"/>
              </a:ln>
              <a:solidFill>
                <a:schemeClr val="accent2">
                  <a:lumMod val="40000"/>
                  <a:lumOff val="60000"/>
                </a:schemeClr>
              </a:solidFill>
            </a:endParaRPr>
          </a:p>
        </p:txBody>
      </p:sp>
      <p:sp>
        <p:nvSpPr>
          <p:cNvPr id="4" name="右弧形箭头 3"/>
          <p:cNvSpPr/>
          <p:nvPr/>
        </p:nvSpPr>
        <p:spPr>
          <a:xfrm>
            <a:off x="7824798" y="2124085"/>
            <a:ext cx="669925" cy="188277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6" name="直角上箭头 5"/>
          <p:cNvSpPr/>
          <p:nvPr/>
        </p:nvSpPr>
        <p:spPr>
          <a:xfrm>
            <a:off x="6399223" y="4233085"/>
            <a:ext cx="1425575" cy="193992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
          <p:cNvSpPr>
            <a:spLocks noGrp="1"/>
          </p:cNvSpPr>
          <p:nvPr>
            <p:ph type="title"/>
          </p:nvPr>
        </p:nvSpPr>
        <p:spPr>
          <a:xfrm>
            <a:off x="244256" y="70969"/>
            <a:ext cx="7543800" cy="808037"/>
          </a:xfrm>
        </p:spPr>
        <p:txBody>
          <a:bodyPr anchor="b"/>
          <a:lstStyle/>
          <a:p>
            <a:r>
              <a:rPr lang="zh-CN" altLang="en-US" sz="2800" b="1" dirty="0"/>
              <a:t>三、删除暂停上市制度</a:t>
            </a:r>
          </a:p>
        </p:txBody>
      </p:sp>
      <p:sp>
        <p:nvSpPr>
          <p:cNvPr id="3" name="内容占位符 2"/>
          <p:cNvSpPr>
            <a:spLocks noGrp="1"/>
          </p:cNvSpPr>
          <p:nvPr>
            <p:ph idx="1"/>
          </p:nvPr>
        </p:nvSpPr>
        <p:spPr>
          <a:xfrm>
            <a:off x="244266" y="879008"/>
            <a:ext cx="8492491" cy="5287645"/>
          </a:xfrm>
        </p:spPr>
        <p:txBody>
          <a:bodyPr/>
          <a:lstStyle/>
          <a:p>
            <a:pPr fontAlgn="base">
              <a:lnSpc>
                <a:spcPct val="100000"/>
              </a:lnSpc>
            </a:pPr>
            <a:r>
              <a:rPr lang="zh-CN" altLang="en-US" noProof="1">
                <a:latin typeface="楷体" panose="02010609060101010101" charset="-122"/>
                <a:ea typeface="楷体" panose="02010609060101010101" charset="-122"/>
                <a:cs typeface="楷体" panose="02010609060101010101" charset="-122"/>
              </a:rPr>
              <a:t>第五十五条　上市公司有下列情形之一的，由证券交易所决定</a:t>
            </a:r>
            <a:r>
              <a:rPr lang="zh-CN" altLang="en-US" noProof="1">
                <a:solidFill>
                  <a:srgbClr val="FF0000"/>
                </a:solidFill>
                <a:latin typeface="楷体" panose="02010609060101010101" charset="-122"/>
                <a:ea typeface="楷体" panose="02010609060101010101" charset="-122"/>
                <a:cs typeface="楷体" panose="02010609060101010101" charset="-122"/>
              </a:rPr>
              <a:t>暂停其股票上市交易</a:t>
            </a:r>
            <a:r>
              <a:rPr lang="zh-CN" altLang="en-US" noProof="1">
                <a:latin typeface="楷体" panose="02010609060101010101" charset="-122"/>
                <a:ea typeface="楷体" panose="02010609060101010101" charset="-122"/>
                <a:cs typeface="楷体" panose="02010609060101010101" charset="-122"/>
              </a:rPr>
              <a:t>:</a:t>
            </a:r>
          </a:p>
          <a:p>
            <a:pPr fontAlgn="base">
              <a:lnSpc>
                <a:spcPct val="100000"/>
              </a:lnSpc>
            </a:pPr>
            <a:r>
              <a:rPr lang="zh-CN" altLang="en-US" noProof="1">
                <a:latin typeface="楷体" panose="02010609060101010101" charset="-122"/>
                <a:ea typeface="楷体" panose="02010609060101010101" charset="-122"/>
                <a:cs typeface="楷体" panose="02010609060101010101" charset="-122"/>
              </a:rPr>
              <a:t>（一）公司股本总额、股权分布等发生变化不再具备上市条件；</a:t>
            </a:r>
          </a:p>
          <a:p>
            <a:pPr fontAlgn="base">
              <a:lnSpc>
                <a:spcPct val="100000"/>
              </a:lnSpc>
            </a:pPr>
            <a:r>
              <a:rPr lang="zh-CN" altLang="en-US" noProof="1">
                <a:latin typeface="楷体" panose="02010609060101010101" charset="-122"/>
                <a:ea typeface="楷体" panose="02010609060101010101" charset="-122"/>
                <a:cs typeface="楷体" panose="02010609060101010101" charset="-122"/>
              </a:rPr>
              <a:t>（二）公司不按照规定公开其财务状况，或者对财务会计报告作虚假记载，可能误导投资者；</a:t>
            </a:r>
          </a:p>
          <a:p>
            <a:pPr fontAlgn="base">
              <a:lnSpc>
                <a:spcPct val="100000"/>
              </a:lnSpc>
            </a:pPr>
            <a:r>
              <a:rPr lang="zh-CN" altLang="en-US" noProof="1">
                <a:latin typeface="楷体" panose="02010609060101010101" charset="-122"/>
                <a:ea typeface="楷体" panose="02010609060101010101" charset="-122"/>
                <a:cs typeface="楷体" panose="02010609060101010101" charset="-122"/>
              </a:rPr>
              <a:t>（三）公司有重大违法行为；</a:t>
            </a:r>
          </a:p>
          <a:p>
            <a:pPr fontAlgn="base">
              <a:lnSpc>
                <a:spcPct val="100000"/>
              </a:lnSpc>
            </a:pPr>
            <a:r>
              <a:rPr lang="zh-CN" altLang="en-US" noProof="1">
                <a:latin typeface="楷体" panose="02010609060101010101" charset="-122"/>
                <a:ea typeface="楷体" panose="02010609060101010101" charset="-122"/>
                <a:cs typeface="楷体" panose="02010609060101010101" charset="-122"/>
              </a:rPr>
              <a:t>（四）公司最近三年连续亏损；</a:t>
            </a:r>
          </a:p>
          <a:p>
            <a:pPr fontAlgn="base">
              <a:lnSpc>
                <a:spcPct val="100000"/>
              </a:lnSpc>
            </a:pPr>
            <a:r>
              <a:rPr lang="zh-CN" altLang="en-US" noProof="1">
                <a:latin typeface="楷体" panose="02010609060101010101" charset="-122"/>
                <a:ea typeface="楷体" panose="02010609060101010101" charset="-122"/>
                <a:cs typeface="楷体" panose="02010609060101010101" charset="-122"/>
              </a:rPr>
              <a:t>（五）证券交易所上市规则规定的其他情形。（</a:t>
            </a:r>
            <a:r>
              <a:rPr lang="en-US" altLang="zh-CN" noProof="1">
                <a:latin typeface="楷体" panose="02010609060101010101" charset="-122"/>
                <a:ea typeface="楷体" panose="02010609060101010101" charset="-122"/>
                <a:cs typeface="楷体" panose="02010609060101010101" charset="-122"/>
              </a:rPr>
              <a:t>2014</a:t>
            </a:r>
            <a:r>
              <a:rPr lang="zh-CN" altLang="en-US" noProof="1">
                <a:latin typeface="楷体" panose="02010609060101010101" charset="-122"/>
                <a:ea typeface="楷体" panose="02010609060101010101" charset="-122"/>
                <a:cs typeface="楷体" panose="02010609060101010101" charset="-122"/>
              </a:rPr>
              <a:t>）</a:t>
            </a:r>
          </a:p>
          <a:p>
            <a:pPr fontAlgn="base">
              <a:lnSpc>
                <a:spcPct val="100000"/>
              </a:lnSpc>
            </a:pPr>
            <a:r>
              <a:rPr lang="zh-CN" altLang="en-US" noProof="1">
                <a:latin typeface="楷体" panose="02010609060101010101" charset="-122"/>
                <a:ea typeface="楷体" panose="02010609060101010101" charset="-122"/>
                <a:cs typeface="楷体" panose="02010609060101010101" charset="-122"/>
              </a:rPr>
              <a:t>此前，上海证券交易所发布了</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科创板退市</a:t>
            </a:r>
            <a:r>
              <a:rPr lang="zh-CN" altLang="en-US" noProof="1">
                <a:latin typeface="楷体" panose="02010609060101010101" charset="-122"/>
                <a:ea typeface="楷体" panose="02010609060101010101" charset="-122"/>
                <a:cs typeface="楷体" panose="02010609060101010101" charset="-122"/>
              </a:rPr>
              <a:t>制度，</a:t>
            </a:r>
            <a:r>
              <a:rPr lang="zh-CN" altLang="en-US" noProof="1">
                <a:ln w="22225">
                  <a:solidFill>
                    <a:schemeClr val="accent2"/>
                  </a:solidFill>
                  <a:prstDash val="solid"/>
                </a:ln>
                <a:solidFill>
                  <a:schemeClr val="accent2">
                    <a:lumMod val="40000"/>
                    <a:lumOff val="60000"/>
                  </a:schemeClr>
                </a:solidFill>
                <a:latin typeface="楷体" panose="02010609060101010101" charset="-122"/>
                <a:ea typeface="楷体" panose="02010609060101010101" charset="-122"/>
                <a:cs typeface="楷体" panose="02010609060101010101" charset="-122"/>
              </a:rPr>
              <a:t>已经取消暂停上市和恢复上市</a:t>
            </a:r>
            <a:r>
              <a:rPr lang="zh-CN" altLang="en-US" noProof="1">
                <a:latin typeface="楷体" panose="02010609060101010101" charset="-122"/>
                <a:ea typeface="楷体" panose="02010609060101010101" charset="-122"/>
                <a:cs typeface="楷体" panose="02010609060101010101" charset="-122"/>
              </a:rPr>
              <a:t>。实施</a:t>
            </a:r>
            <a:r>
              <a:rPr lang="zh-CN" altLang="en-US" u="sng" noProof="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cs typeface="楷体" panose="02010609060101010101" charset="-122"/>
              </a:rPr>
              <a:t>注册制</a:t>
            </a:r>
            <a:r>
              <a:rPr lang="zh-CN" altLang="en-US" noProof="1">
                <a:latin typeface="楷体" panose="02010609060101010101" charset="-122"/>
                <a:ea typeface="楷体" panose="02010609060101010101" charset="-122"/>
                <a:cs typeface="楷体" panose="02010609060101010101" charset="-122"/>
              </a:rPr>
              <a:t>后，所有版块都将实施</a:t>
            </a:r>
            <a:r>
              <a:rPr lang="zh-CN" altLang="en-US" b="1" u="sng" noProof="1">
                <a:latin typeface="楷体" panose="02010609060101010101" charset="-122"/>
                <a:ea typeface="楷体" panose="02010609060101010101" charset="-122"/>
                <a:cs typeface="楷体" panose="02010609060101010101" charset="-122"/>
              </a:rPr>
              <a:t>严格的退市制度</a:t>
            </a:r>
            <a:r>
              <a:rPr lang="zh-CN" altLang="en-US" noProof="1">
                <a:latin typeface="楷体" panose="02010609060101010101" charset="-122"/>
                <a:ea typeface="楷体" panose="02010609060101010101" charset="-122"/>
                <a:cs typeface="楷体" panose="02010609060101010101" charset="-122"/>
              </a:rPr>
              <a:t>。</a:t>
            </a:r>
          </a:p>
          <a:p>
            <a:pPr fontAlgn="base"/>
            <a:endParaRPr lang="zh-CN" altLang="en-US" sz="2500" noProof="1">
              <a:latin typeface="楷体" panose="02010609060101010101" charset="-122"/>
              <a:ea typeface="楷体" panose="02010609060101010101" charset="-122"/>
              <a:cs typeface="楷体" panose="02010609060101010101" charset="-122"/>
            </a:endParaRPr>
          </a:p>
        </p:txBody>
      </p:sp>
    </p:spTree>
  </p:cSld>
  <p:clrMapOvr>
    <a:masterClrMapping/>
  </p:clrMapOvr>
  <p:transition>
    <p:push dir="u"/>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U3MTUzNjJjYTUwOTllYjMyMjIxMGI5Mjg0NTMyYjQifQ=="/>
</p:tagLst>
</file>

<file path=ppt/theme/theme1.xml><?xml version="1.0" encoding="utf-8"?>
<a:theme xmlns:a="http://schemas.openxmlformats.org/drawingml/2006/main" name="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回顾">
  <a:themeElements>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637052"/>
        </a:dk2>
        <a:lt2>
          <a:srgbClr val="CCDDEA"/>
        </a:lt2>
        <a:accent1>
          <a:srgbClr val="E48312"/>
        </a:accent1>
        <a:accent2>
          <a:srgbClr val="BD582C"/>
        </a:accent2>
        <a:accent3>
          <a:srgbClr val="FFFFFF"/>
        </a:accent3>
        <a:accent4>
          <a:srgbClr val="000000"/>
        </a:accent4>
        <a:accent5>
          <a:srgbClr val="EFC2AA"/>
        </a:accent5>
        <a:accent6>
          <a:srgbClr val="A94E27"/>
        </a:accent6>
        <a:hlink>
          <a:srgbClr val="2998E3"/>
        </a:hlink>
        <a:folHlink>
          <a:srgbClr val="8C8C8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1781</TotalTime>
  <Words>38931</Words>
  <Application>Microsoft Office PowerPoint</Application>
  <PresentationFormat>全屏显示(4:3)</PresentationFormat>
  <Paragraphs>1916</Paragraphs>
  <Slides>279</Slides>
  <Notes>12</Notes>
  <HiddenSlides>0</HiddenSlides>
  <MMClips>0</MMClips>
  <ScaleCrop>false</ScaleCrop>
  <HeadingPairs>
    <vt:vector size="6" baseType="variant">
      <vt:variant>
        <vt:lpstr>已用的字体</vt:lpstr>
      </vt:variant>
      <vt:variant>
        <vt:i4>10</vt:i4>
      </vt:variant>
      <vt:variant>
        <vt:lpstr>主题</vt:lpstr>
      </vt:variant>
      <vt:variant>
        <vt:i4>13</vt:i4>
      </vt:variant>
      <vt:variant>
        <vt:lpstr>幻灯片标题</vt:lpstr>
      </vt:variant>
      <vt:variant>
        <vt:i4>279</vt:i4>
      </vt:variant>
    </vt:vector>
  </HeadingPairs>
  <TitlesOfParts>
    <vt:vector size="302" baseType="lpstr">
      <vt:lpstr>等线</vt:lpstr>
      <vt:lpstr>华文新魏</vt:lpstr>
      <vt:lpstr>楷体</vt:lpstr>
      <vt:lpstr>宋体</vt:lpstr>
      <vt:lpstr>微软雅黑</vt:lpstr>
      <vt:lpstr>新宋体</vt:lpstr>
      <vt:lpstr>Arial</vt:lpstr>
      <vt:lpstr>Calibri</vt:lpstr>
      <vt:lpstr>Calibri Light</vt:lpstr>
      <vt:lpstr>Times New Roman</vt:lpstr>
      <vt:lpstr>回顾</vt:lpstr>
      <vt:lpstr>1_回顾</vt:lpstr>
      <vt:lpstr>2_回顾</vt:lpstr>
      <vt:lpstr>3_回顾</vt:lpstr>
      <vt:lpstr>4_回顾</vt:lpstr>
      <vt:lpstr>5_回顾</vt:lpstr>
      <vt:lpstr>6_回顾</vt:lpstr>
      <vt:lpstr>7_回顾</vt:lpstr>
      <vt:lpstr>8_回顾</vt:lpstr>
      <vt:lpstr>9_回顾</vt:lpstr>
      <vt:lpstr>10_回顾</vt:lpstr>
      <vt:lpstr>11_回顾</vt:lpstr>
      <vt:lpstr>12_回顾</vt:lpstr>
      <vt:lpstr>PowerPoint 演示文稿</vt:lpstr>
      <vt:lpstr>               民法的体系</vt:lpstr>
      <vt:lpstr>无 财 产 即 无 人 格 </vt:lpstr>
      <vt:lpstr>法体系中的证券与证券法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【思考】郁金香球茎、不动产是否有一种相对稳定的价值？证券呢？如果炒股，买哪家？         稳固基础理论&amp;空中楼阁理论         金融：资金之融通。金融市场是为企业融资服务的。证券市场只是金融市场的一部分，更是企业融资的一种手段。</vt:lpstr>
      <vt:lpstr>PowerPoint 演示文稿</vt:lpstr>
      <vt:lpstr>3、我国</vt:lpstr>
      <vt:lpstr>PowerPoint 演示文稿</vt:lpstr>
      <vt:lpstr>PowerPoint 演示文稿</vt:lpstr>
      <vt:lpstr>（三）《证券法》调整的证券</vt:lpstr>
      <vt:lpstr>PowerPoint 演示文稿</vt:lpstr>
      <vt:lpstr>PowerPoint 演示文稿</vt:lpstr>
      <vt:lpstr>2、债券（bond）     公司债v政府债</vt:lpstr>
      <vt:lpstr>PowerPoint 演示文稿</vt:lpstr>
      <vt:lpstr>PowerPoint 演示文稿</vt:lpstr>
      <vt:lpstr>曲线分析</vt:lpstr>
      <vt:lpstr>PowerPoint 演示文稿</vt:lpstr>
      <vt:lpstr>结婚中的应用                 </vt:lpstr>
      <vt:lpstr>5.存托凭证（Depository Receipts）</vt:lpstr>
      <vt:lpstr>CDR基础制度</vt:lpstr>
      <vt:lpstr>美国与台湾存托凭证发行门槛</vt:lpstr>
      <vt:lpstr>存托凭证的运作机制：发行、交易、注销</vt:lpstr>
      <vt:lpstr>模式选择：以融资模式为主</vt:lpstr>
      <vt:lpstr>PowerPoint 演示文稿</vt:lpstr>
      <vt:lpstr>PowerPoint 演示文稿</vt:lpstr>
      <vt:lpstr>PowerPoint 演示文稿</vt:lpstr>
      <vt:lpstr>PowerPoint 演示文稿</vt:lpstr>
      <vt:lpstr>PowerPoint 演示文稿</vt:lpstr>
      <vt:lpstr> （五）证券法上的证券定义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2.场内市场&amp;场外市场</vt:lpstr>
      <vt:lpstr>PowerPoint 演示文稿</vt:lpstr>
      <vt:lpstr>PowerPoint 演示文稿</vt:lpstr>
      <vt:lpstr>PowerPoint 演示文稿</vt:lpstr>
      <vt:lpstr>PowerPoint 演示文稿</vt:lpstr>
      <vt:lpstr>证券法的修正与修订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作为金融市场上的民间先行者，孙大午开始了他颇具挑战性的融资实验，直到被抓……这不仅是孙大午个人的悲剧，也是民营企业这个群体的无奈，更是一个法律的尴尬。</vt:lpstr>
      <vt:lpstr>民营企业与中国经济发展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3.设立发行股票</vt:lpstr>
      <vt:lpstr>PowerPoint 演示文稿</vt:lpstr>
      <vt:lpstr>PowerPoint 演示文稿</vt:lpstr>
      <vt:lpstr>5.公司公开发行新股报送文件</vt:lpstr>
      <vt:lpstr>PowerPoint 演示文稿</vt:lpstr>
      <vt:lpstr>PowerPoint 演示文稿</vt:lpstr>
      <vt:lpstr>主要变化： 功能-机构分离；核准变为注册</vt:lpstr>
      <vt:lpstr>PowerPoint 演示文稿</vt:lpstr>
      <vt:lpstr>六、公司债发行的条件</vt:lpstr>
      <vt:lpstr>PowerPoint 演示文稿</vt:lpstr>
      <vt:lpstr>PowerPoint 演示文稿</vt:lpstr>
      <vt:lpstr>七、公司债发行报送的文件</vt:lpstr>
      <vt:lpstr>八、发行失败</vt:lpstr>
      <vt:lpstr>PowerPoint 演示文稿</vt:lpstr>
      <vt:lpstr>PowerPoint 演示文稿</vt:lpstr>
      <vt:lpstr>二、承销协议</vt:lpstr>
      <vt:lpstr>三、承销公司的义务</vt:lpstr>
      <vt:lpstr>四、承销团</vt:lpstr>
      <vt:lpstr>五、承销期及其届满</vt:lpstr>
      <vt:lpstr>PowerPoint 演示文稿</vt:lpstr>
      <vt:lpstr>PowerPoint 演示文稿</vt:lpstr>
      <vt:lpstr>二、上市条件 </vt:lpstr>
      <vt:lpstr>股票与公司债券原上市条件</vt:lpstr>
      <vt:lpstr>原条文删除</vt:lpstr>
      <vt:lpstr>三、删除暂停上市制度</vt:lpstr>
      <vt:lpstr>公司债券暂停上市交易</vt:lpstr>
      <vt:lpstr>四、终止上市（退市）</vt:lpstr>
      <vt:lpstr>原有规定（2014）</vt:lpstr>
      <vt:lpstr>PowerPoint 演示文稿</vt:lpstr>
      <vt:lpstr>PowerPoint 演示文稿</vt:lpstr>
      <vt:lpstr>PowerPoint 演示文稿</vt:lpstr>
      <vt:lpstr>PowerPoint 演示文稿</vt:lpstr>
      <vt:lpstr>PowerPoint 演示文稿</vt:lpstr>
      <vt:lpstr>2.证券法的卖出限制</vt:lpstr>
      <vt:lpstr>3.证券法的持有、买卖限制</vt:lpstr>
      <vt:lpstr>PowerPoint 演示文稿</vt:lpstr>
      <vt:lpstr>PowerPoint 演示文稿</vt:lpstr>
      <vt:lpstr>新法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五、程序化交易</vt:lpstr>
      <vt:lpstr>六、证券交易中的保密义务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公司债上市公司重大事件·新增</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4.强制规则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（三）反收购措施</vt:lpstr>
      <vt:lpstr>PowerPoint 演示文稿</vt:lpstr>
      <vt:lpstr>PowerPoint 演示文稿</vt:lpstr>
      <vt:lpstr>4.帕克曼防御术Pac-man Defense</vt:lpstr>
      <vt:lpstr>PowerPoint 演示文稿</vt:lpstr>
      <vt:lpstr>八、收购完成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二、虚假陈述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司法实践</vt:lpstr>
      <vt:lpstr>因果关系推定的例外</vt:lpstr>
      <vt:lpstr>PowerPoint 演示文稿</vt:lpstr>
      <vt:lpstr>7.哪些证券？</vt:lpstr>
      <vt:lpstr>8.诉讼方式</vt:lpstr>
      <vt:lpstr>9.新发展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第五十二条评析</vt:lpstr>
      <vt:lpstr>PowerPoint 演示文稿</vt:lpstr>
      <vt:lpstr>PowerPoint 演示文稿</vt:lpstr>
      <vt:lpstr>PowerPoint 演示文稿</vt:lpstr>
      <vt:lpstr>《关于审理证券行政处罚案件证据若干问题的座谈会纪要》 （2011年7月13日  法〔2011〕225号）</vt:lpstr>
      <vt:lpstr>PowerPoint 演示文稿</vt:lpstr>
      <vt:lpstr>PowerPoint 演示文稿</vt:lpstr>
      <vt:lpstr>8.禁止利用未公开信息从事证券交易</vt:lpstr>
      <vt:lpstr>9.抗辩      知悉≠不正当利用</vt:lpstr>
      <vt:lpstr>证券市场内部交易行为认定指引（试行）（证监稽查字[2007]1号）</vt:lpstr>
      <vt:lpstr>中国墙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六、其他违法行为</vt:lpstr>
      <vt:lpstr>第十二讲</vt:lpstr>
      <vt:lpstr>一、投资者适当性管理制度</vt:lpstr>
      <vt:lpstr>2.普通投资者倾斜保护制度</vt:lpstr>
      <vt:lpstr>3.股东权（参与治理权）征集</vt:lpstr>
      <vt:lpstr>4.股利分配权与公司章程规范</vt:lpstr>
      <vt:lpstr>5.债券持有人会议与债券受托管理人</vt:lpstr>
      <vt:lpstr>6.先行赔付-追偿</vt:lpstr>
      <vt:lpstr>7.投资者保护机构：调解与诉讼</vt:lpstr>
      <vt:lpstr>8.代表人诉讼（积极参加v默示参加）</vt:lpstr>
      <vt:lpstr>证券法的核心精神保护投资者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INBOUND MARKETING 101 (For Rabbis)</dc:title>
  <dc:creator>黄小通</dc:creator>
  <cp:lastModifiedBy>Y L</cp:lastModifiedBy>
  <cp:revision>422</cp:revision>
  <dcterms:created xsi:type="dcterms:W3CDTF">2014-02-27T03:33:00Z</dcterms:created>
  <dcterms:modified xsi:type="dcterms:W3CDTF">2024-12-16T14:53:43Z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54817F098BFD494093F3BDC589FC4937</vt:lpwstr>
  </property>
</Properties>
</file>